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32" r:id="rId2"/>
    <p:sldId id="631" r:id="rId3"/>
    <p:sldId id="689" r:id="rId4"/>
    <p:sldId id="691" r:id="rId5"/>
    <p:sldId id="692" r:id="rId6"/>
    <p:sldId id="690" r:id="rId7"/>
    <p:sldId id="693" r:id="rId8"/>
    <p:sldId id="717" r:id="rId9"/>
    <p:sldId id="718" r:id="rId10"/>
    <p:sldId id="719" r:id="rId11"/>
    <p:sldId id="695" r:id="rId12"/>
    <p:sldId id="694" r:id="rId13"/>
    <p:sldId id="697" r:id="rId14"/>
    <p:sldId id="698" r:id="rId15"/>
    <p:sldId id="705" r:id="rId16"/>
    <p:sldId id="702" r:id="rId17"/>
    <p:sldId id="703" r:id="rId18"/>
    <p:sldId id="704" r:id="rId19"/>
    <p:sldId id="706" r:id="rId20"/>
    <p:sldId id="708" r:id="rId21"/>
    <p:sldId id="722" r:id="rId22"/>
    <p:sldId id="710" r:id="rId23"/>
    <p:sldId id="711" r:id="rId24"/>
    <p:sldId id="709" r:id="rId25"/>
    <p:sldId id="707" r:id="rId26"/>
    <p:sldId id="699" r:id="rId27"/>
    <p:sldId id="701" r:id="rId28"/>
    <p:sldId id="714" r:id="rId29"/>
    <p:sldId id="713" r:id="rId30"/>
    <p:sldId id="716" r:id="rId31"/>
    <p:sldId id="720" r:id="rId32"/>
    <p:sldId id="721" r:id="rId33"/>
    <p:sldId id="657" r:id="rId34"/>
  </p:sldIdLst>
  <p:sldSz cx="9144000" cy="6858000" type="screen4x3"/>
  <p:notesSz cx="6934200" cy="9232900"/>
  <p:embeddedFontLst>
    <p:embeddedFont>
      <p:font typeface="French Script MT" panose="03020402040607040605" pitchFamily="66" charset="0"/>
      <p:regular r:id="rId3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972"/>
    <a:srgbClr val="FE4C4C"/>
    <a:srgbClr val="87E880"/>
    <a:srgbClr val="44FEA5"/>
    <a:srgbClr val="E1F4FF"/>
    <a:srgbClr val="B7E4FF"/>
    <a:srgbClr val="8BD3FF"/>
    <a:srgbClr val="FFFF8B"/>
    <a:srgbClr val="EBCA03"/>
    <a:srgbClr val="46F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2" autoAdjust="0"/>
    <p:restoredTop sz="95411" autoAdjust="0"/>
  </p:normalViewPr>
  <p:slideViewPr>
    <p:cSldViewPr snapToGrid="0">
      <p:cViewPr varScale="1">
        <p:scale>
          <a:sx n="82" d="100"/>
          <a:sy n="82" d="100"/>
        </p:scale>
        <p:origin x="146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EE42-7E05-4A85-AA72-178EE6A184EB}" type="datetimeFigureOut">
              <a:rPr lang="en-US" smtClean="0"/>
              <a:pPr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9F60-A45D-4A6D-BF44-92C854F7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946"/>
            <a:ext cx="5546725" cy="4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990600" y="6422125"/>
            <a:ext cx="457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smtClean="0">
                <a:solidFill>
                  <a:srgbClr val="FFFFCC"/>
                </a:solidFill>
              </a:rPr>
              <a:t>Lecture 10:  Scattering lines:  diagnostics &amp; results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3975" y="6057900"/>
            <a:ext cx="855658" cy="763588"/>
            <a:chOff x="53975" y="6057900"/>
            <a:chExt cx="855658" cy="763588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20214702">
              <a:off x="163513" y="6170613"/>
              <a:ext cx="209550" cy="24130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20214702">
              <a:off x="53975" y="6437313"/>
              <a:ext cx="339725" cy="125412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 rot="20214702">
              <a:off x="509588" y="6519863"/>
              <a:ext cx="115887" cy="301625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3" name="Oval 49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solidFill>
              <a:srgbClr val="2D0284"/>
            </a:solidFill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24495" y="6360699"/>
              <a:ext cx="385138" cy="340647"/>
              <a:chOff x="4346" y="2304"/>
              <a:chExt cx="984" cy="876"/>
            </a:xfrm>
            <a:noFill/>
          </p:grpSpPr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</p:grpSp>
        <p:sp>
          <p:nvSpPr>
            <p:cNvPr id="15" name="Freeform 57"/>
            <p:cNvSpPr>
              <a:spLocks/>
            </p:cNvSpPr>
            <p:nvPr/>
          </p:nvSpPr>
          <p:spPr bwMode="auto">
            <a:xfrm rot="20214702">
              <a:off x="246063" y="6440488"/>
              <a:ext cx="106362" cy="52387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 rot="20214702" flipH="1">
              <a:off x="396875" y="6380163"/>
              <a:ext cx="117475" cy="52387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 rot="20214702">
              <a:off x="485775" y="6257925"/>
              <a:ext cx="107950" cy="107950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 rot="18456832" flipH="1">
              <a:off x="412750" y="6197600"/>
              <a:ext cx="304800" cy="25400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 rot="20214702">
              <a:off x="517525" y="6172200"/>
              <a:ext cx="187325" cy="192088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auto">
            <a:xfrm rot="20214702">
              <a:off x="411163" y="6454775"/>
              <a:ext cx="39687" cy="65088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 rot="20214702">
              <a:off x="520700" y="6543675"/>
              <a:ext cx="31750" cy="73025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 userDrawn="1"/>
        </p:nvCxnSpPr>
        <p:spPr bwMode="auto">
          <a:xfrm>
            <a:off x="682625" y="6315075"/>
            <a:ext cx="8361363" cy="0"/>
          </a:xfrm>
          <a:prstGeom prst="line">
            <a:avLst/>
          </a:prstGeom>
          <a:noFill/>
          <a:ln w="69850" cap="rnd" cmpd="thickThin" algn="ctr">
            <a:solidFill>
              <a:srgbClr val="4103BD"/>
            </a:solidFill>
            <a:round/>
            <a:headEnd/>
            <a:tailEnd type="none" w="med" len="lg"/>
          </a:ln>
        </p:spPr>
      </p:cxnSp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6146800" y="6422125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 smtClean="0">
                <a:solidFill>
                  <a:srgbClr val="FFFFCC"/>
                </a:solidFill>
              </a:rPr>
              <a:t>Hale COLLAGE,</a:t>
            </a:r>
            <a:r>
              <a:rPr lang="en-US" sz="1400" b="1" i="1" baseline="0" smtClean="0">
                <a:solidFill>
                  <a:srgbClr val="FFFFCC"/>
                </a:solidFill>
              </a:rPr>
              <a:t> </a:t>
            </a:r>
            <a:r>
              <a:rPr lang="en-US" sz="1400" b="1" i="0" smtClean="0">
                <a:solidFill>
                  <a:srgbClr val="FFFFCC"/>
                </a:solidFill>
              </a:rPr>
              <a:t>Spring 2016</a:t>
            </a:r>
            <a:endParaRPr lang="en-US" sz="1400" b="1" i="0" dirty="0">
              <a:solidFill>
                <a:srgbClr val="FFFF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ollage_header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45843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22300" y="469254"/>
            <a:ext cx="7275895" cy="1004390"/>
          </a:xfrm>
          <a:prstGeom prst="rect">
            <a:avLst/>
          </a:prstGeom>
          <a:noFill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sz="2400" i="0" smtClean="0">
                <a:solidFill>
                  <a:schemeClr val="bg1"/>
                </a:solidFill>
                <a:latin typeface="Arial"/>
                <a:cs typeface="Arial"/>
              </a:rPr>
              <a:t>Hale COLLAGE (CU ASTR-7500)</a:t>
            </a:r>
            <a:endParaRPr lang="en-US" sz="2400" i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lnSpc>
                <a:spcPct val="110000"/>
              </a:lnSpc>
            </a:pPr>
            <a:r>
              <a:rPr lang="en-US" sz="2400" i="0" dirty="0" smtClean="0">
                <a:solidFill>
                  <a:schemeClr val="bg1"/>
                </a:solidFill>
                <a:latin typeface="Arial"/>
                <a:cs typeface="Arial"/>
              </a:rPr>
              <a:t>“Topics in Solar Observation Techniques”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6080" y="5547974"/>
            <a:ext cx="8911839" cy="1199388"/>
            <a:chOff x="141109" y="3546854"/>
            <a:chExt cx="8864188" cy="119297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41109" y="3546854"/>
              <a:ext cx="8864188" cy="119297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7F7F7F"/>
                </a:clrFrom>
                <a:clrTo>
                  <a:srgbClr val="7F7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881" y="3725060"/>
              <a:ext cx="834547" cy="8170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952" y="3848305"/>
              <a:ext cx="1236944" cy="5473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490" y="3785920"/>
              <a:ext cx="1959479" cy="6858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039" y="3632068"/>
              <a:ext cx="829635" cy="89482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062" y="3699008"/>
              <a:ext cx="885763" cy="8857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583" y="3640995"/>
              <a:ext cx="899532" cy="9858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99" y="3800456"/>
              <a:ext cx="1488163" cy="700312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852464" y="4109355"/>
            <a:ext cx="743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>
                <a:solidFill>
                  <a:srgbClr val="FFFF00"/>
                </a:solidFill>
              </a:rPr>
              <a:t>Lecture </a:t>
            </a:r>
            <a:r>
              <a:rPr lang="en-US" b="1" i="0" smtClean="0">
                <a:solidFill>
                  <a:srgbClr val="FFFF00"/>
                </a:solidFill>
              </a:rPr>
              <a:t>10:</a:t>
            </a:r>
            <a:endParaRPr lang="en-US" b="1" i="0">
              <a:solidFill>
                <a:srgbClr val="FFFF00"/>
              </a:solidFill>
            </a:endParaRPr>
          </a:p>
          <a:p>
            <a:pPr algn="ctr"/>
            <a:r>
              <a:rPr lang="en-US" b="1" i="0" smtClean="0">
                <a:solidFill>
                  <a:srgbClr val="FFFF00"/>
                </a:solidFill>
              </a:rPr>
              <a:t>Scattering lines:  diagnostics &amp; results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3843" y="2081051"/>
            <a:ext cx="855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>
                <a:solidFill>
                  <a:schemeClr val="bg1"/>
                </a:solidFill>
              </a:rPr>
              <a:t>Spring 2016,  Part </a:t>
            </a:r>
            <a:r>
              <a:rPr lang="en-US" i="0" smtClean="0">
                <a:solidFill>
                  <a:schemeClr val="bg1"/>
                </a:solidFill>
              </a:rPr>
              <a:t>1 </a:t>
            </a:r>
            <a:r>
              <a:rPr lang="en-US" i="0">
                <a:solidFill>
                  <a:schemeClr val="bg1"/>
                </a:solidFill>
              </a:rPr>
              <a:t>of 3:  Off-limb coronagraphy &amp; spectroscopy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232606" y="2599038"/>
            <a:ext cx="4563336" cy="1200329"/>
            <a:chOff x="1888017" y="3409099"/>
            <a:chExt cx="4563336" cy="12003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63287" y="3482716"/>
              <a:ext cx="1088066" cy="108806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888017" y="3409099"/>
              <a:ext cx="3435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Lecturer:  Prof. Steven R. Cranmer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APS Dept., CU Boulder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steven.cranmer@colorado.edu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http://lasp.colorado.edu/~cranmer/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6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Down the redistribution rabbit-hole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0448" y="864485"/>
            <a:ext cx="8750470" cy="2095604"/>
            <a:chOff x="160448" y="864485"/>
            <a:chExt cx="8750470" cy="2095604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60448" y="864485"/>
              <a:ext cx="875047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Write frequencies in atom’s rest frame as </a:t>
              </a:r>
              <a:r>
                <a:rPr lang="el-GR" sz="2000" smtClean="0">
                  <a:solidFill>
                    <a:srgbClr val="FFFFCC"/>
                  </a:solidFill>
                </a:rPr>
                <a:t>ξ′</a:t>
              </a:r>
              <a:r>
                <a:rPr lang="en-US" sz="2000" i="0" smtClean="0">
                  <a:solidFill>
                    <a:srgbClr val="FFFFCC"/>
                  </a:solidFill>
                </a:rPr>
                <a:t> (absorbed) and </a:t>
              </a:r>
              <a:r>
                <a:rPr lang="el-GR" sz="2000" smtClean="0">
                  <a:solidFill>
                    <a:srgbClr val="FFFFCC"/>
                  </a:solidFill>
                </a:rPr>
                <a:t>ξ</a:t>
              </a:r>
              <a:r>
                <a:rPr lang="en-US" sz="2000" i="0" smtClean="0">
                  <a:solidFill>
                    <a:srgbClr val="FFFFCC"/>
                  </a:solidFill>
                </a:rPr>
                <a:t> (re-emitted).</a:t>
              </a:r>
            </a:p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Assume probabilities of absorption &amp; re-emission are </a:t>
              </a:r>
              <a:r>
                <a:rPr lang="en-US" sz="2000" b="1" i="0" smtClean="0">
                  <a:solidFill>
                    <a:srgbClr val="8BD3FF"/>
                  </a:solidFill>
                </a:rPr>
                <a:t>independent,</a:t>
              </a:r>
              <a:r>
                <a:rPr lang="en-US" sz="2000" i="0" smtClean="0">
                  <a:solidFill>
                    <a:srgbClr val="FFFFCC"/>
                  </a:solidFill>
                </a:rPr>
                <a:t> and also</a:t>
              </a:r>
              <a:br>
                <a:rPr lang="en-US" sz="2000" i="0" smtClean="0">
                  <a:solidFill>
                    <a:srgbClr val="FFFFCC"/>
                  </a:solidFill>
                </a:rPr>
              </a:br>
              <a:r>
                <a:rPr lang="en-US" sz="2000" i="0" smtClean="0">
                  <a:solidFill>
                    <a:srgbClr val="FFFFCC"/>
                  </a:solidFill>
                </a:rPr>
                <a:t>assume the frequency &amp; angle dependences are </a:t>
              </a:r>
              <a:r>
                <a:rPr lang="en-US" sz="2000" b="1" i="0" smtClean="0">
                  <a:solidFill>
                    <a:srgbClr val="8BD3FF"/>
                  </a:solidFill>
                </a:rPr>
                <a:t>independent</a:t>
              </a:r>
              <a:r>
                <a:rPr lang="en-US" sz="2000" i="0" smtClean="0">
                  <a:solidFill>
                    <a:srgbClr val="FFFFCC"/>
                  </a:solidFill>
                </a:rPr>
                <a:t> of one another: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96" b="52642"/>
            <a:stretch/>
          </p:blipFill>
          <p:spPr>
            <a:xfrm>
              <a:off x="574256" y="2097742"/>
              <a:ext cx="8202191" cy="8623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 rot="16200000">
            <a:off x="-590291" y="4238330"/>
            <a:ext cx="2493896" cy="400110"/>
          </a:xfrm>
          <a:prstGeom prst="rect">
            <a:avLst/>
          </a:prstGeom>
          <a:solidFill>
            <a:srgbClr val="461E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smtClean="0">
                <a:solidFill>
                  <a:schemeClr val="bg1"/>
                </a:solidFill>
              </a:rPr>
              <a:t>Hummer’s Case I:</a:t>
            </a:r>
            <a:endParaRPr lang="en-US" sz="2000" b="1" i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3439" y="3083341"/>
            <a:ext cx="7900661" cy="2772736"/>
            <a:chOff x="993439" y="3083341"/>
            <a:chExt cx="7900661" cy="27727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5" t="64920" r="24140"/>
            <a:stretch/>
          </p:blipFill>
          <p:spPr>
            <a:xfrm>
              <a:off x="993439" y="3083341"/>
              <a:ext cx="3641912" cy="15045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6" b="68549"/>
            <a:stretch/>
          </p:blipFill>
          <p:spPr>
            <a:xfrm>
              <a:off x="1178593" y="4587857"/>
              <a:ext cx="5065059" cy="1268220"/>
            </a:xfrm>
            <a:prstGeom prst="rect">
              <a:avLst/>
            </a:prstGeom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756663" y="3233515"/>
              <a:ext cx="3842214" cy="125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7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transition is ideally “sharp”</a:t>
              </a:r>
            </a:p>
            <a:p>
              <a:pPr eaLnBrk="1" hangingPunct="1">
                <a:lnSpc>
                  <a:spcPct val="95000"/>
                </a:lnSpc>
                <a:spcBef>
                  <a:spcPts val="17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atom doesn’t care where photon came from</a:t>
              </a:r>
            </a:p>
            <a:p>
              <a:pPr eaLnBrk="1" hangingPunct="1">
                <a:lnSpc>
                  <a:spcPct val="95000"/>
                </a:lnSpc>
                <a:spcBef>
                  <a:spcPts val="17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scattering is coherent (in atom’s frame!)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6428806" y="4639417"/>
              <a:ext cx="2465294" cy="1024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9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isotropic</a:t>
              </a:r>
            </a:p>
            <a:p>
              <a:pPr eaLnBrk="1" hangingPunct="1">
                <a:lnSpc>
                  <a:spcPct val="95000"/>
                </a:lnSpc>
                <a:spcBef>
                  <a:spcPts val="9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Thomson or Rayleigh</a:t>
              </a:r>
            </a:p>
            <a:p>
              <a:pPr eaLnBrk="1" hangingPunct="1">
                <a:lnSpc>
                  <a:spcPct val="95000"/>
                </a:lnSpc>
                <a:spcBef>
                  <a:spcPts val="9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other orbitals (</a:t>
              </a:r>
              <a:r>
                <a:rPr lang="en-US" sz="1600" smtClean="0">
                  <a:solidFill>
                    <a:srgbClr val="DDB1F1"/>
                  </a:solidFill>
                </a:rPr>
                <a:t>n</a:t>
              </a:r>
              <a:r>
                <a:rPr lang="en-US" sz="1600" i="0" smtClean="0">
                  <a:solidFill>
                    <a:srgbClr val="DDB1F1"/>
                  </a:solidFill>
                </a:rPr>
                <a:t>=4, 8, 12)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77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Redistribution in observer’s frame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1129" y="998956"/>
            <a:ext cx="5030117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The corona is a collection of atoms moving randomly… assume a </a:t>
            </a:r>
            <a:r>
              <a:rPr lang="en-US" sz="2000" b="1" i="0" smtClean="0">
                <a:solidFill>
                  <a:srgbClr val="FFFF00"/>
                </a:solidFill>
              </a:rPr>
              <a:t>Maxwellian</a:t>
            </a:r>
            <a:r>
              <a:rPr lang="en-US" sz="2000" i="0" smtClean="0">
                <a:solidFill>
                  <a:srgbClr val="FFFFCC"/>
                </a:solidFill>
              </a:rPr>
              <a:t> velocity distribution  </a:t>
            </a:r>
            <a:r>
              <a:rPr lang="en-US" sz="2000" smtClean="0">
                <a:solidFill>
                  <a:srgbClr val="FFFFCC"/>
                </a:solidFill>
              </a:rPr>
              <a:t>f</a:t>
            </a:r>
            <a:r>
              <a:rPr lang="en-US" sz="105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(</a:t>
            </a:r>
            <a:r>
              <a:rPr lang="en-US" sz="2000" b="1" i="0" smtClean="0">
                <a:solidFill>
                  <a:srgbClr val="FFFFCC"/>
                </a:solidFill>
              </a:rPr>
              <a:t>v</a:t>
            </a:r>
            <a:r>
              <a:rPr lang="en-US" sz="2000" i="0" smtClean="0">
                <a:solidFill>
                  <a:srgbClr val="FFFFCC"/>
                </a:solidFill>
              </a:rPr>
              <a:t>),  drifting at bulk velocity </a:t>
            </a:r>
            <a:r>
              <a:rPr lang="en-US" sz="2000" b="1" i="0" smtClean="0">
                <a:solidFill>
                  <a:srgbClr val="FFFFCC"/>
                </a:solidFill>
              </a:rPr>
              <a:t>u</a:t>
            </a:r>
            <a:r>
              <a:rPr lang="en-US" sz="2000" i="0" smtClean="0">
                <a:solidFill>
                  <a:srgbClr val="FFFFCC"/>
                </a:solidFill>
              </a:rPr>
              <a:t>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What we see is a weighted average over </a:t>
            </a:r>
            <a:r>
              <a:rPr lang="en-US" sz="2000" smtClean="0">
                <a:solidFill>
                  <a:srgbClr val="FFFFCC"/>
                </a:solidFill>
              </a:rPr>
              <a:t>f</a:t>
            </a:r>
            <a:r>
              <a:rPr lang="en-US" sz="2000" i="0" smtClean="0">
                <a:solidFill>
                  <a:srgbClr val="FFFFCC"/>
                </a:solidFill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2" r="24971" b="39811"/>
          <a:stretch/>
        </p:blipFill>
        <p:spPr>
          <a:xfrm>
            <a:off x="2302092" y="2606044"/>
            <a:ext cx="4385580" cy="1029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66347" r="36265"/>
          <a:stretch/>
        </p:blipFill>
        <p:spPr>
          <a:xfrm>
            <a:off x="5683624" y="869578"/>
            <a:ext cx="2859740" cy="139123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1130" y="3716610"/>
            <a:ext cx="8596955" cy="2117080"/>
            <a:chOff x="241130" y="3934332"/>
            <a:chExt cx="8596955" cy="21170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890"/>
            <a:stretch/>
          </p:blipFill>
          <p:spPr>
            <a:xfrm>
              <a:off x="594395" y="4347880"/>
              <a:ext cx="8243690" cy="9233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28" t="43734" r="35618" b="27573"/>
            <a:stretch/>
          </p:blipFill>
          <p:spPr>
            <a:xfrm>
              <a:off x="1979343" y="5331829"/>
              <a:ext cx="2494051" cy="71394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28" t="71161" r="35618" b="2441"/>
            <a:stretch/>
          </p:blipFill>
          <p:spPr>
            <a:xfrm>
              <a:off x="4928733" y="5394582"/>
              <a:ext cx="2494049" cy="656830"/>
            </a:xfrm>
            <a:prstGeom prst="rect">
              <a:avLst/>
            </a:prstGeom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41130" y="3934332"/>
              <a:ext cx="4886682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Turn the crank…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1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Redistribution in observer’s frame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1129" y="998956"/>
            <a:ext cx="8240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For simple case of  </a:t>
            </a:r>
            <a:r>
              <a:rPr lang="en-US" sz="2000" b="1" i="0" smtClean="0">
                <a:solidFill>
                  <a:srgbClr val="FFFFCC"/>
                </a:solidFill>
              </a:rPr>
              <a:t>u </a:t>
            </a:r>
            <a:r>
              <a:rPr lang="en-US" sz="2000" i="0" smtClean="0">
                <a:solidFill>
                  <a:srgbClr val="FFFFCC"/>
                </a:solidFill>
              </a:rPr>
              <a:t>= 0  (no solar wind), and  </a:t>
            </a:r>
            <a:r>
              <a:rPr lang="el-GR" sz="2000" smtClean="0">
                <a:solidFill>
                  <a:srgbClr val="FFFFCC"/>
                </a:solidFill>
              </a:rPr>
              <a:t>θ</a:t>
            </a:r>
            <a:r>
              <a:rPr lang="en-US" sz="200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= 90</a:t>
            </a:r>
            <a:r>
              <a:rPr lang="en-US" sz="2000" i="0" baseline="42000" smtClean="0">
                <a:solidFill>
                  <a:srgbClr val="FFFFCC"/>
                </a:solidFill>
              </a:rPr>
              <a:t>o</a:t>
            </a:r>
            <a:r>
              <a:rPr lang="en-US" sz="2000" i="0" smtClean="0">
                <a:solidFill>
                  <a:srgbClr val="FFFFCC"/>
                </a:solidFill>
              </a:rPr>
              <a:t> (“plane of sky”):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0" y="1593738"/>
            <a:ext cx="3926541" cy="901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4376" y="1656032"/>
            <a:ext cx="369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smtClean="0">
                <a:solidFill>
                  <a:srgbClr val="FFFF00"/>
                </a:solidFill>
              </a:rPr>
              <a:t>(our earlier assumptions of coherent &amp; isotropic scattering were ~OK)</a:t>
            </a:r>
            <a:endParaRPr lang="en-US" sz="1800" i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1129" y="2762879"/>
            <a:ext cx="8029268" cy="1992159"/>
            <a:chOff x="241129" y="2762879"/>
            <a:chExt cx="8029268" cy="1992159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41129" y="2762879"/>
              <a:ext cx="782710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However, for the real corona…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034964" y="3323877"/>
              <a:ext cx="7235433" cy="143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smtClean="0">
                  <a:solidFill>
                    <a:srgbClr val="FFFFCC"/>
                  </a:solidFill>
                </a:rPr>
                <a:t>I</a:t>
              </a:r>
              <a:r>
                <a:rPr lang="el-GR" sz="2000" baseline="-25000" smtClean="0">
                  <a:solidFill>
                    <a:srgbClr val="FFFFCC"/>
                  </a:solidFill>
                </a:rPr>
                <a:t>ν′</a:t>
              </a:r>
              <a:r>
                <a:rPr lang="en-US" sz="2000" i="0" smtClean="0">
                  <a:solidFill>
                    <a:srgbClr val="FFFFCC"/>
                  </a:solidFill>
                </a:rPr>
                <a:t> is also in the integrand… “flashlight” is a line, not continuum!</a:t>
              </a:r>
            </a:p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Integral over </a:t>
              </a:r>
              <a:r>
                <a:rPr lang="en-US" sz="2000" smtClean="0">
                  <a:solidFill>
                    <a:srgbClr val="FFFFCC"/>
                  </a:solidFill>
                </a:rPr>
                <a:t>d</a:t>
              </a:r>
              <a:r>
                <a:rPr lang="el-GR" sz="2000" i="0" smtClean="0">
                  <a:solidFill>
                    <a:srgbClr val="FFFFCC"/>
                  </a:solidFill>
                </a:rPr>
                <a:t>Ω</a:t>
              </a:r>
              <a:r>
                <a:rPr lang="el-GR" sz="2000" smtClean="0">
                  <a:solidFill>
                    <a:srgbClr val="FFFFCC"/>
                  </a:solidFill>
                </a:rPr>
                <a:t>′</a:t>
              </a:r>
              <a:r>
                <a:rPr lang="en-US" sz="2000" i="0" smtClean="0">
                  <a:solidFill>
                    <a:srgbClr val="FFFFCC"/>
                  </a:solidFill>
                </a:rPr>
                <a:t> isn’t simple because &lt;</a:t>
              </a:r>
              <a:r>
                <a:rPr lang="en-US" sz="2000" i="0" smtClean="0">
                  <a:solidFill>
                    <a:srgbClr val="FFFFCC"/>
                  </a:solidFill>
                  <a:latin typeface="French Script MT" panose="03020402040607040605" pitchFamily="66" charset="0"/>
                </a:rPr>
                <a:t>R</a:t>
              </a:r>
              <a:r>
                <a:rPr lang="en-US" sz="2000" i="0" baseline="-25000" smtClean="0">
                  <a:solidFill>
                    <a:srgbClr val="FFFFCC"/>
                  </a:solidFill>
                </a:rPr>
                <a:t>I</a:t>
              </a:r>
              <a:r>
                <a:rPr lang="en-US" sz="2000" i="0" smtClean="0">
                  <a:solidFill>
                    <a:srgbClr val="FFFFCC"/>
                  </a:solidFill>
                </a:rPr>
                <a:t>&gt; depends on </a:t>
              </a:r>
              <a:r>
                <a:rPr lang="el-GR" sz="2000" smtClean="0">
                  <a:solidFill>
                    <a:srgbClr val="FFFFCC"/>
                  </a:solidFill>
                </a:rPr>
                <a:t>θ</a:t>
              </a:r>
              <a:endParaRPr lang="en-US" sz="2000" smtClean="0">
                <a:solidFill>
                  <a:srgbClr val="FFFFCC"/>
                </a:solidFill>
              </a:endParaRPr>
            </a:p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b="1" i="0" smtClean="0">
                  <a:solidFill>
                    <a:srgbClr val="FFFFCC"/>
                  </a:solidFill>
                </a:rPr>
                <a:t>u</a:t>
              </a:r>
              <a:r>
                <a:rPr lang="en-US" sz="2000" i="0" smtClean="0">
                  <a:solidFill>
                    <a:srgbClr val="FFFFCC"/>
                  </a:solidFill>
                </a:rPr>
                <a:t> ≠ 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46040" y="4592116"/>
            <a:ext cx="6845560" cy="1095152"/>
            <a:chOff x="2146040" y="4592116"/>
            <a:chExt cx="6845560" cy="1095152"/>
          </a:xfrm>
        </p:grpSpPr>
        <p:sp>
          <p:nvSpPr>
            <p:cNvPr id="9" name="TextBox 8"/>
            <p:cNvSpPr txBox="1"/>
            <p:nvPr/>
          </p:nvSpPr>
          <p:spPr>
            <a:xfrm>
              <a:off x="4069977" y="4610050"/>
              <a:ext cx="49216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800" i="0" smtClean="0">
                  <a:solidFill>
                    <a:srgbClr val="FFFF00"/>
                  </a:solidFill>
                </a:rPr>
                <a:t>There’s a </a:t>
              </a:r>
              <a:r>
                <a:rPr lang="en-US" sz="1800" b="1" smtClean="0">
                  <a:solidFill>
                    <a:srgbClr val="FFFF00"/>
                  </a:solidFill>
                </a:rPr>
                <a:t>mismatch</a:t>
              </a:r>
              <a:r>
                <a:rPr lang="en-US" sz="1800" i="0" smtClean="0">
                  <a:solidFill>
                    <a:srgbClr val="FFFF00"/>
                  </a:solidFill>
                </a:rPr>
                <a:t> between:</a:t>
              </a:r>
            </a:p>
            <a:p>
              <a:pPr marL="457200" indent="-223838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en-US" sz="1800" i="0" smtClean="0">
                  <a:solidFill>
                    <a:srgbClr val="FFFF00"/>
                  </a:solidFill>
                </a:rPr>
                <a:t>the centroid of the line (flashlight), and</a:t>
              </a:r>
            </a:p>
            <a:p>
              <a:pPr marL="457200" indent="-223838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en-US" sz="1800" i="0" smtClean="0">
                  <a:solidFill>
                    <a:srgbClr val="FFFF00"/>
                  </a:solidFill>
                </a:rPr>
                <a:t>the centroid of the coronal </a:t>
              </a:r>
              <a:r>
                <a:rPr lang="en-US" sz="1800" smtClean="0">
                  <a:solidFill>
                    <a:srgbClr val="FFFF00"/>
                  </a:solidFill>
                </a:rPr>
                <a:t>f</a:t>
              </a:r>
              <a:r>
                <a:rPr lang="en-US" sz="1800" i="0" smtClean="0">
                  <a:solidFill>
                    <a:srgbClr val="FFFF00"/>
                  </a:solidFill>
                </a:rPr>
                <a:t>(</a:t>
              </a:r>
              <a:r>
                <a:rPr lang="en-US" sz="1800" b="1" i="0" smtClean="0">
                  <a:solidFill>
                    <a:srgbClr val="FFFF00"/>
                  </a:solidFill>
                </a:rPr>
                <a:t>v</a:t>
              </a:r>
              <a:r>
                <a:rPr lang="en-US" sz="1800" i="0" smtClean="0">
                  <a:solidFill>
                    <a:srgbClr val="FFFF00"/>
                  </a:solidFill>
                </a:rPr>
                <a:t>)</a:t>
              </a:r>
              <a:endParaRPr lang="en-US" sz="1800" i="0">
                <a:solidFill>
                  <a:srgbClr val="FFFF0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146040" y="4592116"/>
              <a:ext cx="1782147" cy="218228"/>
            </a:xfrm>
            <a:custGeom>
              <a:avLst/>
              <a:gdLst>
                <a:gd name="connsiteX0" fmla="*/ 49032 w 900679"/>
                <a:gd name="connsiteY0" fmla="*/ 0 h 466165"/>
                <a:gd name="connsiteX1" fmla="*/ 93855 w 900679"/>
                <a:gd name="connsiteY1" fmla="*/ 358589 h 466165"/>
                <a:gd name="connsiteX2" fmla="*/ 900679 w 900679"/>
                <a:gd name="connsiteY2" fmla="*/ 466165 h 466165"/>
                <a:gd name="connsiteX0" fmla="*/ 24304 w 875951"/>
                <a:gd name="connsiteY0" fmla="*/ 0 h 466165"/>
                <a:gd name="connsiteX1" fmla="*/ 135628 w 875951"/>
                <a:gd name="connsiteY1" fmla="*/ 405694 h 466165"/>
                <a:gd name="connsiteX2" fmla="*/ 875951 w 875951"/>
                <a:gd name="connsiteY2" fmla="*/ 466165 h 466165"/>
                <a:gd name="connsiteX0" fmla="*/ 0 w 851647"/>
                <a:gd name="connsiteY0" fmla="*/ 0 h 466165"/>
                <a:gd name="connsiteX1" fmla="*/ 111324 w 851647"/>
                <a:gd name="connsiteY1" fmla="*/ 405694 h 466165"/>
                <a:gd name="connsiteX2" fmla="*/ 851647 w 851647"/>
                <a:gd name="connsiteY2" fmla="*/ 466165 h 466165"/>
                <a:gd name="connsiteX0" fmla="*/ 0 w 851647"/>
                <a:gd name="connsiteY0" fmla="*/ 0 h 466165"/>
                <a:gd name="connsiteX1" fmla="*/ 111324 w 851647"/>
                <a:gd name="connsiteY1" fmla="*/ 405694 h 466165"/>
                <a:gd name="connsiteX2" fmla="*/ 851647 w 851647"/>
                <a:gd name="connsiteY2" fmla="*/ 466165 h 466165"/>
                <a:gd name="connsiteX0" fmla="*/ 4734 w 856381"/>
                <a:gd name="connsiteY0" fmla="*/ 0 h 466830"/>
                <a:gd name="connsiteX1" fmla="*/ 116058 w 856381"/>
                <a:gd name="connsiteY1" fmla="*/ 405694 h 466830"/>
                <a:gd name="connsiteX2" fmla="*/ 856381 w 856381"/>
                <a:gd name="connsiteY2" fmla="*/ 466165 h 466830"/>
                <a:gd name="connsiteX0" fmla="*/ 1626 w 853273"/>
                <a:gd name="connsiteY0" fmla="*/ 0 h 466165"/>
                <a:gd name="connsiteX1" fmla="*/ 112950 w 853273"/>
                <a:gd name="connsiteY1" fmla="*/ 405694 h 466165"/>
                <a:gd name="connsiteX2" fmla="*/ 853273 w 853273"/>
                <a:gd name="connsiteY2" fmla="*/ 466165 h 466165"/>
                <a:gd name="connsiteX0" fmla="*/ 1626 w 853273"/>
                <a:gd name="connsiteY0" fmla="*/ 0 h 470986"/>
                <a:gd name="connsiteX1" fmla="*/ 112950 w 853273"/>
                <a:gd name="connsiteY1" fmla="*/ 405694 h 470986"/>
                <a:gd name="connsiteX2" fmla="*/ 853273 w 853273"/>
                <a:gd name="connsiteY2" fmla="*/ 466165 h 470986"/>
                <a:gd name="connsiteX0" fmla="*/ 1626 w 853273"/>
                <a:gd name="connsiteY0" fmla="*/ 0 h 466165"/>
                <a:gd name="connsiteX1" fmla="*/ 112950 w 853273"/>
                <a:gd name="connsiteY1" fmla="*/ 405694 h 466165"/>
                <a:gd name="connsiteX2" fmla="*/ 853273 w 853273"/>
                <a:gd name="connsiteY2" fmla="*/ 466165 h 466165"/>
                <a:gd name="connsiteX0" fmla="*/ 0 w 851647"/>
                <a:gd name="connsiteY0" fmla="*/ 0 h 466165"/>
                <a:gd name="connsiteX1" fmla="*/ 111324 w 851647"/>
                <a:gd name="connsiteY1" fmla="*/ 405694 h 466165"/>
                <a:gd name="connsiteX2" fmla="*/ 851647 w 851647"/>
                <a:gd name="connsiteY2" fmla="*/ 466165 h 466165"/>
                <a:gd name="connsiteX0" fmla="*/ 0 w 851647"/>
                <a:gd name="connsiteY0" fmla="*/ 0 h 466165"/>
                <a:gd name="connsiteX1" fmla="*/ 851647 w 851647"/>
                <a:gd name="connsiteY1" fmla="*/ 466165 h 466165"/>
                <a:gd name="connsiteX0" fmla="*/ 0 w 851647"/>
                <a:gd name="connsiteY0" fmla="*/ 38 h 466203"/>
                <a:gd name="connsiteX1" fmla="*/ 851647 w 851647"/>
                <a:gd name="connsiteY1" fmla="*/ 466203 h 46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1647" h="466203">
                  <a:moveTo>
                    <a:pt x="0" y="38"/>
                  </a:moveTo>
                  <a:cubicBezTo>
                    <a:pt x="350765" y="-4038"/>
                    <a:pt x="567765" y="310815"/>
                    <a:pt x="851647" y="466203"/>
                  </a:cubicBezTo>
                </a:path>
              </a:pathLst>
            </a:cu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4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“Simple” coronal redistribution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1743" y="914980"/>
            <a:ext cx="3549102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Let’s keep assuming </a:t>
            </a:r>
            <a:r>
              <a:rPr lang="el-GR" sz="2000">
                <a:solidFill>
                  <a:srgbClr val="FFFFCC"/>
                </a:solidFill>
              </a:rPr>
              <a:t>θ</a:t>
            </a:r>
            <a:r>
              <a:rPr lang="en-US" sz="2000">
                <a:solidFill>
                  <a:srgbClr val="FFFFCC"/>
                </a:solidFill>
              </a:rPr>
              <a:t> </a:t>
            </a:r>
            <a:r>
              <a:rPr lang="en-US" sz="2000" i="0">
                <a:solidFill>
                  <a:srgbClr val="FFFFCC"/>
                </a:solidFill>
              </a:rPr>
              <a:t>= </a:t>
            </a:r>
            <a:r>
              <a:rPr lang="en-US" sz="2000" i="0" smtClean="0">
                <a:solidFill>
                  <a:srgbClr val="FFFFCC"/>
                </a:solidFill>
              </a:rPr>
              <a:t>90</a:t>
            </a:r>
            <a:r>
              <a:rPr lang="en-US" sz="2000" i="0" baseline="42000" smtClean="0">
                <a:solidFill>
                  <a:srgbClr val="FFFFCC"/>
                </a:solidFill>
              </a:rPr>
              <a:t>o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Also, solar disk line is “sharp”</a:t>
            </a:r>
            <a:br>
              <a:rPr lang="en-US" sz="2000" i="0" smtClean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>with no limb darkening…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r="12263" b="57175"/>
          <a:stretch/>
        </p:blipFill>
        <p:spPr>
          <a:xfrm>
            <a:off x="3843699" y="1086508"/>
            <a:ext cx="4991877" cy="857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0"/>
          <a:stretch/>
        </p:blipFill>
        <p:spPr>
          <a:xfrm>
            <a:off x="378266" y="2148315"/>
            <a:ext cx="8349367" cy="111524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61743" y="3349690"/>
            <a:ext cx="8897254" cy="2850911"/>
            <a:chOff x="161743" y="3349690"/>
            <a:chExt cx="8897254" cy="28509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279" y="3349690"/>
              <a:ext cx="5438718" cy="2850911"/>
            </a:xfrm>
            <a:prstGeom prst="rect">
              <a:avLst/>
            </a:prstGeom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61743" y="3521942"/>
              <a:ext cx="3549102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Example:  H I Lyman alpha</a:t>
              </a:r>
            </a:p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b="1" i="0" smtClean="0">
                  <a:solidFill>
                    <a:schemeClr val="bg1"/>
                  </a:solidFill>
                </a:rPr>
                <a:t>Disk line </a:t>
              </a:r>
              <a:r>
                <a:rPr lang="en-US" sz="2000" i="0" smtClean="0">
                  <a:solidFill>
                    <a:srgbClr val="FFFFCC"/>
                  </a:solidFill>
                </a:rPr>
                <a:t>is formed in upper chromosphere / lower TR</a:t>
              </a:r>
            </a:p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b="1" i="0" smtClean="0">
                  <a:solidFill>
                    <a:srgbClr val="FE8972"/>
                  </a:solidFill>
                </a:rPr>
                <a:t>Coronal line </a:t>
              </a:r>
              <a:r>
                <a:rPr lang="en-US" sz="2000" i="0" smtClean="0">
                  <a:solidFill>
                    <a:srgbClr val="FFFFCC"/>
                  </a:solidFill>
                </a:rPr>
                <a:t>is broader (with local</a:t>
              </a:r>
              <a:r>
                <a:rPr lang="en-US" sz="2000" i="0" smtClean="0">
                  <a:solidFill>
                    <a:srgbClr val="FE8972"/>
                  </a:solidFill>
                </a:rPr>
                <a:t> </a:t>
              </a:r>
              <a:r>
                <a:rPr lang="en-US" sz="2000" smtClean="0">
                  <a:solidFill>
                    <a:srgbClr val="FFFFCC"/>
                  </a:solidFill>
                </a:rPr>
                <a:t>T</a:t>
              </a:r>
              <a:r>
                <a:rPr lang="en-US" sz="2000" i="0" smtClean="0">
                  <a:solidFill>
                    <a:srgbClr val="FFFFCC"/>
                  </a:solidFill>
                </a:rPr>
                <a:t> in </a:t>
              </a:r>
              <a:r>
                <a:rPr lang="el-GR" sz="2000" i="0" smtClean="0">
                  <a:solidFill>
                    <a:srgbClr val="FFFFCC"/>
                  </a:solidFill>
                </a:rPr>
                <a:t>Δ</a:t>
              </a:r>
              <a:r>
                <a:rPr lang="el-GR" sz="2000" smtClean="0">
                  <a:solidFill>
                    <a:srgbClr val="FFFFCC"/>
                  </a:solidFill>
                </a:rPr>
                <a:t>ν</a:t>
              </a:r>
              <a:r>
                <a:rPr lang="en-US" sz="2000" i="0" baseline="-25000" smtClean="0">
                  <a:solidFill>
                    <a:srgbClr val="FFFFCC"/>
                  </a:solidFill>
                </a:rPr>
                <a:t>D</a:t>
              </a:r>
              <a:r>
                <a:rPr lang="en-US" sz="2000" i="0" smtClean="0">
                  <a:solidFill>
                    <a:srgbClr val="FFFFCC"/>
                  </a:solidFill>
                </a:rPr>
                <a:t>) and “Doppler dimmed”</a:t>
              </a:r>
              <a:endParaRPr lang="en-US" sz="2000" i="0" baseline="-25000" smtClean="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6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Doppler dimming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7" name="Picture 3" descr="dopdim_carto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18" y="1623524"/>
            <a:ext cx="4383509" cy="20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93478" y="1908865"/>
            <a:ext cx="3629608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>
              <a:lnSpc>
                <a:spcPct val="93000"/>
              </a:lnSpc>
              <a:spcBef>
                <a:spcPts val="1200"/>
              </a:spcBef>
              <a:buSzPct val="115000"/>
            </a:pPr>
            <a:r>
              <a:rPr lang="en-US" altLang="en-US" sz="2000" i="0" smtClean="0">
                <a:solidFill>
                  <a:srgbClr val="FFFFCC"/>
                </a:solidFill>
              </a:rPr>
              <a:t>For scattering lines, the total number of photons scattered depends on how well the radial velocity distribution lines up with the narrow source of photons.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8454" y="799324"/>
            <a:ext cx="8573200" cy="702509"/>
            <a:chOff x="128454" y="855310"/>
            <a:chExt cx="8573200" cy="702509"/>
          </a:xfrm>
        </p:grpSpPr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128454" y="893022"/>
              <a:ext cx="8573200" cy="664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69863" indent="-1698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00"/>
                </a:spcBef>
                <a:buSzPct val="115000"/>
                <a:buFontTx/>
                <a:buChar char="•"/>
              </a:pPr>
              <a:r>
                <a:rPr lang="en-US" altLang="en-US" sz="2000" i="0" smtClean="0">
                  <a:solidFill>
                    <a:srgbClr val="FFFFCC"/>
                  </a:solidFill>
                </a:rPr>
                <a:t>It’s kind of amazing that the </a:t>
              </a:r>
              <a:r>
                <a:rPr lang="en-US" altLang="en-US" sz="2000" smtClean="0">
                  <a:solidFill>
                    <a:srgbClr val="FFFFCC"/>
                  </a:solidFill>
                </a:rPr>
                <a:t>e</a:t>
              </a:r>
              <a:r>
                <a:rPr lang="en-US" altLang="en-US" sz="2000" i="0" smtClean="0">
                  <a:solidFill>
                    <a:srgbClr val="FFFFCC"/>
                  </a:solidFill>
                </a:rPr>
                <a:t>           factor is the result of a Doppler shift, but for velocities </a:t>
              </a:r>
              <a:r>
                <a:rPr lang="en-US" altLang="en-US" sz="2000" b="1" i="0">
                  <a:solidFill>
                    <a:srgbClr val="8BD3FF"/>
                  </a:solidFill>
                </a:rPr>
                <a:t>not parallel </a:t>
              </a:r>
              <a:r>
                <a:rPr lang="en-US" altLang="en-US" sz="2000" i="0" smtClean="0">
                  <a:solidFill>
                    <a:srgbClr val="FFFFCC"/>
                  </a:solidFill>
                </a:rPr>
                <a:t>to the line of sight! </a:t>
              </a:r>
              <a:endParaRPr lang="en-US" altLang="en-US" b="1" i="0">
                <a:solidFill>
                  <a:srgbClr val="8BD3FF"/>
                </a:solidFill>
              </a:endParaRP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3298793" y="855310"/>
              <a:ext cx="853323" cy="292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69863" indent="-1698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lnSpc>
                  <a:spcPct val="93000"/>
                </a:lnSpc>
                <a:spcBef>
                  <a:spcPts val="1200"/>
                </a:spcBef>
                <a:buSzPct val="115000"/>
              </a:pPr>
              <a:r>
                <a:rPr lang="en-US" altLang="en-US" sz="1400" i="0" smtClean="0">
                  <a:solidFill>
                    <a:srgbClr val="FFFFCC"/>
                  </a:solidFill>
                </a:rPr>
                <a:t>–(</a:t>
              </a:r>
              <a:r>
                <a:rPr lang="en-US" altLang="en-US" sz="1400" smtClean="0">
                  <a:solidFill>
                    <a:srgbClr val="FFFFCC"/>
                  </a:solidFill>
                </a:rPr>
                <a:t>u/</a:t>
              </a:r>
              <a:r>
                <a:rPr lang="en-US" altLang="en-US" sz="1400" i="0" smtClean="0">
                  <a:solidFill>
                    <a:srgbClr val="FFFFCC"/>
                  </a:solidFill>
                </a:rPr>
                <a:t>v</a:t>
              </a:r>
              <a:r>
                <a:rPr lang="en-US" altLang="en-US" sz="1400" baseline="-25000" smtClean="0">
                  <a:solidFill>
                    <a:srgbClr val="FFFFCC"/>
                  </a:solidFill>
                </a:rPr>
                <a:t>th</a:t>
              </a:r>
              <a:r>
                <a:rPr lang="en-US" altLang="en-US" sz="1400" i="0" smtClean="0">
                  <a:solidFill>
                    <a:srgbClr val="FFFFCC"/>
                  </a:solidFill>
                </a:rPr>
                <a:t>)</a:t>
              </a:r>
              <a:r>
                <a:rPr lang="en-US" altLang="en-US" sz="1400" i="0" baseline="38000" smtClean="0">
                  <a:solidFill>
                    <a:srgbClr val="FFFFCC"/>
                  </a:solidFill>
                </a:rPr>
                <a:t>2</a:t>
              </a:r>
              <a:endParaRPr lang="en-US" altLang="en-US" sz="1400" b="1" i="0" baseline="38000">
                <a:solidFill>
                  <a:srgbClr val="50C1FA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9290" y="3839391"/>
            <a:ext cx="7769214" cy="2330304"/>
            <a:chOff x="279290" y="3839391"/>
            <a:chExt cx="7769214" cy="2330304"/>
          </a:xfrm>
        </p:grpSpPr>
        <p:pic>
          <p:nvPicPr>
            <p:cNvPr id="26" name="Picture 5" descr="dopdim_cartoon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872" y="4447875"/>
              <a:ext cx="2605632" cy="1113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 bwMode="auto">
            <a:xfrm>
              <a:off x="6085085" y="4233276"/>
              <a:ext cx="66060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6640292" y="4025332"/>
              <a:ext cx="1245600" cy="378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69863" indent="-1698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lnSpc>
                  <a:spcPct val="93000"/>
                </a:lnSpc>
                <a:spcBef>
                  <a:spcPts val="1200"/>
                </a:spcBef>
                <a:buSzPct val="115000"/>
              </a:pPr>
              <a:r>
                <a:rPr lang="en-US" altLang="en-US" sz="2000" i="0" smtClean="0">
                  <a:solidFill>
                    <a:schemeClr val="bg1"/>
                  </a:solidFill>
                </a:rPr>
                <a:t>larger </a:t>
              </a:r>
              <a:r>
                <a:rPr lang="en-US" altLang="en-US" sz="2000" b="1" smtClean="0">
                  <a:solidFill>
                    <a:schemeClr val="bg1"/>
                  </a:solidFill>
                </a:rPr>
                <a:t>u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290" y="3839391"/>
              <a:ext cx="4830082" cy="233030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88831" y="4124732"/>
              <a:ext cx="21259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T</a:t>
              </a:r>
              <a:r>
                <a:rPr lang="en-US" sz="2000" i="0" baseline="-25000" smtClean="0">
                  <a:solidFill>
                    <a:schemeClr val="bg1"/>
                  </a:solidFill>
                </a:rPr>
                <a:t>H</a:t>
              </a:r>
              <a:r>
                <a:rPr lang="en-US" sz="2000" smtClean="0">
                  <a:solidFill>
                    <a:schemeClr val="bg1"/>
                  </a:solidFill>
                </a:rPr>
                <a:t> = </a:t>
              </a:r>
              <a:r>
                <a:rPr lang="en-US" sz="2000" b="1" i="0" smtClean="0">
                  <a:solidFill>
                    <a:srgbClr val="44FEA5"/>
                  </a:solidFill>
                </a:rPr>
                <a:t>0.3,</a:t>
              </a:r>
              <a:r>
                <a:rPr lang="en-US" sz="2000" b="1" i="0" smtClean="0">
                  <a:solidFill>
                    <a:schemeClr val="bg1"/>
                  </a:solidFill>
                </a:rPr>
                <a:t> </a:t>
              </a:r>
              <a:r>
                <a:rPr lang="en-US" sz="2000" b="1" i="0" smtClean="0">
                  <a:solidFill>
                    <a:srgbClr val="FFFF00"/>
                  </a:solidFill>
                </a:rPr>
                <a:t>1,</a:t>
              </a:r>
              <a:r>
                <a:rPr lang="en-US" sz="2000" b="1" i="0" smtClean="0">
                  <a:solidFill>
                    <a:schemeClr val="bg1"/>
                  </a:solidFill>
                </a:rPr>
                <a:t> </a:t>
              </a:r>
              <a:r>
                <a:rPr lang="en-US" sz="2000" b="1" i="0" smtClean="0">
                  <a:solidFill>
                    <a:srgbClr val="FE8972"/>
                  </a:solidFill>
                </a:rPr>
                <a:t>3 </a:t>
              </a:r>
              <a:r>
                <a:rPr lang="en-US" sz="2000" i="0" smtClean="0">
                  <a:solidFill>
                    <a:schemeClr val="bg1"/>
                  </a:solidFill>
                </a:rPr>
                <a:t>MK</a:t>
              </a:r>
              <a:endParaRPr lang="en-US" sz="2000" i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Doppler dimming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68413" y="809044"/>
            <a:ext cx="8573200" cy="66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altLang="en-US" sz="2000" i="0" smtClean="0">
                <a:solidFill>
                  <a:srgbClr val="FFFFCC"/>
                </a:solidFill>
              </a:rPr>
              <a:t>Hints of H </a:t>
            </a:r>
            <a:r>
              <a:rPr lang="en-US" altLang="en-US" sz="1800" i="0" smtClean="0">
                <a:solidFill>
                  <a:srgbClr val="FFFFCC"/>
                </a:solidFill>
              </a:rPr>
              <a:t>I</a:t>
            </a:r>
            <a:r>
              <a:rPr lang="en-US" altLang="en-US" sz="2000" i="0" smtClean="0">
                <a:solidFill>
                  <a:srgbClr val="FFFFCC"/>
                </a:solidFill>
              </a:rPr>
              <a:t> Ly</a:t>
            </a:r>
            <a:r>
              <a:rPr lang="el-GR" altLang="en-US" sz="2000" i="0" smtClean="0">
                <a:solidFill>
                  <a:srgbClr val="FFFFCC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000" i="0" smtClean="0">
                <a:solidFill>
                  <a:srgbClr val="FFFFCC"/>
                </a:solidFill>
              </a:rPr>
              <a:t> Doppler dimming were first seen in data from 1980 rocket flight of a UV coronagraph spectrometer (Kohl, Withbroe, et al.)</a:t>
            </a:r>
            <a:endParaRPr lang="en-US" altLang="en-US" b="1" i="0">
              <a:solidFill>
                <a:srgbClr val="8BD3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5" y="1688838"/>
            <a:ext cx="5061707" cy="40868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597375" y="1654927"/>
            <a:ext cx="3038482" cy="4414836"/>
            <a:chOff x="5597375" y="1654927"/>
            <a:chExt cx="3038482" cy="44148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375" y="1654927"/>
              <a:ext cx="3038482" cy="4414836"/>
            </a:xfrm>
            <a:prstGeom prst="rect">
              <a:avLst/>
            </a:prstGeom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6529254" y="1885175"/>
              <a:ext cx="1942942" cy="60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69863" indent="-1698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>
                <a:lnSpc>
                  <a:spcPct val="93000"/>
                </a:lnSpc>
                <a:spcBef>
                  <a:spcPts val="0"/>
                </a:spcBef>
                <a:buSzPct val="115000"/>
              </a:pPr>
              <a:r>
                <a:rPr lang="en-US" altLang="en-US" sz="1800" b="1" i="0" smtClean="0">
                  <a:solidFill>
                    <a:srgbClr val="FD9203"/>
                  </a:solidFill>
                </a:rPr>
                <a:t>UVCS / </a:t>
              </a:r>
              <a:r>
                <a:rPr lang="en-US" altLang="en-US" sz="1800" b="1" smtClean="0">
                  <a:solidFill>
                    <a:srgbClr val="FD9203"/>
                  </a:solidFill>
                </a:rPr>
                <a:t>SOHO</a:t>
              </a:r>
            </a:p>
            <a:p>
              <a:pPr marL="0" indent="0">
                <a:lnSpc>
                  <a:spcPct val="93000"/>
                </a:lnSpc>
                <a:spcBef>
                  <a:spcPts val="0"/>
                </a:spcBef>
                <a:buSzPct val="115000"/>
              </a:pPr>
              <a:r>
                <a:rPr lang="en-US" altLang="en-US" sz="1800" b="1" i="0" smtClean="0">
                  <a:solidFill>
                    <a:srgbClr val="FD9203"/>
                  </a:solidFill>
                </a:rPr>
                <a:t>(1996–2006)</a:t>
              </a:r>
              <a:endParaRPr lang="en-US" altLang="en-US" sz="1800" b="1" i="0">
                <a:solidFill>
                  <a:srgbClr val="FD920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94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Doppler dimming… and “pumping”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65662" y="846367"/>
            <a:ext cx="777457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altLang="en-US" sz="2000" i="0" smtClean="0">
                <a:solidFill>
                  <a:srgbClr val="FFFFCC"/>
                </a:solidFill>
              </a:rPr>
              <a:t>What if there are several </a:t>
            </a:r>
            <a:r>
              <a:rPr lang="en-US" altLang="en-US" sz="2000" b="1" smtClean="0">
                <a:solidFill>
                  <a:srgbClr val="FFFFCC"/>
                </a:solidFill>
              </a:rPr>
              <a:t>nearby</a:t>
            </a:r>
            <a:r>
              <a:rPr lang="en-US" altLang="en-US" sz="2000" i="0" smtClean="0">
                <a:solidFill>
                  <a:srgbClr val="FFFFCC"/>
                </a:solidFill>
              </a:rPr>
              <a:t> lines in the solar disk spectrum?</a:t>
            </a:r>
          </a:p>
          <a:p>
            <a:pPr>
              <a:lnSpc>
                <a:spcPct val="93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altLang="en-US" sz="2000" i="0" smtClean="0">
                <a:solidFill>
                  <a:srgbClr val="FFFFCC"/>
                </a:solidFill>
              </a:rPr>
              <a:t>The coronal profile can get shifted out of “its own” line… and into the “flashlight beam” of these other lines. </a:t>
            </a:r>
            <a:endParaRPr lang="en-US" altLang="en-US" b="1" i="0">
              <a:solidFill>
                <a:srgbClr val="8BD3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1687" y="2154539"/>
            <a:ext cx="7595118" cy="3998903"/>
            <a:chOff x="581687" y="2154539"/>
            <a:chExt cx="7595118" cy="39989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87" y="2154539"/>
              <a:ext cx="7595118" cy="399890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79640" y="2636510"/>
              <a:ext cx="701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0" smtClean="0">
                  <a:solidFill>
                    <a:schemeClr val="bg1"/>
                  </a:solidFill>
                </a:rPr>
                <a:t>O </a:t>
              </a:r>
              <a:r>
                <a:rPr lang="en-US" sz="1800" i="0" smtClean="0">
                  <a:solidFill>
                    <a:schemeClr val="bg1"/>
                  </a:solidFill>
                </a:rPr>
                <a:t>VI</a:t>
              </a:r>
              <a:endParaRPr lang="en-US" sz="1800" i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36153" y="3753880"/>
              <a:ext cx="701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0" smtClean="0">
                  <a:solidFill>
                    <a:schemeClr val="bg1"/>
                  </a:solidFill>
                </a:rPr>
                <a:t>O </a:t>
              </a:r>
              <a:r>
                <a:rPr lang="en-US" sz="1800" i="0" smtClean="0">
                  <a:solidFill>
                    <a:schemeClr val="bg1"/>
                  </a:solidFill>
                </a:rPr>
                <a:t>VI</a:t>
              </a:r>
              <a:endParaRPr lang="en-US" sz="1800" i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58316" y="3994866"/>
              <a:ext cx="59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0" smtClean="0">
                  <a:solidFill>
                    <a:srgbClr val="00B0F0"/>
                  </a:solidFill>
                </a:rPr>
                <a:t>C </a:t>
              </a:r>
              <a:r>
                <a:rPr lang="en-US" sz="1800" i="0" smtClean="0">
                  <a:solidFill>
                    <a:srgbClr val="00B0F0"/>
                  </a:solidFill>
                </a:rPr>
                <a:t>II</a:t>
              </a:r>
              <a:endParaRPr lang="en-US" sz="1800" i="0">
                <a:solidFill>
                  <a:srgbClr val="00B0F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49985" y="2589771"/>
              <a:ext cx="7623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0" smtClean="0">
                  <a:solidFill>
                    <a:srgbClr val="00B0F0"/>
                  </a:solidFill>
                </a:rPr>
                <a:t>H </a:t>
              </a:r>
              <a:r>
                <a:rPr lang="en-US" sz="1800" i="0" smtClean="0">
                  <a:solidFill>
                    <a:srgbClr val="00B0F0"/>
                  </a:solidFill>
                </a:rPr>
                <a:t>I</a:t>
              </a:r>
              <a:r>
                <a:rPr lang="en-US" sz="2000" i="0" smtClean="0">
                  <a:solidFill>
                    <a:srgbClr val="00B0F0"/>
                  </a:solidFill>
                </a:rPr>
                <a:t> Ly</a:t>
              </a:r>
              <a:r>
                <a:rPr lang="el-GR" sz="2000" smtClean="0">
                  <a:solidFill>
                    <a:srgbClr val="00B0F0"/>
                  </a:solidFill>
                </a:rPr>
                <a:t>β</a:t>
              </a:r>
              <a:endParaRPr lang="en-US" sz="1800">
                <a:solidFill>
                  <a:srgbClr val="00B0F0"/>
                </a:solidFill>
              </a:endParaRPr>
            </a:p>
          </p:txBody>
        </p:sp>
        <p:sp>
          <p:nvSpPr>
            <p:cNvPr id="3" name="Freeform 2"/>
            <p:cNvSpPr/>
            <p:nvPr/>
          </p:nvSpPr>
          <p:spPr bwMode="auto">
            <a:xfrm>
              <a:off x="5727695" y="4319847"/>
              <a:ext cx="419878" cy="472751"/>
            </a:xfrm>
            <a:custGeom>
              <a:avLst/>
              <a:gdLst>
                <a:gd name="connsiteX0" fmla="*/ 157691 w 428279"/>
                <a:gd name="connsiteY0" fmla="*/ 364005 h 364902"/>
                <a:gd name="connsiteX1" fmla="*/ 148361 w 428279"/>
                <a:gd name="connsiteY1" fmla="*/ 308021 h 364902"/>
                <a:gd name="connsiteX2" fmla="*/ 8401 w 428279"/>
                <a:gd name="connsiteY2" fmla="*/ 111 h 364902"/>
                <a:gd name="connsiteX3" fmla="*/ 428279 w 428279"/>
                <a:gd name="connsiteY3" fmla="*/ 280030 h 364902"/>
                <a:gd name="connsiteX0" fmla="*/ 149290 w 419878"/>
                <a:gd name="connsiteY0" fmla="*/ 364005 h 364902"/>
                <a:gd name="connsiteX1" fmla="*/ 139960 w 419878"/>
                <a:gd name="connsiteY1" fmla="*/ 308021 h 364902"/>
                <a:gd name="connsiteX2" fmla="*/ 0 w 419878"/>
                <a:gd name="connsiteY2" fmla="*/ 111 h 364902"/>
                <a:gd name="connsiteX3" fmla="*/ 419878 w 419878"/>
                <a:gd name="connsiteY3" fmla="*/ 280030 h 364902"/>
                <a:gd name="connsiteX0" fmla="*/ 149290 w 419878"/>
                <a:gd name="connsiteY0" fmla="*/ 363894 h 364791"/>
                <a:gd name="connsiteX1" fmla="*/ 139960 w 419878"/>
                <a:gd name="connsiteY1" fmla="*/ 307910 h 364791"/>
                <a:gd name="connsiteX2" fmla="*/ 0 w 419878"/>
                <a:gd name="connsiteY2" fmla="*/ 0 h 364791"/>
                <a:gd name="connsiteX3" fmla="*/ 419878 w 419878"/>
                <a:gd name="connsiteY3" fmla="*/ 279919 h 364791"/>
                <a:gd name="connsiteX0" fmla="*/ 157111 w 427699"/>
                <a:gd name="connsiteY0" fmla="*/ 363894 h 363894"/>
                <a:gd name="connsiteX1" fmla="*/ 7821 w 427699"/>
                <a:gd name="connsiteY1" fmla="*/ 0 h 363894"/>
                <a:gd name="connsiteX2" fmla="*/ 427699 w 427699"/>
                <a:gd name="connsiteY2" fmla="*/ 279919 h 363894"/>
                <a:gd name="connsiteX0" fmla="*/ 149290 w 419878"/>
                <a:gd name="connsiteY0" fmla="*/ 363894 h 363894"/>
                <a:gd name="connsiteX1" fmla="*/ 0 w 419878"/>
                <a:gd name="connsiteY1" fmla="*/ 0 h 363894"/>
                <a:gd name="connsiteX2" fmla="*/ 419878 w 419878"/>
                <a:gd name="connsiteY2" fmla="*/ 279919 h 3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878" h="363894">
                  <a:moveTo>
                    <a:pt x="149290" y="363894"/>
                  </a:moveTo>
                  <a:lnTo>
                    <a:pt x="0" y="0"/>
                  </a:lnTo>
                  <a:lnTo>
                    <a:pt x="419878" y="279919"/>
                  </a:lnTo>
                </a:path>
              </a:pathLst>
            </a:cu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05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Doppler dimming… and “pumping”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65662" y="846367"/>
            <a:ext cx="777457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altLang="en-US" sz="2000" i="0" smtClean="0">
                <a:solidFill>
                  <a:srgbClr val="FFFFCC"/>
                </a:solidFill>
              </a:rPr>
              <a:t>What if there are several </a:t>
            </a:r>
            <a:r>
              <a:rPr lang="en-US" altLang="en-US" sz="2000" b="1" smtClean="0">
                <a:solidFill>
                  <a:srgbClr val="FFFFCC"/>
                </a:solidFill>
              </a:rPr>
              <a:t>nearby</a:t>
            </a:r>
            <a:r>
              <a:rPr lang="en-US" altLang="en-US" sz="2000" i="0" smtClean="0">
                <a:solidFill>
                  <a:srgbClr val="FFFFCC"/>
                </a:solidFill>
              </a:rPr>
              <a:t> lines in the solar disk spectrum?</a:t>
            </a:r>
          </a:p>
          <a:p>
            <a:pPr>
              <a:lnSpc>
                <a:spcPct val="93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altLang="en-US" sz="2000" i="0" smtClean="0">
                <a:solidFill>
                  <a:srgbClr val="FFFFCC"/>
                </a:solidFill>
              </a:rPr>
              <a:t>The coronal profile can get shifted out of “its own” line… and into the “flashlight beam” of these other lines. </a:t>
            </a:r>
            <a:endParaRPr lang="en-US" altLang="en-US" b="1" i="0">
              <a:solidFill>
                <a:srgbClr val="8BD3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9" y="2158733"/>
            <a:ext cx="7735467" cy="39719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53536" y="2482542"/>
            <a:ext cx="300614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smtClean="0">
                <a:solidFill>
                  <a:schemeClr val="bg1"/>
                </a:solidFill>
              </a:rPr>
              <a:t>T</a:t>
            </a:r>
            <a:r>
              <a:rPr lang="en-US" sz="2000" i="0" baseline="-40000" smtClean="0">
                <a:solidFill>
                  <a:schemeClr val="bg1"/>
                </a:solidFill>
              </a:rPr>
              <a:t>O</a:t>
            </a:r>
            <a:r>
              <a:rPr lang="en-US" sz="2000" i="0" baseline="-22000" smtClean="0">
                <a:solidFill>
                  <a:schemeClr val="bg1"/>
                </a:solidFill>
              </a:rPr>
              <a:t>+5</a:t>
            </a:r>
            <a:r>
              <a:rPr lang="en-US" sz="2000" smtClean="0">
                <a:solidFill>
                  <a:schemeClr val="bg1"/>
                </a:solidFill>
              </a:rPr>
              <a:t> = </a:t>
            </a:r>
            <a:r>
              <a:rPr lang="en-US" sz="2000" b="1" i="0" smtClean="0">
                <a:solidFill>
                  <a:schemeClr val="bg1"/>
                </a:solidFill>
              </a:rPr>
              <a:t>1, </a:t>
            </a:r>
            <a:r>
              <a:rPr lang="en-US" sz="2000" b="1" i="0" smtClean="0">
                <a:solidFill>
                  <a:srgbClr val="FD9203"/>
                </a:solidFill>
              </a:rPr>
              <a:t>10 </a:t>
            </a:r>
            <a:r>
              <a:rPr lang="en-US" sz="2000" i="0" smtClean="0">
                <a:solidFill>
                  <a:schemeClr val="bg1"/>
                </a:solidFill>
              </a:rPr>
              <a:t>MK</a:t>
            </a:r>
          </a:p>
          <a:p>
            <a:pPr>
              <a:spcBef>
                <a:spcPts val="900"/>
              </a:spcBef>
            </a:pPr>
            <a:r>
              <a:rPr lang="en-US" sz="2000" i="0" smtClean="0">
                <a:solidFill>
                  <a:srgbClr val="FFFF00"/>
                </a:solidFill>
              </a:rPr>
              <a:t>O VI 103.2</a:t>
            </a:r>
          </a:p>
          <a:p>
            <a:pPr>
              <a:spcBef>
                <a:spcPts val="900"/>
              </a:spcBef>
            </a:pPr>
            <a:r>
              <a:rPr lang="en-US" sz="2000" i="0" smtClean="0">
                <a:solidFill>
                  <a:srgbClr val="FFFF00"/>
                </a:solidFill>
              </a:rPr>
              <a:t>O VI 103.7 (with pumping)</a:t>
            </a:r>
            <a:endParaRPr lang="en-US" sz="2000" i="0">
              <a:solidFill>
                <a:srgbClr val="FF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06894" y="3125752"/>
            <a:ext cx="83936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806894" y="3539408"/>
            <a:ext cx="83936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37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</a:t>
            </a:r>
            <a:r>
              <a:rPr lang="en-US" i="0" smtClean="0">
                <a:solidFill>
                  <a:schemeClr val="bg1"/>
                </a:solidFill>
              </a:rPr>
              <a:t>O VI </a:t>
            </a:r>
            <a:r>
              <a:rPr lang="en-US" smtClean="0">
                <a:solidFill>
                  <a:schemeClr val="bg1"/>
                </a:solidFill>
              </a:rPr>
              <a:t>103.2, 103.7 nm doublet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14300" y="846367"/>
            <a:ext cx="9029700" cy="37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altLang="en-US" sz="2000" i="0" smtClean="0">
                <a:solidFill>
                  <a:srgbClr val="FFFFCC"/>
                </a:solidFill>
              </a:rPr>
              <a:t>Even without Doppler dimming/pumping, these lines are useful as </a:t>
            </a:r>
            <a:r>
              <a:rPr lang="en-US" altLang="en-US" sz="2000" smtClean="0">
                <a:solidFill>
                  <a:srgbClr val="FFFFCC"/>
                </a:solidFill>
              </a:rPr>
              <a:t>n</a:t>
            </a:r>
            <a:r>
              <a:rPr lang="en-US" altLang="en-US" sz="2200" i="0" baseline="-25000" smtClean="0">
                <a:solidFill>
                  <a:srgbClr val="FFFFCC"/>
                </a:solidFill>
              </a:rPr>
              <a:t>e</a:t>
            </a:r>
            <a:r>
              <a:rPr lang="en-US" altLang="en-US" sz="2000" i="0" smtClean="0">
                <a:solidFill>
                  <a:srgbClr val="FFFFCC"/>
                </a:solidFill>
              </a:rPr>
              <a:t> diagnostics…</a:t>
            </a:r>
            <a:endParaRPr lang="en-US" altLang="en-US" b="1" i="0">
              <a:solidFill>
                <a:srgbClr val="8BD3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r="9485" b="45289"/>
          <a:stretch/>
        </p:blipFill>
        <p:spPr>
          <a:xfrm>
            <a:off x="342625" y="1786389"/>
            <a:ext cx="3709581" cy="1731252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18626" y="1394230"/>
            <a:ext cx="3437553" cy="37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lnSpc>
                <a:spcPct val="93000"/>
              </a:lnSpc>
              <a:spcBef>
                <a:spcPts val="1200"/>
              </a:spcBef>
              <a:buSzPct val="115000"/>
            </a:pPr>
            <a:r>
              <a:rPr lang="en-US" altLang="en-US" sz="2000" i="0" smtClean="0">
                <a:solidFill>
                  <a:srgbClr val="8BD3FF"/>
                </a:solidFill>
              </a:rPr>
              <a:t>Collision-dominated (high </a:t>
            </a:r>
            <a:r>
              <a:rPr lang="en-US" altLang="en-US" sz="2000">
                <a:solidFill>
                  <a:srgbClr val="8BD3FF"/>
                </a:solidFill>
              </a:rPr>
              <a:t>n</a:t>
            </a:r>
            <a:r>
              <a:rPr lang="en-US" altLang="en-US" sz="2200" i="0" baseline="-25000">
                <a:solidFill>
                  <a:srgbClr val="8BD3FF"/>
                </a:solidFill>
              </a:rPr>
              <a:t>e</a:t>
            </a:r>
            <a:r>
              <a:rPr lang="en-US" altLang="en-US" sz="2000" i="0" smtClean="0">
                <a:solidFill>
                  <a:srgbClr val="8BD3FF"/>
                </a:solidFill>
              </a:rPr>
              <a:t>)</a:t>
            </a:r>
            <a:endParaRPr lang="en-US" altLang="en-US" b="1" i="0">
              <a:solidFill>
                <a:srgbClr val="8BD3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39933" y="1394229"/>
            <a:ext cx="4305012" cy="1677859"/>
            <a:chOff x="4686588" y="1394229"/>
            <a:chExt cx="4305012" cy="16778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23"/>
            <a:stretch/>
          </p:blipFill>
          <p:spPr>
            <a:xfrm>
              <a:off x="4686588" y="1942091"/>
              <a:ext cx="4305012" cy="1129997"/>
            </a:xfrm>
            <a:prstGeom prst="rect">
              <a:avLst/>
            </a:prstGeom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172270" y="1394229"/>
              <a:ext cx="3437553" cy="378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69863" indent="-1698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>
                <a:lnSpc>
                  <a:spcPct val="93000"/>
                </a:lnSpc>
                <a:spcBef>
                  <a:spcPts val="1200"/>
                </a:spcBef>
                <a:buSzPct val="115000"/>
              </a:pPr>
              <a:r>
                <a:rPr lang="en-US" altLang="en-US" sz="2000" i="0" smtClean="0">
                  <a:solidFill>
                    <a:srgbClr val="8BD3FF"/>
                  </a:solidFill>
                </a:rPr>
                <a:t>Scattering-dominated (low </a:t>
              </a:r>
              <a:r>
                <a:rPr lang="en-US" altLang="en-US" sz="2000">
                  <a:solidFill>
                    <a:srgbClr val="8BD3FF"/>
                  </a:solidFill>
                </a:rPr>
                <a:t>n</a:t>
              </a:r>
              <a:r>
                <a:rPr lang="en-US" altLang="en-US" sz="2200" i="0" baseline="-25000">
                  <a:solidFill>
                    <a:srgbClr val="8BD3FF"/>
                  </a:solidFill>
                </a:rPr>
                <a:t>e</a:t>
              </a:r>
              <a:r>
                <a:rPr lang="en-US" altLang="en-US" sz="2000" i="0" smtClean="0">
                  <a:solidFill>
                    <a:srgbClr val="8BD3FF"/>
                  </a:solidFill>
                </a:rPr>
                <a:t>)</a:t>
              </a:r>
              <a:endParaRPr lang="en-US" altLang="en-US" b="1" i="0">
                <a:solidFill>
                  <a:srgbClr val="8BD3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01241" y="3686938"/>
            <a:ext cx="7072375" cy="2514646"/>
            <a:chOff x="1101241" y="3686938"/>
            <a:chExt cx="7072375" cy="25146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241" y="3686938"/>
              <a:ext cx="5186586" cy="2514646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6307494" y="3974841"/>
              <a:ext cx="135293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6307494" y="5480180"/>
              <a:ext cx="135293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 flipV="1">
              <a:off x="6450566" y="4727511"/>
              <a:ext cx="135293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 useBgFill="1"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6245292" y="4423710"/>
              <a:ext cx="1928324" cy="607602"/>
            </a:xfrm>
            <a:prstGeom prst="rect">
              <a:avLst/>
            </a:prstGeom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marL="169863" indent="-1698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lnSpc>
                  <a:spcPct val="93000"/>
                </a:lnSpc>
                <a:spcBef>
                  <a:spcPts val="1200"/>
                </a:spcBef>
                <a:buSzPct val="115000"/>
              </a:pPr>
              <a:r>
                <a:rPr lang="en-US" altLang="en-US" sz="1800" i="0" smtClean="0">
                  <a:solidFill>
                    <a:srgbClr val="8BD3FF"/>
                  </a:solidFill>
                </a:rPr>
                <a:t>limited to 2 ↔ 4</a:t>
              </a:r>
              <a:br>
                <a:rPr lang="en-US" altLang="en-US" sz="1800" i="0" smtClean="0">
                  <a:solidFill>
                    <a:srgbClr val="8BD3FF"/>
                  </a:solidFill>
                </a:rPr>
              </a:br>
              <a:r>
                <a:rPr lang="en-US" altLang="en-US" sz="1800" i="0" smtClean="0">
                  <a:solidFill>
                    <a:srgbClr val="8BD3FF"/>
                  </a:solidFill>
                </a:rPr>
                <a:t>when </a:t>
              </a:r>
              <a:r>
                <a:rPr lang="en-US" altLang="en-US" sz="1800" b="1" smtClean="0">
                  <a:solidFill>
                    <a:srgbClr val="8BD3FF"/>
                  </a:solidFill>
                </a:rPr>
                <a:t>u </a:t>
              </a:r>
              <a:r>
                <a:rPr lang="en-US" altLang="en-US" sz="1800" i="0" smtClean="0">
                  <a:solidFill>
                    <a:srgbClr val="8BD3FF"/>
                  </a:solidFill>
                </a:rPr>
                <a:t>= 0</a:t>
              </a:r>
              <a:endParaRPr lang="en-US" altLang="en-US" sz="1800" b="1" i="0">
                <a:solidFill>
                  <a:srgbClr val="8BD3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10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</a:t>
            </a:r>
            <a:r>
              <a:rPr lang="en-US" i="0" smtClean="0">
                <a:solidFill>
                  <a:schemeClr val="bg1"/>
                </a:solidFill>
              </a:rPr>
              <a:t>O VI </a:t>
            </a:r>
            <a:r>
              <a:rPr lang="en-US" smtClean="0">
                <a:solidFill>
                  <a:schemeClr val="bg1"/>
                </a:solidFill>
              </a:rPr>
              <a:t>103.2, 103.7 nm doublet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54262" y="790382"/>
            <a:ext cx="88773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i="0" smtClean="0">
                <a:solidFill>
                  <a:srgbClr val="FFFFCC"/>
                </a:solidFill>
              </a:rPr>
              <a:t>Ratios below 2 indicate pumping from the 103.7 line … and thus </a:t>
            </a:r>
            <a:r>
              <a:rPr lang="en-US" sz="2000" b="1">
                <a:solidFill>
                  <a:srgbClr val="FFFFCC"/>
                </a:solidFill>
              </a:rPr>
              <a:t>u</a:t>
            </a:r>
            <a:r>
              <a:rPr lang="en-US" sz="2000" i="0">
                <a:solidFill>
                  <a:srgbClr val="FFFFCC"/>
                </a:solidFill>
              </a:rPr>
              <a:t> ≠ 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8" y="1198292"/>
            <a:ext cx="8537901" cy="50377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54352" y="1680110"/>
            <a:ext cx="192392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smtClean="0">
                <a:solidFill>
                  <a:schemeClr val="bg1"/>
                </a:solidFill>
              </a:rPr>
              <a:t>T</a:t>
            </a:r>
            <a:r>
              <a:rPr lang="en-US" sz="2000" i="0" baseline="-40000" smtClean="0">
                <a:solidFill>
                  <a:schemeClr val="bg1"/>
                </a:solidFill>
              </a:rPr>
              <a:t>O</a:t>
            </a:r>
            <a:r>
              <a:rPr lang="en-US" sz="2000" i="0" baseline="-22000" smtClean="0">
                <a:solidFill>
                  <a:schemeClr val="bg1"/>
                </a:solidFill>
              </a:rPr>
              <a:t>+5</a:t>
            </a:r>
            <a:r>
              <a:rPr lang="en-US" sz="2000" smtClean="0">
                <a:solidFill>
                  <a:schemeClr val="bg1"/>
                </a:solidFill>
              </a:rPr>
              <a:t> = </a:t>
            </a:r>
            <a:r>
              <a:rPr lang="en-US" sz="2000" b="1" i="0" smtClean="0">
                <a:solidFill>
                  <a:schemeClr val="bg1"/>
                </a:solidFill>
              </a:rPr>
              <a:t>1, </a:t>
            </a:r>
            <a:r>
              <a:rPr lang="en-US" sz="2000" b="1" i="0" smtClean="0">
                <a:solidFill>
                  <a:srgbClr val="FD9203"/>
                </a:solidFill>
              </a:rPr>
              <a:t>10 </a:t>
            </a:r>
            <a:r>
              <a:rPr lang="en-US" sz="2000" i="0" smtClean="0">
                <a:solidFill>
                  <a:schemeClr val="bg1"/>
                </a:solidFill>
              </a:rPr>
              <a:t>MK</a:t>
            </a:r>
          </a:p>
          <a:p>
            <a:pPr>
              <a:spcBef>
                <a:spcPts val="900"/>
              </a:spcBef>
            </a:pPr>
            <a:r>
              <a:rPr lang="en-US" sz="2000" i="0" smtClean="0">
                <a:solidFill>
                  <a:schemeClr val="bg1"/>
                </a:solidFill>
              </a:rPr>
              <a:t>(std. coronal </a:t>
            </a:r>
            <a:r>
              <a:rPr lang="en-US" altLang="en-US" sz="2000" smtClean="0">
                <a:solidFill>
                  <a:schemeClr val="bg1"/>
                </a:solidFill>
              </a:rPr>
              <a:t>n</a:t>
            </a:r>
            <a:r>
              <a:rPr lang="en-US" altLang="en-US" sz="2200" i="0" baseline="-25000" smtClean="0">
                <a:solidFill>
                  <a:schemeClr val="bg1"/>
                </a:solidFill>
              </a:rPr>
              <a:t>e</a:t>
            </a:r>
            <a:r>
              <a:rPr lang="en-US" altLang="en-US" sz="2200" i="0" smtClean="0">
                <a:solidFill>
                  <a:schemeClr val="bg1"/>
                </a:solidFill>
              </a:rPr>
              <a:t>)</a:t>
            </a:r>
            <a:endParaRPr lang="en-US" sz="2000" i="0" smtClean="0">
              <a:solidFill>
                <a:schemeClr val="bg1"/>
              </a:solidFill>
            </a:endParaRPr>
          </a:p>
        </p:txBody>
      </p:sp>
      <p:sp useBgFill="1">
        <p:nvSpPr>
          <p:cNvPr id="11" name="Rectangle 10"/>
          <p:cNvSpPr/>
          <p:nvPr/>
        </p:nvSpPr>
        <p:spPr bwMode="auto">
          <a:xfrm>
            <a:off x="4516016" y="1198292"/>
            <a:ext cx="4394719" cy="5037701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162115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Brief overview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92104" y="1167005"/>
            <a:ext cx="7521692" cy="223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2000"/>
              </a:lnSpc>
              <a:spcBef>
                <a:spcPts val="1400"/>
              </a:spcBef>
              <a:buSzPct val="100000"/>
            </a:pPr>
            <a:r>
              <a:rPr lang="en-US" sz="2000" b="1" i="0" smtClean="0">
                <a:solidFill>
                  <a:srgbClr val="FFFF00"/>
                </a:solidFill>
                <a:latin typeface="+mj-lt"/>
              </a:rPr>
              <a:t>Goals of Lecture 10:</a:t>
            </a:r>
          </a:p>
          <a:p>
            <a:pPr eaLnBrk="0" hangingPunct="0">
              <a:lnSpc>
                <a:spcPct val="92000"/>
              </a:lnSpc>
              <a:spcBef>
                <a:spcPts val="1400"/>
              </a:spcBef>
              <a:buSzPct val="100000"/>
            </a:pPr>
            <a:r>
              <a:rPr lang="en-US" sz="800" b="1" i="0" smtClean="0">
                <a:solidFill>
                  <a:srgbClr val="FFFF00"/>
                </a:solidFill>
                <a:latin typeface="+mj-lt"/>
              </a:rPr>
              <a:t>   </a:t>
            </a:r>
          </a:p>
          <a:p>
            <a:pPr marL="344488" indent="-344488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00"/>
                </a:solidFill>
              </a:rPr>
              <a:t>Understand lines dominated by radiative/scattering processes.</a:t>
            </a:r>
          </a:p>
          <a:p>
            <a:pPr marL="344488" indent="-344488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00"/>
                </a:solidFill>
              </a:rPr>
              <a:t>Discuss line </a:t>
            </a:r>
            <a:r>
              <a:rPr lang="en-US" sz="2000" i="0">
                <a:solidFill>
                  <a:srgbClr val="FFFF00"/>
                </a:solidFill>
              </a:rPr>
              <a:t>profile shapes:  sensitive to motions along line of </a:t>
            </a:r>
            <a:r>
              <a:rPr lang="en-US" sz="2000" i="0" smtClean="0">
                <a:solidFill>
                  <a:srgbClr val="FFFF00"/>
                </a:solidFill>
              </a:rPr>
              <a:t>sight.</a:t>
            </a:r>
            <a:endParaRPr lang="en-US" sz="2000" i="0">
              <a:solidFill>
                <a:srgbClr val="FFFF00"/>
              </a:solidFill>
            </a:endParaRPr>
          </a:p>
          <a:p>
            <a:pPr marL="344488" indent="-344488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sz="2000" i="0">
                <a:solidFill>
                  <a:srgbClr val="FFFF00"/>
                </a:solidFill>
              </a:rPr>
              <a:t>In the low-density outer corona…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52" y="3019102"/>
            <a:ext cx="2622291" cy="176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Anisotropic temperatures?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54262" y="790382"/>
            <a:ext cx="856316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i="0" smtClean="0">
                <a:solidFill>
                  <a:srgbClr val="FFFFCC"/>
                </a:solidFill>
              </a:rPr>
              <a:t>UVCS/</a:t>
            </a:r>
            <a:r>
              <a:rPr lang="en-US" altLang="en-US" sz="2000" smtClean="0">
                <a:solidFill>
                  <a:srgbClr val="FFFFCC"/>
                </a:solidFill>
              </a:rPr>
              <a:t>SOHO</a:t>
            </a:r>
            <a:r>
              <a:rPr lang="en-US" altLang="en-US" sz="2000" i="0" smtClean="0">
                <a:solidFill>
                  <a:srgbClr val="FFFFCC"/>
                </a:solidFill>
              </a:rPr>
              <a:t> observations indicate that the above analysis may not have been general enough</a:t>
            </a:r>
            <a:r>
              <a:rPr lang="en-US" altLang="en-US" sz="2000" i="0" smtClean="0">
                <a:solidFill>
                  <a:srgbClr val="FFFFCC"/>
                </a:solidFill>
              </a:rPr>
              <a:t>…</a:t>
            </a:r>
            <a:endParaRPr lang="en-US" altLang="en-US" sz="2000" i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Anisotropic temperatures?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54262" y="790382"/>
            <a:ext cx="8563167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i="0" smtClean="0">
                <a:solidFill>
                  <a:srgbClr val="FFFFCC"/>
                </a:solidFill>
              </a:rPr>
              <a:t>UVCS/</a:t>
            </a:r>
            <a:r>
              <a:rPr lang="en-US" altLang="en-US" sz="2000" smtClean="0">
                <a:solidFill>
                  <a:srgbClr val="FFFFCC"/>
                </a:solidFill>
              </a:rPr>
              <a:t>SOHO</a:t>
            </a:r>
            <a:r>
              <a:rPr lang="en-US" altLang="en-US" sz="2000" i="0" smtClean="0">
                <a:solidFill>
                  <a:srgbClr val="FFFFCC"/>
                </a:solidFill>
              </a:rPr>
              <a:t> observations indicate that the above analysis may not have been general enough…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In </a:t>
            </a:r>
            <a:r>
              <a:rPr lang="en-US" sz="2000" i="0" smtClean="0">
                <a:solidFill>
                  <a:srgbClr val="FFFF00"/>
                </a:solidFill>
              </a:rPr>
              <a:t>{laboratory, magnetospheric, heliospheric} </a:t>
            </a:r>
            <a:r>
              <a:rPr lang="en-US" sz="2000" i="0" smtClean="0">
                <a:solidFill>
                  <a:srgbClr val="FFFFCC"/>
                </a:solidFill>
              </a:rPr>
              <a:t>plasmas, the velocity distribution is often not Maxwellian…. </a:t>
            </a:r>
            <a:endParaRPr lang="en-US" sz="2000" i="0">
              <a:solidFill>
                <a:srgbClr val="FFFF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34" b="23563"/>
          <a:stretch/>
        </p:blipFill>
        <p:spPr>
          <a:xfrm>
            <a:off x="3721391" y="2090678"/>
            <a:ext cx="3875155" cy="66185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8550" y="2551842"/>
            <a:ext cx="2447730" cy="3335695"/>
            <a:chOff x="447091" y="2547257"/>
            <a:chExt cx="2447730" cy="3335695"/>
          </a:xfrm>
        </p:grpSpPr>
        <p:sp>
          <p:nvSpPr>
            <p:cNvPr id="9" name="Rectangle 8"/>
            <p:cNvSpPr/>
            <p:nvPr/>
          </p:nvSpPr>
          <p:spPr bwMode="auto">
            <a:xfrm>
              <a:off x="447091" y="2547257"/>
              <a:ext cx="2438400" cy="3335695"/>
            </a:xfrm>
            <a:prstGeom prst="rect">
              <a:avLst/>
            </a:prstGeom>
            <a:solidFill>
              <a:srgbClr val="FFFF8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56421" y="2669178"/>
              <a:ext cx="2438400" cy="1021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algn="ctr" eaLnBrk="0" hangingPunct="0">
                <a:lnSpc>
                  <a:spcPct val="95000"/>
                </a:lnSpc>
                <a:spcBef>
                  <a:spcPct val="20000"/>
                </a:spcBef>
                <a:buSzPct val="115000"/>
              </a:pPr>
              <a:r>
                <a:rPr lang="en-US" sz="2000" i="0" smtClean="0">
                  <a:latin typeface="+mj-lt"/>
                </a:rPr>
                <a:t>fast solar wind</a:t>
              </a:r>
            </a:p>
            <a:p>
              <a:pPr marL="169863" indent="-169863" algn="ctr" eaLnBrk="0" hangingPunct="0">
                <a:lnSpc>
                  <a:spcPct val="95000"/>
                </a:lnSpc>
                <a:spcBef>
                  <a:spcPct val="20000"/>
                </a:spcBef>
                <a:buSzPct val="115000"/>
              </a:pPr>
              <a:r>
                <a:rPr lang="en-US" sz="2000" smtClean="0">
                  <a:latin typeface="+mj-lt"/>
                </a:rPr>
                <a:t>Helios</a:t>
              </a:r>
              <a:r>
                <a:rPr lang="en-US" sz="2000" i="0" smtClean="0">
                  <a:latin typeface="+mj-lt"/>
                </a:rPr>
                <a:t> </a:t>
              </a:r>
              <a:r>
                <a:rPr lang="en-US" sz="2000" i="0" dirty="0" smtClean="0">
                  <a:latin typeface="+mj-lt"/>
                </a:rPr>
                <a:t>@ 0.3</a:t>
              </a:r>
              <a:r>
                <a:rPr lang="en-US" sz="2000" i="0" dirty="0" smtClean="0">
                  <a:latin typeface="+mj-lt"/>
                  <a:cs typeface="Times New Roman" pitchFamily="18" charset="0"/>
                </a:rPr>
                <a:t>–</a:t>
              </a:r>
              <a:r>
                <a:rPr lang="en-US" sz="2000" i="0" dirty="0" smtClean="0">
                  <a:latin typeface="+mj-lt"/>
                </a:rPr>
                <a:t>1 AU</a:t>
              </a:r>
            </a:p>
            <a:p>
              <a:pPr marL="169863" indent="-169863" algn="ctr" eaLnBrk="0" hangingPunct="0">
                <a:lnSpc>
                  <a:spcPct val="95000"/>
                </a:lnSpc>
                <a:spcBef>
                  <a:spcPct val="20000"/>
                </a:spcBef>
                <a:buSzPct val="115000"/>
              </a:pPr>
              <a:r>
                <a:rPr lang="en-US" sz="1600" i="0" dirty="0" smtClean="0">
                  <a:latin typeface="+mj-lt"/>
                </a:rPr>
                <a:t>(Marsch 1991)</a:t>
              </a:r>
              <a:endParaRPr lang="en-US" sz="1600" i="0" dirty="0">
                <a:latin typeface="+mj-lt"/>
              </a:endParaRPr>
            </a:p>
          </p:txBody>
        </p:sp>
        <p:pic>
          <p:nvPicPr>
            <p:cNvPr id="12" name="Picture 13" descr="vdf_proto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4000" contrast="-2000"/>
            </a:blip>
            <a:srcRect r="19200"/>
            <a:stretch>
              <a:fillRect/>
            </a:stretch>
          </p:blipFill>
          <p:spPr bwMode="auto">
            <a:xfrm rot="20107005">
              <a:off x="563824" y="4002517"/>
              <a:ext cx="1713875" cy="165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Arrow Connector 12"/>
            <p:cNvCxnSpPr/>
            <p:nvPr/>
          </p:nvCxnSpPr>
          <p:spPr bwMode="auto">
            <a:xfrm rot="374225" flipV="1">
              <a:off x="2237763" y="4041470"/>
              <a:ext cx="457200" cy="30480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pSp>
          <p:nvGrpSpPr>
            <p:cNvPr id="14" name="Group 23"/>
            <p:cNvGrpSpPr/>
            <p:nvPr/>
          </p:nvGrpSpPr>
          <p:grpSpPr>
            <a:xfrm rot="374225">
              <a:off x="2368732" y="4260545"/>
              <a:ext cx="457200" cy="461665"/>
              <a:chOff x="2819400" y="4114800"/>
              <a:chExt cx="457200" cy="4616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819400" y="41148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B</a:t>
                </a:r>
                <a:endParaRPr lang="en-US" b="1" dirty="0">
                  <a:latin typeface="+mj-lt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2931318" y="4193382"/>
                <a:ext cx="185737" cy="28575"/>
              </a:xfrm>
              <a:custGeom>
                <a:avLst/>
                <a:gdLst>
                  <a:gd name="connsiteX0" fmla="*/ 0 w 209946"/>
                  <a:gd name="connsiteY0" fmla="*/ 26193 h 32941"/>
                  <a:gd name="connsiteX1" fmla="*/ 185737 w 209946"/>
                  <a:gd name="connsiteY1" fmla="*/ 28575 h 32941"/>
                  <a:gd name="connsiteX2" fmla="*/ 145256 w 209946"/>
                  <a:gd name="connsiteY2" fmla="*/ 0 h 32941"/>
                  <a:gd name="connsiteX0" fmla="*/ 0 w 209946"/>
                  <a:gd name="connsiteY0" fmla="*/ 26193 h 28575"/>
                  <a:gd name="connsiteX1" fmla="*/ 185737 w 209946"/>
                  <a:gd name="connsiteY1" fmla="*/ 28575 h 28575"/>
                  <a:gd name="connsiteX2" fmla="*/ 145256 w 209946"/>
                  <a:gd name="connsiteY2" fmla="*/ 0 h 28575"/>
                  <a:gd name="connsiteX0" fmla="*/ 0 w 185737"/>
                  <a:gd name="connsiteY0" fmla="*/ 26193 h 28575"/>
                  <a:gd name="connsiteX1" fmla="*/ 185737 w 185737"/>
                  <a:gd name="connsiteY1" fmla="*/ 28575 h 28575"/>
                  <a:gd name="connsiteX2" fmla="*/ 145256 w 185737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5737" h="28575">
                    <a:moveTo>
                      <a:pt x="0" y="26193"/>
                    </a:moveTo>
                    <a:lnTo>
                      <a:pt x="185737" y="28575"/>
                    </a:lnTo>
                    <a:lnTo>
                      <a:pt x="145256" y="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554960" y="2967614"/>
            <a:ext cx="5094514" cy="2919923"/>
            <a:chOff x="3498980" y="3033320"/>
            <a:chExt cx="5094514" cy="2919923"/>
          </a:xfrm>
        </p:grpSpPr>
        <p:sp>
          <p:nvSpPr>
            <p:cNvPr id="2" name="Rectangle 1"/>
            <p:cNvSpPr/>
            <p:nvPr/>
          </p:nvSpPr>
          <p:spPr bwMode="auto">
            <a:xfrm>
              <a:off x="3498980" y="3033320"/>
              <a:ext cx="5094514" cy="2910203"/>
            </a:xfrm>
            <a:prstGeom prst="rect">
              <a:avLst/>
            </a:prstGeom>
            <a:solidFill>
              <a:srgbClr val="E1F4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050" name="Picture 2" descr="http://www-ssc.igpp.ucla.edu/personnel/russell/papers/solrwind_cos/fig10.g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391" y="3396591"/>
              <a:ext cx="4667984" cy="255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588825" y="3061313"/>
              <a:ext cx="480055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algn="ctr" eaLnBrk="0" hangingPunct="0">
                <a:lnSpc>
                  <a:spcPct val="95000"/>
                </a:lnSpc>
                <a:spcBef>
                  <a:spcPct val="20000"/>
                </a:spcBef>
                <a:buSzPct val="115000"/>
              </a:pPr>
              <a:r>
                <a:rPr lang="en-US" sz="2000" i="0" smtClean="0">
                  <a:latin typeface="+mj-lt"/>
                </a:rPr>
                <a:t>Venus bow shock, </a:t>
              </a:r>
              <a:r>
                <a:rPr lang="en-US" sz="2000" smtClean="0">
                  <a:latin typeface="+mj-lt"/>
                </a:rPr>
                <a:t>Galileo</a:t>
              </a:r>
              <a:r>
                <a:rPr lang="en-US" sz="2000" i="0" smtClean="0">
                  <a:latin typeface="+mj-lt"/>
                </a:rPr>
                <a:t>  </a:t>
              </a:r>
              <a:r>
                <a:rPr lang="en-US" sz="1600" i="0" smtClean="0">
                  <a:latin typeface="+mj-lt"/>
                </a:rPr>
                <a:t>(Russell et al. 1995)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6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Anisotropic temperatures?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54262" y="790382"/>
            <a:ext cx="856316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i="0" smtClean="0">
                <a:solidFill>
                  <a:srgbClr val="FFFFCC"/>
                </a:solidFill>
              </a:rPr>
              <a:t>Scattering lines have different sensitivities to different </a:t>
            </a:r>
            <a:r>
              <a:rPr lang="en-US" altLang="en-US" sz="2000" smtClean="0">
                <a:solidFill>
                  <a:srgbClr val="FFFFCC"/>
                </a:solidFill>
              </a:rPr>
              <a:t>T’</a:t>
            </a:r>
            <a:r>
              <a:rPr lang="en-US" altLang="en-US" sz="2000" i="0" smtClean="0">
                <a:solidFill>
                  <a:srgbClr val="FFFFCC"/>
                </a:solidFill>
              </a:rPr>
              <a:t>s …</a:t>
            </a:r>
            <a:endParaRPr lang="en-US" sz="2000" i="0">
              <a:solidFill>
                <a:srgbClr val="FFFFCC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0"/>
          <a:stretch/>
        </p:blipFill>
        <p:spPr>
          <a:xfrm>
            <a:off x="254262" y="1336551"/>
            <a:ext cx="8349367" cy="111524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83244" y="1959429"/>
            <a:ext cx="7910181" cy="4335137"/>
            <a:chOff x="783244" y="1959429"/>
            <a:chExt cx="7910181" cy="4335137"/>
          </a:xfrm>
        </p:grpSpPr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833166" y="2771024"/>
              <a:ext cx="2803067" cy="783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69863" indent="-1698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 eaLnBrk="1" hangingPunct="1">
                <a:lnSpc>
                  <a:spcPct val="95000"/>
                </a:lnSpc>
                <a:spcBef>
                  <a:spcPts val="600"/>
                </a:spcBef>
                <a:buClr>
                  <a:schemeClr val="bg1"/>
                </a:buClr>
                <a:buSzPct val="115000"/>
              </a:pPr>
              <a:r>
                <a:rPr lang="en-US" sz="2000" smtClean="0">
                  <a:solidFill>
                    <a:srgbClr val="FFFFCC"/>
                  </a:solidFill>
                </a:rPr>
                <a:t>T</a:t>
              </a:r>
              <a:r>
                <a:rPr lang="en-US" sz="2200" i="0" baseline="-25000" smtClean="0">
                  <a:solidFill>
                    <a:srgbClr val="FFFFCC"/>
                  </a:solidFill>
                </a:rPr>
                <a:t>e</a:t>
              </a:r>
              <a:endParaRPr lang="en-US" sz="2000" i="0">
                <a:solidFill>
                  <a:srgbClr val="FFFFCC"/>
                </a:solidFill>
              </a:endParaRPr>
            </a:p>
            <a:p>
              <a:pPr marL="0" indent="0" algn="ctr" eaLnBrk="1" hangingPunct="1">
                <a:lnSpc>
                  <a:spcPct val="95000"/>
                </a:lnSpc>
                <a:spcBef>
                  <a:spcPts val="6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(via ionization balance)</a:t>
              </a:r>
              <a:endParaRPr lang="en-US" sz="2000" i="0">
                <a:solidFill>
                  <a:srgbClr val="FFFFCC"/>
                </a:solidFill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4129982" y="2771024"/>
              <a:ext cx="2109491" cy="1046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69863" indent="-1698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 eaLnBrk="1" hangingPunct="1">
                <a:lnSpc>
                  <a:spcPct val="95000"/>
                </a:lnSpc>
                <a:spcBef>
                  <a:spcPts val="6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line-of-sight projection of  </a:t>
              </a:r>
              <a:r>
                <a:rPr lang="en-US" sz="2000" smtClean="0">
                  <a:solidFill>
                    <a:srgbClr val="FFFFCC"/>
                  </a:solidFill>
                </a:rPr>
                <a:t>f</a:t>
              </a:r>
              <a:r>
                <a:rPr lang="en-US" sz="2000" i="0" smtClean="0">
                  <a:solidFill>
                    <a:srgbClr val="FFFFCC"/>
                  </a:solidFill>
                </a:rPr>
                <a:t>(v)</a:t>
              </a:r>
              <a:endParaRPr lang="en-US" sz="2000" i="0">
                <a:solidFill>
                  <a:srgbClr val="FFFFCC"/>
                </a:solidFill>
              </a:endParaRPr>
            </a:p>
            <a:p>
              <a:pPr marL="0" indent="0" algn="ctr" eaLnBrk="1" hangingPunct="1">
                <a:lnSpc>
                  <a:spcPct val="95000"/>
                </a:lnSpc>
                <a:spcBef>
                  <a:spcPts val="6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≈ </a:t>
              </a:r>
              <a:r>
                <a:rPr lang="en-US" sz="2000" smtClean="0">
                  <a:solidFill>
                    <a:srgbClr val="FFFFCC"/>
                  </a:solidFill>
                </a:rPr>
                <a:t>T</a:t>
              </a:r>
              <a:r>
                <a:rPr lang="en-US" sz="2000" i="0" smtClean="0">
                  <a:solidFill>
                    <a:srgbClr val="FFFFCC"/>
                  </a:solidFill>
                </a:rPr>
                <a:t> </a:t>
              </a:r>
              <a:r>
                <a:rPr lang="en-US" sz="2000" i="0" baseline="-25000" smtClean="0">
                  <a:solidFill>
                    <a:srgbClr val="FFFFCC"/>
                  </a:solidFill>
                </a:rPr>
                <a:t>ion</a:t>
              </a:r>
              <a:r>
                <a:rPr lang="en-US" sz="2000" i="0" smtClean="0">
                  <a:solidFill>
                    <a:srgbClr val="FFFFCC"/>
                  </a:solidFill>
                </a:rPr>
                <a:t> </a:t>
              </a:r>
              <a:r>
                <a:rPr lang="en-US" sz="2000" i="0" baseline="-42000" smtClean="0">
                  <a:solidFill>
                    <a:srgbClr val="FFFFCC"/>
                  </a:solidFill>
                </a:rPr>
                <a:t>┴</a:t>
              </a:r>
              <a:endParaRPr lang="en-US" sz="2000" i="0" baseline="-42000">
                <a:solidFill>
                  <a:srgbClr val="FFFFCC"/>
                </a:solidFill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6583934" y="2761304"/>
              <a:ext cx="2109491" cy="1046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69863" indent="-1698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 eaLnBrk="1" hangingPunct="1">
                <a:lnSpc>
                  <a:spcPct val="95000"/>
                </a:lnSpc>
                <a:spcBef>
                  <a:spcPts val="6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Sun-to-ion projection of  </a:t>
              </a:r>
              <a:r>
                <a:rPr lang="en-US" sz="2000" smtClean="0">
                  <a:solidFill>
                    <a:srgbClr val="FFFFCC"/>
                  </a:solidFill>
                </a:rPr>
                <a:t>f</a:t>
              </a:r>
              <a:r>
                <a:rPr lang="en-US" sz="2000" i="0" smtClean="0">
                  <a:solidFill>
                    <a:srgbClr val="FFFFCC"/>
                  </a:solidFill>
                </a:rPr>
                <a:t>(v)</a:t>
              </a:r>
              <a:endParaRPr lang="en-US" sz="2000" i="0">
                <a:solidFill>
                  <a:srgbClr val="FFFFCC"/>
                </a:solidFill>
              </a:endParaRPr>
            </a:p>
            <a:p>
              <a:pPr marL="0" indent="0" algn="ctr" eaLnBrk="1" hangingPunct="1">
                <a:lnSpc>
                  <a:spcPct val="95000"/>
                </a:lnSpc>
                <a:spcBef>
                  <a:spcPts val="6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≈ </a:t>
              </a:r>
              <a:r>
                <a:rPr lang="en-US" sz="2000" smtClean="0">
                  <a:solidFill>
                    <a:srgbClr val="FFFFCC"/>
                  </a:solidFill>
                </a:rPr>
                <a:t>T</a:t>
              </a:r>
              <a:r>
                <a:rPr lang="en-US" sz="2000" i="0" smtClean="0">
                  <a:solidFill>
                    <a:srgbClr val="FFFFCC"/>
                  </a:solidFill>
                </a:rPr>
                <a:t> </a:t>
              </a:r>
              <a:r>
                <a:rPr lang="en-US" sz="2000" i="0" baseline="-25000" smtClean="0">
                  <a:solidFill>
                    <a:srgbClr val="FFFFCC"/>
                  </a:solidFill>
                </a:rPr>
                <a:t>ion</a:t>
              </a:r>
              <a:r>
                <a:rPr lang="en-US" sz="1400" i="0" smtClean="0">
                  <a:solidFill>
                    <a:srgbClr val="FFFFCC"/>
                  </a:solidFill>
                </a:rPr>
                <a:t> </a:t>
              </a:r>
              <a:r>
                <a:rPr lang="en-US" sz="2000" b="1" i="0" baseline="-26000" smtClean="0">
                  <a:solidFill>
                    <a:srgbClr val="FFFFCC"/>
                  </a:solidFill>
                </a:rPr>
                <a:t>|</a:t>
              </a:r>
              <a:r>
                <a:rPr lang="en-US" sz="800" b="1" i="0" baseline="-26000" smtClean="0">
                  <a:solidFill>
                    <a:srgbClr val="FFFFCC"/>
                  </a:solidFill>
                </a:rPr>
                <a:t> </a:t>
              </a:r>
              <a:r>
                <a:rPr lang="en-US" sz="2000" b="1" i="0" baseline="-26000" smtClean="0">
                  <a:solidFill>
                    <a:srgbClr val="FFFFCC"/>
                  </a:solidFill>
                </a:rPr>
                <a:t>|</a:t>
              </a:r>
              <a:endParaRPr lang="en-US" sz="2000" b="1" i="0" baseline="-26000">
                <a:solidFill>
                  <a:srgbClr val="FFFFCC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2815139" y="2108718"/>
              <a:ext cx="1570249" cy="8864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5381057" y="2403468"/>
              <a:ext cx="746449" cy="3578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  <p:cxnSp>
          <p:nvCxnSpPr>
            <p:cNvPr id="25" name="Straight Arrow Connector 24"/>
            <p:cNvCxnSpPr>
              <a:stCxn id="22" idx="0"/>
            </p:cNvCxnSpPr>
            <p:nvPr/>
          </p:nvCxnSpPr>
          <p:spPr bwMode="auto">
            <a:xfrm flipV="1">
              <a:off x="7638680" y="1959429"/>
              <a:ext cx="357655" cy="80187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44" y="3873540"/>
              <a:ext cx="6503963" cy="2421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970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What did UVCS see?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9" name="Picture 8" descr="cpi_fig2_big.jpg"/>
          <p:cNvPicPr>
            <a:picLocks noChangeAspect="1"/>
          </p:cNvPicPr>
          <p:nvPr/>
        </p:nvPicPr>
        <p:blipFill rotWithShape="1">
          <a:blip r:embed="rId2" cstate="print"/>
          <a:srcRect l="50018" t="47226" b="455"/>
          <a:stretch/>
        </p:blipFill>
        <p:spPr>
          <a:xfrm>
            <a:off x="218531" y="1651518"/>
            <a:ext cx="8668838" cy="4329405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5894" y="846366"/>
            <a:ext cx="856316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i="0" smtClean="0">
                <a:solidFill>
                  <a:srgbClr val="FFFFCC"/>
                </a:solidFill>
              </a:rPr>
              <a:t>In coronal holes (lowest density, least collisional), O </a:t>
            </a:r>
            <a:r>
              <a:rPr lang="en-US" altLang="en-US" sz="1800" i="0" smtClean="0">
                <a:solidFill>
                  <a:srgbClr val="FFFFCC"/>
                </a:solidFill>
              </a:rPr>
              <a:t>VI </a:t>
            </a:r>
            <a:r>
              <a:rPr lang="en-US" altLang="en-US" sz="2000" i="0" smtClean="0">
                <a:solidFill>
                  <a:srgbClr val="FFFFCC"/>
                </a:solidFill>
              </a:rPr>
              <a:t>line widths indicated LOS temperatures of order 100 MK…     </a:t>
            </a:r>
            <a:r>
              <a:rPr lang="en-US" altLang="en-US" sz="2000" b="1" smtClean="0">
                <a:solidFill>
                  <a:srgbClr val="FFFF00"/>
                </a:solidFill>
              </a:rPr>
              <a:t>hotter than in solar core?!</a:t>
            </a:r>
            <a:endParaRPr lang="en-US" sz="2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</a:t>
            </a:r>
            <a:r>
              <a:rPr lang="en-US" i="0" smtClean="0">
                <a:solidFill>
                  <a:schemeClr val="bg1"/>
                </a:solidFill>
              </a:rPr>
              <a:t>O VI </a:t>
            </a:r>
            <a:r>
              <a:rPr lang="en-US" smtClean="0">
                <a:solidFill>
                  <a:schemeClr val="bg1"/>
                </a:solidFill>
              </a:rPr>
              <a:t>103.2, 103.7 nm doublet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54262" y="790382"/>
            <a:ext cx="88773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i="0" smtClean="0">
                <a:solidFill>
                  <a:srgbClr val="FFFFCC"/>
                </a:solidFill>
              </a:rPr>
              <a:t>Ratios below 2 indicate pumping from the 103.7 line … and thus </a:t>
            </a:r>
            <a:r>
              <a:rPr lang="en-US" sz="2000" b="1">
                <a:solidFill>
                  <a:srgbClr val="FFFFCC"/>
                </a:solidFill>
              </a:rPr>
              <a:t>u</a:t>
            </a:r>
            <a:r>
              <a:rPr lang="en-US" sz="2000" i="0">
                <a:solidFill>
                  <a:srgbClr val="FFFFCC"/>
                </a:solidFill>
              </a:rPr>
              <a:t> ≠ 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8" y="1198292"/>
            <a:ext cx="8537901" cy="50377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54352" y="1680110"/>
            <a:ext cx="192392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smtClean="0">
                <a:solidFill>
                  <a:schemeClr val="bg1"/>
                </a:solidFill>
              </a:rPr>
              <a:t>T</a:t>
            </a:r>
            <a:r>
              <a:rPr lang="en-US" sz="2000" i="0" baseline="-40000" smtClean="0">
                <a:solidFill>
                  <a:schemeClr val="bg1"/>
                </a:solidFill>
              </a:rPr>
              <a:t>O</a:t>
            </a:r>
            <a:r>
              <a:rPr lang="en-US" sz="2000" i="0" baseline="-22000" smtClean="0">
                <a:solidFill>
                  <a:schemeClr val="bg1"/>
                </a:solidFill>
              </a:rPr>
              <a:t>+5</a:t>
            </a:r>
            <a:r>
              <a:rPr lang="en-US" sz="2000" smtClean="0">
                <a:solidFill>
                  <a:schemeClr val="bg1"/>
                </a:solidFill>
              </a:rPr>
              <a:t> = </a:t>
            </a:r>
            <a:r>
              <a:rPr lang="en-US" sz="2000" b="1" i="0" smtClean="0">
                <a:solidFill>
                  <a:schemeClr val="bg1"/>
                </a:solidFill>
              </a:rPr>
              <a:t>1, </a:t>
            </a:r>
            <a:r>
              <a:rPr lang="en-US" sz="2000" b="1" i="0" smtClean="0">
                <a:solidFill>
                  <a:srgbClr val="FD9203"/>
                </a:solidFill>
              </a:rPr>
              <a:t>10 </a:t>
            </a:r>
            <a:r>
              <a:rPr lang="en-US" sz="2000" i="0" smtClean="0">
                <a:solidFill>
                  <a:schemeClr val="bg1"/>
                </a:solidFill>
              </a:rPr>
              <a:t>MK</a:t>
            </a:r>
          </a:p>
          <a:p>
            <a:pPr>
              <a:spcBef>
                <a:spcPts val="900"/>
              </a:spcBef>
            </a:pPr>
            <a:r>
              <a:rPr lang="en-US" sz="2000" i="0">
                <a:solidFill>
                  <a:schemeClr val="bg1"/>
                </a:solidFill>
              </a:rPr>
              <a:t>(std. coronal </a:t>
            </a:r>
            <a:r>
              <a:rPr lang="en-US" altLang="en-US" sz="2000">
                <a:solidFill>
                  <a:schemeClr val="bg1"/>
                </a:solidFill>
              </a:rPr>
              <a:t>n</a:t>
            </a:r>
            <a:r>
              <a:rPr lang="en-US" altLang="en-US" sz="2200" i="0" baseline="-25000">
                <a:solidFill>
                  <a:schemeClr val="bg1"/>
                </a:solidFill>
              </a:rPr>
              <a:t>e</a:t>
            </a:r>
            <a:r>
              <a:rPr lang="en-US" altLang="en-US" sz="2200" i="0" smtClean="0">
                <a:solidFill>
                  <a:schemeClr val="bg1"/>
                </a:solidFill>
              </a:rPr>
              <a:t>)</a:t>
            </a:r>
            <a:endParaRPr lang="en-US" sz="2000" i="0">
              <a:solidFill>
                <a:schemeClr val="bg1"/>
              </a:solidFill>
            </a:endParaRPr>
          </a:p>
        </p:txBody>
      </p:sp>
      <p:sp useBgFill="1">
        <p:nvSpPr>
          <p:cNvPr id="11" name="Rectangle 10"/>
          <p:cNvSpPr/>
          <p:nvPr/>
        </p:nvSpPr>
        <p:spPr bwMode="auto">
          <a:xfrm>
            <a:off x="4516016" y="1198292"/>
            <a:ext cx="4394719" cy="5037701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</a:t>
            </a:r>
            <a:r>
              <a:rPr lang="en-US" i="0" smtClean="0">
                <a:solidFill>
                  <a:schemeClr val="bg1"/>
                </a:solidFill>
              </a:rPr>
              <a:t>O VI </a:t>
            </a:r>
            <a:r>
              <a:rPr lang="en-US" smtClean="0">
                <a:solidFill>
                  <a:schemeClr val="bg1"/>
                </a:solidFill>
              </a:rPr>
              <a:t>103.2, 103.7 nm doublet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54262" y="790382"/>
            <a:ext cx="88773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i="0" smtClean="0">
                <a:solidFill>
                  <a:srgbClr val="FFFFCC"/>
                </a:solidFill>
              </a:rPr>
              <a:t>Ratios below 2 indicate pumping from the 103.7 line … and thus </a:t>
            </a:r>
            <a:r>
              <a:rPr lang="en-US" sz="2000" b="1">
                <a:solidFill>
                  <a:srgbClr val="FFFFCC"/>
                </a:solidFill>
              </a:rPr>
              <a:t>u</a:t>
            </a:r>
            <a:r>
              <a:rPr lang="en-US" sz="2000" i="0">
                <a:solidFill>
                  <a:srgbClr val="FFFFCC"/>
                </a:solidFill>
              </a:rPr>
              <a:t> ≠ 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8" y="1198292"/>
            <a:ext cx="8537901" cy="50377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54352" y="1680110"/>
            <a:ext cx="192392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smtClean="0">
                <a:solidFill>
                  <a:schemeClr val="bg1"/>
                </a:solidFill>
              </a:rPr>
              <a:t>T</a:t>
            </a:r>
            <a:r>
              <a:rPr lang="en-US" sz="2000" i="0" baseline="-40000" smtClean="0">
                <a:solidFill>
                  <a:schemeClr val="bg1"/>
                </a:solidFill>
              </a:rPr>
              <a:t>O</a:t>
            </a:r>
            <a:r>
              <a:rPr lang="en-US" sz="2000" i="0" baseline="-22000" smtClean="0">
                <a:solidFill>
                  <a:schemeClr val="bg1"/>
                </a:solidFill>
              </a:rPr>
              <a:t>+5</a:t>
            </a:r>
            <a:r>
              <a:rPr lang="en-US" sz="2000" smtClean="0">
                <a:solidFill>
                  <a:schemeClr val="bg1"/>
                </a:solidFill>
              </a:rPr>
              <a:t> = </a:t>
            </a:r>
            <a:r>
              <a:rPr lang="en-US" sz="2000" b="1" i="0" smtClean="0">
                <a:solidFill>
                  <a:schemeClr val="bg1"/>
                </a:solidFill>
              </a:rPr>
              <a:t>1, </a:t>
            </a:r>
            <a:r>
              <a:rPr lang="en-US" sz="2000" b="1" i="0" smtClean="0">
                <a:solidFill>
                  <a:srgbClr val="FD9203"/>
                </a:solidFill>
              </a:rPr>
              <a:t>10 </a:t>
            </a:r>
            <a:r>
              <a:rPr lang="en-US" sz="2000" i="0" smtClean="0">
                <a:solidFill>
                  <a:schemeClr val="bg1"/>
                </a:solidFill>
              </a:rPr>
              <a:t>MK</a:t>
            </a:r>
          </a:p>
          <a:p>
            <a:pPr>
              <a:spcBef>
                <a:spcPts val="900"/>
              </a:spcBef>
            </a:pPr>
            <a:r>
              <a:rPr lang="en-US" sz="2000" i="0">
                <a:solidFill>
                  <a:schemeClr val="bg1"/>
                </a:solidFill>
              </a:rPr>
              <a:t>(std. coronal </a:t>
            </a:r>
            <a:r>
              <a:rPr lang="en-US" altLang="en-US" sz="2000">
                <a:solidFill>
                  <a:schemeClr val="bg1"/>
                </a:solidFill>
              </a:rPr>
              <a:t>n</a:t>
            </a:r>
            <a:r>
              <a:rPr lang="en-US" altLang="en-US" sz="2200" i="0" baseline="-25000">
                <a:solidFill>
                  <a:schemeClr val="bg1"/>
                </a:solidFill>
              </a:rPr>
              <a:t>e</a:t>
            </a:r>
            <a:r>
              <a:rPr lang="en-US" altLang="en-US" sz="2200" i="0" smtClean="0">
                <a:solidFill>
                  <a:schemeClr val="bg1"/>
                </a:solidFill>
              </a:rPr>
              <a:t>)</a:t>
            </a:r>
            <a:endParaRPr lang="en-US" sz="2000" i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6318" y="1553593"/>
            <a:ext cx="2593980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900"/>
              </a:spcBef>
            </a:pPr>
            <a:r>
              <a:rPr lang="en-US" sz="1800" smtClean="0">
                <a:solidFill>
                  <a:schemeClr val="bg1"/>
                </a:solidFill>
              </a:rPr>
              <a:t>T</a:t>
            </a:r>
            <a:r>
              <a:rPr lang="en-US" sz="1800" i="0" baseline="-40000" smtClean="0">
                <a:solidFill>
                  <a:schemeClr val="bg1"/>
                </a:solidFill>
              </a:rPr>
              <a:t>┴</a:t>
            </a:r>
            <a:r>
              <a:rPr lang="en-US" sz="1800" smtClean="0">
                <a:solidFill>
                  <a:schemeClr val="bg1"/>
                </a:solidFill>
              </a:rPr>
              <a:t> </a:t>
            </a:r>
            <a:r>
              <a:rPr lang="en-US" sz="1800" i="0" smtClean="0">
                <a:solidFill>
                  <a:schemeClr val="bg1"/>
                </a:solidFill>
              </a:rPr>
              <a:t>= 165 MK (obs!)</a:t>
            </a:r>
          </a:p>
          <a:p>
            <a:pPr algn="r">
              <a:spcBef>
                <a:spcPts val="900"/>
              </a:spcBef>
            </a:pPr>
            <a:r>
              <a:rPr lang="en-US" sz="1800" smtClean="0">
                <a:solidFill>
                  <a:schemeClr val="bg1"/>
                </a:solidFill>
              </a:rPr>
              <a:t>T</a:t>
            </a:r>
            <a:r>
              <a:rPr lang="en-US" sz="1800" b="1" i="0" baseline="-25000" smtClean="0">
                <a:solidFill>
                  <a:schemeClr val="bg1"/>
                </a:solidFill>
              </a:rPr>
              <a:t>||</a:t>
            </a:r>
            <a:r>
              <a:rPr lang="en-US" sz="1800" i="0" smtClean="0">
                <a:solidFill>
                  <a:schemeClr val="bg1"/>
                </a:solidFill>
              </a:rPr>
              <a:t> = </a:t>
            </a:r>
            <a:r>
              <a:rPr lang="en-US" sz="1800" b="1" i="0" smtClean="0">
                <a:solidFill>
                  <a:srgbClr val="D194EC"/>
                </a:solidFill>
              </a:rPr>
              <a:t>1,</a:t>
            </a:r>
            <a:r>
              <a:rPr lang="en-US" sz="1800" b="1" i="0" smtClean="0">
                <a:solidFill>
                  <a:schemeClr val="bg1"/>
                </a:solidFill>
              </a:rPr>
              <a:t> </a:t>
            </a:r>
            <a:r>
              <a:rPr lang="en-US" sz="1800" b="1" i="0" smtClean="0">
                <a:solidFill>
                  <a:srgbClr val="8BD3FF"/>
                </a:solidFill>
              </a:rPr>
              <a:t>3,</a:t>
            </a:r>
            <a:r>
              <a:rPr lang="en-US" sz="1800" b="1" i="0" smtClean="0">
                <a:solidFill>
                  <a:schemeClr val="bg1"/>
                </a:solidFill>
              </a:rPr>
              <a:t> </a:t>
            </a:r>
            <a:r>
              <a:rPr lang="en-US" sz="1800" b="1" i="0" smtClean="0">
                <a:solidFill>
                  <a:srgbClr val="46FC71"/>
                </a:solidFill>
              </a:rPr>
              <a:t>10,</a:t>
            </a:r>
            <a:r>
              <a:rPr lang="en-US" sz="1800" b="1" i="0" smtClean="0">
                <a:solidFill>
                  <a:schemeClr val="bg1"/>
                </a:solidFill>
              </a:rPr>
              <a:t> </a:t>
            </a:r>
            <a:r>
              <a:rPr lang="en-US" sz="1800" b="1" i="0" smtClean="0">
                <a:solidFill>
                  <a:srgbClr val="EBCA03"/>
                </a:solidFill>
              </a:rPr>
              <a:t>30, </a:t>
            </a:r>
            <a:r>
              <a:rPr lang="en-US" sz="1800" b="1" i="0" smtClean="0">
                <a:solidFill>
                  <a:srgbClr val="FE4C4C"/>
                </a:solidFill>
              </a:rPr>
              <a:t>100</a:t>
            </a:r>
            <a:r>
              <a:rPr lang="en-US" sz="1800" i="0" smtClean="0">
                <a:solidFill>
                  <a:schemeClr val="bg1"/>
                </a:solidFill>
              </a:rPr>
              <a:t> MK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2172" y="5009030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900"/>
              </a:spcBef>
            </a:pPr>
            <a:r>
              <a:rPr lang="en-US" sz="1800" i="0" smtClean="0">
                <a:solidFill>
                  <a:schemeClr val="bg1"/>
                </a:solidFill>
              </a:rPr>
              <a:t>obs. ratio at 3 </a:t>
            </a:r>
            <a:r>
              <a:rPr lang="en-US" sz="1800" smtClean="0">
                <a:solidFill>
                  <a:schemeClr val="bg1"/>
                </a:solidFill>
              </a:rPr>
              <a:t>R</a:t>
            </a:r>
            <a:r>
              <a:rPr lang="en-US" sz="1800" i="0" baseline="-25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ʘ</a:t>
            </a:r>
          </a:p>
        </p:txBody>
      </p:sp>
      <p:sp>
        <p:nvSpPr>
          <p:cNvPr id="19" name="Freeform 18"/>
          <p:cNvSpPr/>
          <p:nvPr/>
        </p:nvSpPr>
        <p:spPr bwMode="auto">
          <a:xfrm flipH="1">
            <a:off x="7321272" y="4693295"/>
            <a:ext cx="264515" cy="378303"/>
          </a:xfrm>
          <a:custGeom>
            <a:avLst/>
            <a:gdLst>
              <a:gd name="connsiteX0" fmla="*/ 49032 w 900679"/>
              <a:gd name="connsiteY0" fmla="*/ 0 h 466165"/>
              <a:gd name="connsiteX1" fmla="*/ 93855 w 900679"/>
              <a:gd name="connsiteY1" fmla="*/ 358589 h 466165"/>
              <a:gd name="connsiteX2" fmla="*/ 900679 w 900679"/>
              <a:gd name="connsiteY2" fmla="*/ 466165 h 466165"/>
              <a:gd name="connsiteX0" fmla="*/ 24304 w 875951"/>
              <a:gd name="connsiteY0" fmla="*/ 0 h 466165"/>
              <a:gd name="connsiteX1" fmla="*/ 135628 w 875951"/>
              <a:gd name="connsiteY1" fmla="*/ 405694 h 466165"/>
              <a:gd name="connsiteX2" fmla="*/ 875951 w 875951"/>
              <a:gd name="connsiteY2" fmla="*/ 466165 h 466165"/>
              <a:gd name="connsiteX0" fmla="*/ 0 w 851647"/>
              <a:gd name="connsiteY0" fmla="*/ 0 h 466165"/>
              <a:gd name="connsiteX1" fmla="*/ 111324 w 851647"/>
              <a:gd name="connsiteY1" fmla="*/ 405694 h 466165"/>
              <a:gd name="connsiteX2" fmla="*/ 851647 w 851647"/>
              <a:gd name="connsiteY2" fmla="*/ 466165 h 466165"/>
              <a:gd name="connsiteX0" fmla="*/ 0 w 851647"/>
              <a:gd name="connsiteY0" fmla="*/ 0 h 466165"/>
              <a:gd name="connsiteX1" fmla="*/ 111324 w 851647"/>
              <a:gd name="connsiteY1" fmla="*/ 405694 h 466165"/>
              <a:gd name="connsiteX2" fmla="*/ 851647 w 851647"/>
              <a:gd name="connsiteY2" fmla="*/ 466165 h 466165"/>
              <a:gd name="connsiteX0" fmla="*/ 4734 w 856381"/>
              <a:gd name="connsiteY0" fmla="*/ 0 h 466830"/>
              <a:gd name="connsiteX1" fmla="*/ 116058 w 856381"/>
              <a:gd name="connsiteY1" fmla="*/ 405694 h 466830"/>
              <a:gd name="connsiteX2" fmla="*/ 856381 w 856381"/>
              <a:gd name="connsiteY2" fmla="*/ 466165 h 466830"/>
              <a:gd name="connsiteX0" fmla="*/ 1626 w 853273"/>
              <a:gd name="connsiteY0" fmla="*/ 0 h 466165"/>
              <a:gd name="connsiteX1" fmla="*/ 112950 w 853273"/>
              <a:gd name="connsiteY1" fmla="*/ 405694 h 466165"/>
              <a:gd name="connsiteX2" fmla="*/ 853273 w 853273"/>
              <a:gd name="connsiteY2" fmla="*/ 466165 h 466165"/>
              <a:gd name="connsiteX0" fmla="*/ 1626 w 853273"/>
              <a:gd name="connsiteY0" fmla="*/ 0 h 470986"/>
              <a:gd name="connsiteX1" fmla="*/ 112950 w 853273"/>
              <a:gd name="connsiteY1" fmla="*/ 405694 h 470986"/>
              <a:gd name="connsiteX2" fmla="*/ 853273 w 853273"/>
              <a:gd name="connsiteY2" fmla="*/ 466165 h 470986"/>
              <a:gd name="connsiteX0" fmla="*/ 1626 w 853273"/>
              <a:gd name="connsiteY0" fmla="*/ 0 h 466165"/>
              <a:gd name="connsiteX1" fmla="*/ 112950 w 853273"/>
              <a:gd name="connsiteY1" fmla="*/ 405694 h 466165"/>
              <a:gd name="connsiteX2" fmla="*/ 853273 w 853273"/>
              <a:gd name="connsiteY2" fmla="*/ 466165 h 466165"/>
              <a:gd name="connsiteX0" fmla="*/ 0 w 851647"/>
              <a:gd name="connsiteY0" fmla="*/ 0 h 466165"/>
              <a:gd name="connsiteX1" fmla="*/ 111324 w 851647"/>
              <a:gd name="connsiteY1" fmla="*/ 405694 h 466165"/>
              <a:gd name="connsiteX2" fmla="*/ 851647 w 851647"/>
              <a:gd name="connsiteY2" fmla="*/ 466165 h 466165"/>
              <a:gd name="connsiteX0" fmla="*/ 0 w 851647"/>
              <a:gd name="connsiteY0" fmla="*/ 0 h 466165"/>
              <a:gd name="connsiteX1" fmla="*/ 851647 w 851647"/>
              <a:gd name="connsiteY1" fmla="*/ 466165 h 466165"/>
              <a:gd name="connsiteX0" fmla="*/ 0 w 851647"/>
              <a:gd name="connsiteY0" fmla="*/ 38 h 466203"/>
              <a:gd name="connsiteX1" fmla="*/ 851647 w 851647"/>
              <a:gd name="connsiteY1" fmla="*/ 466203 h 466203"/>
              <a:gd name="connsiteX0" fmla="*/ 0 w 851647"/>
              <a:gd name="connsiteY0" fmla="*/ -3 h 466162"/>
              <a:gd name="connsiteX1" fmla="*/ 851647 w 851647"/>
              <a:gd name="connsiteY1" fmla="*/ 466162 h 4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1647" h="466162">
                <a:moveTo>
                  <a:pt x="0" y="-3"/>
                </a:moveTo>
                <a:cubicBezTo>
                  <a:pt x="355967" y="245679"/>
                  <a:pt x="567765" y="310774"/>
                  <a:pt x="851647" y="466162"/>
                </a:cubicBezTo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power of off-limb UV spectroscopy</a:t>
            </a:r>
          </a:p>
        </p:txBody>
      </p:sp>
      <p:pic>
        <p:nvPicPr>
          <p:cNvPr id="9" name="Picture 8" descr="cpi_fig2_big.jpg"/>
          <p:cNvPicPr>
            <a:picLocks noChangeAspect="1"/>
          </p:cNvPicPr>
          <p:nvPr/>
        </p:nvPicPr>
        <p:blipFill rotWithShape="1">
          <a:blip r:embed="rId2" cstate="print"/>
          <a:srcRect l="49829"/>
          <a:stretch/>
        </p:blipFill>
        <p:spPr>
          <a:xfrm>
            <a:off x="3581400" y="838200"/>
            <a:ext cx="5363509" cy="51006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5237569"/>
            <a:ext cx="327660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spcBef>
                <a:spcPct val="5000"/>
              </a:spcBef>
              <a:buClr>
                <a:srgbClr val="FF9933"/>
              </a:buClr>
              <a:buSzPct val="115000"/>
            </a:pPr>
            <a:r>
              <a:rPr lang="en-US" sz="1600" i="0" dirty="0" smtClean="0">
                <a:solidFill>
                  <a:srgbClr val="FFFFCC"/>
                </a:solidFill>
                <a:latin typeface="+mn-lt"/>
              </a:rPr>
              <a:t>(Kohl </a:t>
            </a:r>
            <a:r>
              <a:rPr lang="en-US" sz="1600" i="0" dirty="0">
                <a:solidFill>
                  <a:srgbClr val="FFFFCC"/>
                </a:solidFill>
                <a:latin typeface="+mn-lt"/>
              </a:rPr>
              <a:t>et al. </a:t>
            </a:r>
            <a:r>
              <a:rPr lang="en-US" sz="1600" i="0" dirty="0" smtClean="0">
                <a:solidFill>
                  <a:srgbClr val="FFFFCC"/>
                </a:solidFill>
                <a:latin typeface="+mn-lt"/>
              </a:rPr>
              <a:t>1995</a:t>
            </a:r>
            <a:r>
              <a:rPr lang="en-US" sz="1600" i="0" dirty="0">
                <a:solidFill>
                  <a:srgbClr val="FFFFCC"/>
                </a:solidFill>
                <a:latin typeface="+mn-lt"/>
              </a:rPr>
              <a:t>, 1997, 1998, 1999, </a:t>
            </a:r>
            <a:r>
              <a:rPr lang="en-US" sz="1600" i="0" dirty="0" smtClean="0">
                <a:solidFill>
                  <a:srgbClr val="FFFFCC"/>
                </a:solidFill>
                <a:latin typeface="+mn-lt"/>
              </a:rPr>
              <a:t>2006; Cranmer </a:t>
            </a:r>
            <a:r>
              <a:rPr lang="en-US" sz="1600" i="0" dirty="0">
                <a:solidFill>
                  <a:srgbClr val="FFFFCC"/>
                </a:solidFill>
                <a:latin typeface="+mn-lt"/>
              </a:rPr>
              <a:t>et al. </a:t>
            </a:r>
            <a:r>
              <a:rPr lang="en-US" sz="1600" i="0" dirty="0" smtClean="0">
                <a:solidFill>
                  <a:srgbClr val="FFFFCC"/>
                </a:solidFill>
                <a:latin typeface="+mn-lt"/>
              </a:rPr>
              <a:t>1999, 2008; </a:t>
            </a:r>
            <a:r>
              <a:rPr lang="en-US" sz="1600" i="0" dirty="0">
                <a:solidFill>
                  <a:srgbClr val="FFFFCC"/>
                </a:solidFill>
                <a:latin typeface="+mn-lt"/>
              </a:rPr>
              <a:t>Cranmer </a:t>
            </a:r>
            <a:r>
              <a:rPr lang="en-US" sz="1600" i="0" dirty="0" smtClean="0">
                <a:solidFill>
                  <a:srgbClr val="FFFFCC"/>
                </a:solidFill>
                <a:latin typeface="+mn-lt"/>
              </a:rPr>
              <a:t>2000</a:t>
            </a:r>
            <a:r>
              <a:rPr lang="en-US" sz="1600" i="0" dirty="0">
                <a:solidFill>
                  <a:srgbClr val="FFFFCC"/>
                </a:solidFill>
                <a:latin typeface="+mn-lt"/>
              </a:rPr>
              <a:t>, 2001, 2002)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6200" y="914400"/>
            <a:ext cx="3368336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n-lt"/>
              </a:rPr>
              <a:t>UVCS/</a:t>
            </a:r>
            <a:r>
              <a:rPr lang="en-US" sz="2000" smtClean="0">
                <a:solidFill>
                  <a:srgbClr val="FFFFCC"/>
                </a:solidFill>
                <a:latin typeface="+mn-lt"/>
              </a:rPr>
              <a:t>SOHO</a:t>
            </a:r>
            <a:r>
              <a:rPr lang="en-US" sz="2000" i="0" smtClean="0">
                <a:solidFill>
                  <a:srgbClr val="FFFFCC"/>
                </a:solidFill>
                <a:latin typeface="+mn-lt"/>
              </a:rPr>
              <a:t>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led to new views of the collisionless</a:t>
            </a:r>
            <a:r>
              <a:rPr lang="en-US" sz="2000" b="1" i="0" dirty="0">
                <a:solidFill>
                  <a:srgbClr val="FFFFCC"/>
                </a:solidFill>
                <a:latin typeface="+mn-lt"/>
              </a:rPr>
              <a:t>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nature </a:t>
            </a:r>
            <a:r>
              <a:rPr lang="en-US" sz="2000" i="0">
                <a:solidFill>
                  <a:srgbClr val="FFFFCC"/>
                </a:solidFill>
                <a:latin typeface="+mn-lt"/>
              </a:rPr>
              <a:t>of </a:t>
            </a:r>
            <a:r>
              <a:rPr lang="en-US" sz="2000" i="0" smtClean="0">
                <a:solidFill>
                  <a:srgbClr val="FFFFCC"/>
                </a:solidFill>
                <a:latin typeface="+mn-lt"/>
              </a:rPr>
              <a:t>the solar wind.</a:t>
            </a:r>
          </a:p>
          <a:p>
            <a:pPr marL="169863" indent="-169863" algn="l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n-lt"/>
              </a:rPr>
              <a:t>Heavy ions are “minor ions,” but they’re valuable probes of the physics!</a:t>
            </a:r>
            <a:endParaRPr lang="en-US" sz="2000" i="0" dirty="0">
              <a:solidFill>
                <a:srgbClr val="FFFFCC"/>
              </a:solidFill>
              <a:latin typeface="+mn-lt"/>
            </a:endParaRPr>
          </a:p>
          <a:p>
            <a:pPr marL="169863" indent="-169863" algn="l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n-lt"/>
              </a:rPr>
              <a:t>In coronal holes</a:t>
            </a:r>
            <a:r>
              <a:rPr lang="en-US" sz="2000" i="0">
                <a:solidFill>
                  <a:srgbClr val="FFFFCC"/>
                </a:solidFill>
                <a:latin typeface="+mn-lt"/>
              </a:rPr>
              <a:t>, </a:t>
            </a:r>
            <a:r>
              <a:rPr lang="en-US" sz="2000" i="0" smtClean="0">
                <a:solidFill>
                  <a:srgbClr val="FFFFCC"/>
                </a:solidFill>
                <a:latin typeface="+mn-lt"/>
              </a:rPr>
              <a:t>heavy ions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(e.g., O</a:t>
            </a:r>
            <a:r>
              <a:rPr lang="en-US" sz="2000" i="0" baseline="26000" dirty="0">
                <a:solidFill>
                  <a:srgbClr val="FFFFCC"/>
                </a:solidFill>
                <a:latin typeface="+mn-lt"/>
              </a:rPr>
              <a:t>+5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) both flow faster and are heated hundreds of times more strongly than protons and electrons, and have anisotropic velocity distributions.</a:t>
            </a:r>
            <a:endParaRPr lang="en-US" sz="1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7680" y="3907143"/>
            <a:ext cx="455645" cy="370942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pPr algn="ctr">
              <a:lnSpc>
                <a:spcPct val="97000"/>
              </a:lnSpc>
              <a:spcAft>
                <a:spcPts val="568"/>
              </a:spcAft>
              <a:buSzPct val="120000"/>
            </a:pPr>
            <a:r>
              <a:rPr lang="en-US" sz="1900" b="1" smtClean="0">
                <a:solidFill>
                  <a:srgbClr val="03AD0B"/>
                </a:solidFill>
                <a:cs typeface="Times New Roman" pitchFamily="18" charset="0"/>
              </a:rPr>
              <a:t>T</a:t>
            </a:r>
            <a:r>
              <a:rPr lang="en-US" sz="1900" b="1" i="0" baseline="-46000" smtClean="0">
                <a:solidFill>
                  <a:srgbClr val="03AD0B"/>
                </a:solidFill>
                <a:cs typeface="Times New Roman" pitchFamily="18" charset="0"/>
              </a:rPr>
              <a:t>┴</a:t>
            </a:r>
            <a:endParaRPr lang="en-US" sz="1900" b="1" i="0" dirty="0" smtClean="0">
              <a:solidFill>
                <a:srgbClr val="03AD0B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7372" y="3721672"/>
            <a:ext cx="2026260" cy="370942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pPr algn="r">
              <a:lnSpc>
                <a:spcPct val="97000"/>
              </a:lnSpc>
              <a:spcAft>
                <a:spcPts val="568"/>
              </a:spcAft>
              <a:buSzPct val="120000"/>
            </a:pPr>
            <a:r>
              <a:rPr lang="en-US" sz="1900" b="1">
                <a:solidFill>
                  <a:srgbClr val="03AD0B"/>
                </a:solidFill>
                <a:cs typeface="Times New Roman" pitchFamily="18" charset="0"/>
              </a:rPr>
              <a:t>T</a:t>
            </a:r>
            <a:r>
              <a:rPr lang="en-US" sz="1900" b="1" i="0" baseline="-25000" smtClean="0">
                <a:solidFill>
                  <a:srgbClr val="03AD0B"/>
                </a:solidFill>
                <a:cs typeface="Times New Roman" pitchFamily="18" charset="0"/>
              </a:rPr>
              <a:t>||</a:t>
            </a:r>
            <a:r>
              <a:rPr lang="en-US" sz="1900" b="1" i="0" smtClean="0">
                <a:solidFill>
                  <a:srgbClr val="03AD0B"/>
                </a:solidFill>
                <a:cs typeface="Times New Roman" pitchFamily="18" charset="0"/>
              </a:rPr>
              <a:t> ≈ (0.1-0.3)</a:t>
            </a:r>
            <a:r>
              <a:rPr lang="en-US" sz="1100" b="1" i="0" smtClean="0">
                <a:solidFill>
                  <a:srgbClr val="03AD0B"/>
                </a:solidFill>
                <a:cs typeface="Times New Roman" pitchFamily="18" charset="0"/>
              </a:rPr>
              <a:t> </a:t>
            </a:r>
            <a:r>
              <a:rPr lang="en-US" sz="1900" b="1" smtClean="0">
                <a:solidFill>
                  <a:srgbClr val="03AD0B"/>
                </a:solidFill>
                <a:cs typeface="Times New Roman" pitchFamily="18" charset="0"/>
              </a:rPr>
              <a:t>T</a:t>
            </a:r>
            <a:r>
              <a:rPr lang="en-US" sz="1900" b="1" i="0" baseline="-46000">
                <a:solidFill>
                  <a:srgbClr val="03AD0B"/>
                </a:solidFill>
                <a:cs typeface="Times New Roman" pitchFamily="18" charset="0"/>
              </a:rPr>
              <a:t>┴</a:t>
            </a:r>
            <a:endParaRPr lang="en-US" sz="1900" b="1" i="0" dirty="0" smtClean="0">
              <a:solidFill>
                <a:srgbClr val="03AD0B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556399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Emission line profile shapes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2102" y="2666999"/>
            <a:ext cx="659891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Font typeface="Arial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Let’s take a step back…</a:t>
            </a:r>
          </a:p>
          <a:p>
            <a:pPr marL="177800" indent="-177800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Font typeface="Arial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For either collisional or scattering lines, the overall Doppler </a:t>
            </a:r>
            <a:r>
              <a:rPr lang="en-US" sz="2000" b="1" i="0" smtClean="0">
                <a:solidFill>
                  <a:srgbClr val="FE8972"/>
                </a:solidFill>
              </a:rPr>
              <a:t>shifts &amp; widths </a:t>
            </a:r>
            <a:r>
              <a:rPr lang="en-US" sz="2000" i="0" smtClean="0">
                <a:solidFill>
                  <a:srgbClr val="FFFFCC"/>
                </a:solidFill>
              </a:rPr>
              <a:t>contain a great deal of information…</a:t>
            </a:r>
            <a:endParaRPr lang="en-US" sz="2000" i="0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Emission line profile shapes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269580" y="2288474"/>
            <a:ext cx="148132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spcBef>
                <a:spcPts val="1800"/>
              </a:spcBef>
              <a:buSzPct val="115000"/>
            </a:pPr>
            <a:r>
              <a:rPr lang="en-US" sz="2000" i="0" smtClean="0">
                <a:solidFill>
                  <a:srgbClr val="FFFF00"/>
                </a:solidFill>
                <a:latin typeface="+mn-lt"/>
              </a:rPr>
              <a:t>Very useful for CMEs:</a:t>
            </a:r>
            <a:endParaRPr lang="en-US" sz="2000" i="0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2170" y="1632333"/>
            <a:ext cx="2883977" cy="2597537"/>
            <a:chOff x="328824" y="1069394"/>
            <a:chExt cx="2883977" cy="2393842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481224" y="1258698"/>
              <a:ext cx="0" cy="1870716"/>
            </a:xfrm>
            <a:prstGeom prst="line">
              <a:avLst/>
            </a:prstGeom>
            <a:noFill/>
            <a:ln w="22225" cap="flat" cmpd="sng" algn="ctr">
              <a:solidFill>
                <a:srgbClr val="FFFFCC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328824" y="2977014"/>
              <a:ext cx="2743200" cy="0"/>
            </a:xfrm>
            <a:prstGeom prst="line">
              <a:avLst/>
            </a:prstGeom>
            <a:noFill/>
            <a:ln w="22225" cap="flat" cmpd="sng" algn="ctr">
              <a:solidFill>
                <a:srgbClr val="FFFFCC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33" name="Freeform 32"/>
            <p:cNvSpPr/>
            <p:nvPr/>
          </p:nvSpPr>
          <p:spPr bwMode="auto">
            <a:xfrm>
              <a:off x="328824" y="1791902"/>
              <a:ext cx="2514601" cy="1108911"/>
            </a:xfrm>
            <a:custGeom>
              <a:avLst/>
              <a:gdLst>
                <a:gd name="connsiteX0" fmla="*/ 0 w 2418348"/>
                <a:gd name="connsiteY0" fmla="*/ 1136985 h 1136985"/>
                <a:gd name="connsiteX1" fmla="*/ 637674 w 2418348"/>
                <a:gd name="connsiteY1" fmla="*/ 1040732 h 1136985"/>
                <a:gd name="connsiteX2" fmla="*/ 974558 w 2418348"/>
                <a:gd name="connsiteY2" fmla="*/ 691816 h 1136985"/>
                <a:gd name="connsiteX3" fmla="*/ 1130969 w 2418348"/>
                <a:gd name="connsiteY3" fmla="*/ 162427 h 1136985"/>
                <a:gd name="connsiteX4" fmla="*/ 1263316 w 2418348"/>
                <a:gd name="connsiteY4" fmla="*/ 6016 h 1136985"/>
                <a:gd name="connsiteX5" fmla="*/ 1407695 w 2418348"/>
                <a:gd name="connsiteY5" fmla="*/ 126332 h 1136985"/>
                <a:gd name="connsiteX6" fmla="*/ 1540042 w 2418348"/>
                <a:gd name="connsiteY6" fmla="*/ 547437 h 1136985"/>
                <a:gd name="connsiteX7" fmla="*/ 1660358 w 2418348"/>
                <a:gd name="connsiteY7" fmla="*/ 896353 h 1136985"/>
                <a:gd name="connsiteX8" fmla="*/ 2009274 w 2418348"/>
                <a:gd name="connsiteY8" fmla="*/ 1076827 h 1136985"/>
                <a:gd name="connsiteX9" fmla="*/ 2418348 w 2418348"/>
                <a:gd name="connsiteY9" fmla="*/ 1112922 h 1136985"/>
                <a:gd name="connsiteX0" fmla="*/ 0 w 2418348"/>
                <a:gd name="connsiteY0" fmla="*/ 1136985 h 1136985"/>
                <a:gd name="connsiteX1" fmla="*/ 637674 w 2418348"/>
                <a:gd name="connsiteY1" fmla="*/ 1040732 h 1136985"/>
                <a:gd name="connsiteX2" fmla="*/ 974558 w 2418348"/>
                <a:gd name="connsiteY2" fmla="*/ 691816 h 1136985"/>
                <a:gd name="connsiteX3" fmla="*/ 1130969 w 2418348"/>
                <a:gd name="connsiteY3" fmla="*/ 162427 h 1136985"/>
                <a:gd name="connsiteX4" fmla="*/ 1263316 w 2418348"/>
                <a:gd name="connsiteY4" fmla="*/ 6016 h 1136985"/>
                <a:gd name="connsiteX5" fmla="*/ 1407695 w 2418348"/>
                <a:gd name="connsiteY5" fmla="*/ 126332 h 1136985"/>
                <a:gd name="connsiteX6" fmla="*/ 1540042 w 2418348"/>
                <a:gd name="connsiteY6" fmla="*/ 547437 h 1136985"/>
                <a:gd name="connsiteX7" fmla="*/ 1704474 w 2418348"/>
                <a:gd name="connsiteY7" fmla="*/ 956511 h 1136985"/>
                <a:gd name="connsiteX8" fmla="*/ 2009274 w 2418348"/>
                <a:gd name="connsiteY8" fmla="*/ 1076827 h 1136985"/>
                <a:gd name="connsiteX9" fmla="*/ 2418348 w 2418348"/>
                <a:gd name="connsiteY9" fmla="*/ 1112922 h 1136985"/>
                <a:gd name="connsiteX0" fmla="*/ 0 w 2418348"/>
                <a:gd name="connsiteY0" fmla="*/ 1136985 h 1136985"/>
                <a:gd name="connsiteX1" fmla="*/ 637674 w 2418348"/>
                <a:gd name="connsiteY1" fmla="*/ 1040732 h 1136985"/>
                <a:gd name="connsiteX2" fmla="*/ 974558 w 2418348"/>
                <a:gd name="connsiteY2" fmla="*/ 691816 h 1136985"/>
                <a:gd name="connsiteX3" fmla="*/ 1130969 w 2418348"/>
                <a:gd name="connsiteY3" fmla="*/ 162427 h 1136985"/>
                <a:gd name="connsiteX4" fmla="*/ 1263316 w 2418348"/>
                <a:gd name="connsiteY4" fmla="*/ 6016 h 1136985"/>
                <a:gd name="connsiteX5" fmla="*/ 1407695 w 2418348"/>
                <a:gd name="connsiteY5" fmla="*/ 126332 h 1136985"/>
                <a:gd name="connsiteX6" fmla="*/ 1540042 w 2418348"/>
                <a:gd name="connsiteY6" fmla="*/ 547437 h 1136985"/>
                <a:gd name="connsiteX7" fmla="*/ 1717389 w 2418348"/>
                <a:gd name="connsiteY7" fmla="*/ 924223 h 1136985"/>
                <a:gd name="connsiteX8" fmla="*/ 2009274 w 2418348"/>
                <a:gd name="connsiteY8" fmla="*/ 1076827 h 1136985"/>
                <a:gd name="connsiteX9" fmla="*/ 2418348 w 2418348"/>
                <a:gd name="connsiteY9" fmla="*/ 1112922 h 1136985"/>
                <a:gd name="connsiteX0" fmla="*/ 0 w 2247111"/>
                <a:gd name="connsiteY0" fmla="*/ 1136985 h 1136985"/>
                <a:gd name="connsiteX1" fmla="*/ 637674 w 2247111"/>
                <a:gd name="connsiteY1" fmla="*/ 1040732 h 1136985"/>
                <a:gd name="connsiteX2" fmla="*/ 974558 w 2247111"/>
                <a:gd name="connsiteY2" fmla="*/ 691816 h 1136985"/>
                <a:gd name="connsiteX3" fmla="*/ 1130969 w 2247111"/>
                <a:gd name="connsiteY3" fmla="*/ 162427 h 1136985"/>
                <a:gd name="connsiteX4" fmla="*/ 1263316 w 2247111"/>
                <a:gd name="connsiteY4" fmla="*/ 6016 h 1136985"/>
                <a:gd name="connsiteX5" fmla="*/ 1407695 w 2247111"/>
                <a:gd name="connsiteY5" fmla="*/ 126332 h 1136985"/>
                <a:gd name="connsiteX6" fmla="*/ 1540042 w 2247111"/>
                <a:gd name="connsiteY6" fmla="*/ 547437 h 1136985"/>
                <a:gd name="connsiteX7" fmla="*/ 1717389 w 2247111"/>
                <a:gd name="connsiteY7" fmla="*/ 924223 h 1136985"/>
                <a:gd name="connsiteX8" fmla="*/ 2009274 w 2247111"/>
                <a:gd name="connsiteY8" fmla="*/ 1076827 h 1136985"/>
                <a:gd name="connsiteX9" fmla="*/ 2247111 w 2247111"/>
                <a:gd name="connsiteY9" fmla="*/ 1108911 h 1136985"/>
                <a:gd name="connsiteX0" fmla="*/ 0 w 2247111"/>
                <a:gd name="connsiteY0" fmla="*/ 1136985 h 1137687"/>
                <a:gd name="connsiteX1" fmla="*/ 363503 w 2247111"/>
                <a:gd name="connsiteY1" fmla="*/ 1108911 h 1137687"/>
                <a:gd name="connsiteX2" fmla="*/ 637674 w 2247111"/>
                <a:gd name="connsiteY2" fmla="*/ 1040732 h 1137687"/>
                <a:gd name="connsiteX3" fmla="*/ 974558 w 2247111"/>
                <a:gd name="connsiteY3" fmla="*/ 691816 h 1137687"/>
                <a:gd name="connsiteX4" fmla="*/ 1130969 w 2247111"/>
                <a:gd name="connsiteY4" fmla="*/ 162427 h 1137687"/>
                <a:gd name="connsiteX5" fmla="*/ 1263316 w 2247111"/>
                <a:gd name="connsiteY5" fmla="*/ 6016 h 1137687"/>
                <a:gd name="connsiteX6" fmla="*/ 1407695 w 2247111"/>
                <a:gd name="connsiteY6" fmla="*/ 126332 h 1137687"/>
                <a:gd name="connsiteX7" fmla="*/ 1540042 w 2247111"/>
                <a:gd name="connsiteY7" fmla="*/ 547437 h 1137687"/>
                <a:gd name="connsiteX8" fmla="*/ 1717389 w 2247111"/>
                <a:gd name="connsiteY8" fmla="*/ 924223 h 1137687"/>
                <a:gd name="connsiteX9" fmla="*/ 2009274 w 2247111"/>
                <a:gd name="connsiteY9" fmla="*/ 1076827 h 1137687"/>
                <a:gd name="connsiteX10" fmla="*/ 2247111 w 2247111"/>
                <a:gd name="connsiteY10" fmla="*/ 1108911 h 1137687"/>
                <a:gd name="connsiteX0" fmla="*/ 0 w 1883608"/>
                <a:gd name="connsiteY0" fmla="*/ 1108911 h 1110248"/>
                <a:gd name="connsiteX1" fmla="*/ 274171 w 1883608"/>
                <a:gd name="connsiteY1" fmla="*/ 1040732 h 1110248"/>
                <a:gd name="connsiteX2" fmla="*/ 611055 w 1883608"/>
                <a:gd name="connsiteY2" fmla="*/ 691816 h 1110248"/>
                <a:gd name="connsiteX3" fmla="*/ 767466 w 1883608"/>
                <a:gd name="connsiteY3" fmla="*/ 162427 h 1110248"/>
                <a:gd name="connsiteX4" fmla="*/ 899813 w 1883608"/>
                <a:gd name="connsiteY4" fmla="*/ 6016 h 1110248"/>
                <a:gd name="connsiteX5" fmla="*/ 1044192 w 1883608"/>
                <a:gd name="connsiteY5" fmla="*/ 126332 h 1110248"/>
                <a:gd name="connsiteX6" fmla="*/ 1176539 w 1883608"/>
                <a:gd name="connsiteY6" fmla="*/ 547437 h 1110248"/>
                <a:gd name="connsiteX7" fmla="*/ 1353886 w 1883608"/>
                <a:gd name="connsiteY7" fmla="*/ 924223 h 1110248"/>
                <a:gd name="connsiteX8" fmla="*/ 1645771 w 1883608"/>
                <a:gd name="connsiteY8" fmla="*/ 1076827 h 1110248"/>
                <a:gd name="connsiteX9" fmla="*/ 1883608 w 1883608"/>
                <a:gd name="connsiteY9" fmla="*/ 1108911 h 1110248"/>
                <a:gd name="connsiteX0" fmla="*/ 0 w 1883608"/>
                <a:gd name="connsiteY0" fmla="*/ 1108911 h 1108911"/>
                <a:gd name="connsiteX1" fmla="*/ 274171 w 1883608"/>
                <a:gd name="connsiteY1" fmla="*/ 1040732 h 1108911"/>
                <a:gd name="connsiteX2" fmla="*/ 584934 w 1883608"/>
                <a:gd name="connsiteY2" fmla="*/ 727979 h 1108911"/>
                <a:gd name="connsiteX3" fmla="*/ 767466 w 1883608"/>
                <a:gd name="connsiteY3" fmla="*/ 162427 h 1108911"/>
                <a:gd name="connsiteX4" fmla="*/ 899813 w 1883608"/>
                <a:gd name="connsiteY4" fmla="*/ 6016 h 1108911"/>
                <a:gd name="connsiteX5" fmla="*/ 1044192 w 1883608"/>
                <a:gd name="connsiteY5" fmla="*/ 126332 h 1108911"/>
                <a:gd name="connsiteX6" fmla="*/ 1176539 w 1883608"/>
                <a:gd name="connsiteY6" fmla="*/ 547437 h 1108911"/>
                <a:gd name="connsiteX7" fmla="*/ 1353886 w 1883608"/>
                <a:gd name="connsiteY7" fmla="*/ 924223 h 1108911"/>
                <a:gd name="connsiteX8" fmla="*/ 1645771 w 1883608"/>
                <a:gd name="connsiteY8" fmla="*/ 1076827 h 1108911"/>
                <a:gd name="connsiteX9" fmla="*/ 1883608 w 1883608"/>
                <a:gd name="connsiteY9" fmla="*/ 1108911 h 110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83608" h="1108911">
                  <a:moveTo>
                    <a:pt x="0" y="1108911"/>
                  </a:moveTo>
                  <a:cubicBezTo>
                    <a:pt x="106279" y="1092869"/>
                    <a:pt x="176682" y="1104221"/>
                    <a:pt x="274171" y="1040732"/>
                  </a:cubicBezTo>
                  <a:cubicBezTo>
                    <a:pt x="371660" y="977243"/>
                    <a:pt x="502718" y="874363"/>
                    <a:pt x="584934" y="727979"/>
                  </a:cubicBezTo>
                  <a:cubicBezTo>
                    <a:pt x="667150" y="581595"/>
                    <a:pt x="714986" y="282754"/>
                    <a:pt x="767466" y="162427"/>
                  </a:cubicBezTo>
                  <a:cubicBezTo>
                    <a:pt x="819946" y="42100"/>
                    <a:pt x="853692" y="12032"/>
                    <a:pt x="899813" y="6016"/>
                  </a:cubicBezTo>
                  <a:cubicBezTo>
                    <a:pt x="945934" y="0"/>
                    <a:pt x="998071" y="36095"/>
                    <a:pt x="1044192" y="126332"/>
                  </a:cubicBezTo>
                  <a:cubicBezTo>
                    <a:pt x="1090313" y="216569"/>
                    <a:pt x="1124923" y="414455"/>
                    <a:pt x="1176539" y="547437"/>
                  </a:cubicBezTo>
                  <a:cubicBezTo>
                    <a:pt x="1228155" y="680419"/>
                    <a:pt x="1275681" y="835991"/>
                    <a:pt x="1353886" y="924223"/>
                  </a:cubicBezTo>
                  <a:cubicBezTo>
                    <a:pt x="1432091" y="1012455"/>
                    <a:pt x="1557484" y="1046046"/>
                    <a:pt x="1645771" y="1076827"/>
                  </a:cubicBezTo>
                  <a:cubicBezTo>
                    <a:pt x="1734058" y="1107608"/>
                    <a:pt x="1742237" y="1108911"/>
                    <a:pt x="1883608" y="1108911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1536400" y="1659658"/>
              <a:ext cx="0" cy="1447800"/>
            </a:xfrm>
            <a:prstGeom prst="line">
              <a:avLst/>
            </a:prstGeom>
            <a:noFill/>
            <a:ln w="25400" cap="flat" cmpd="sng" algn="ctr">
              <a:solidFill>
                <a:srgbClr val="FFFFC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1058536" y="2596014"/>
              <a:ext cx="489488" cy="0"/>
            </a:xfrm>
            <a:prstGeom prst="straightConnector1">
              <a:avLst/>
            </a:prstGeom>
            <a:noFill/>
            <a:ln w="34925" cap="flat" cmpd="sng" algn="ctr">
              <a:solidFill>
                <a:srgbClr val="FF66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557424" y="2193058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srgbClr val="FFFFCC"/>
                  </a:solidFill>
                  <a:latin typeface="+mj-lt"/>
                </a:rPr>
                <a:t>δλ</a:t>
              </a:r>
              <a:endParaRPr lang="en-US" dirty="0">
                <a:solidFill>
                  <a:srgbClr val="FFFFCC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67024" y="3001571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srgbClr val="FFFFCC"/>
                  </a:solidFill>
                  <a:latin typeface="+mj-lt"/>
                </a:rPr>
                <a:t>λ</a:t>
              </a:r>
              <a:r>
                <a:rPr lang="en-US" sz="2800" baseline="-22000" dirty="0" smtClean="0">
                  <a:solidFill>
                    <a:srgbClr val="FFFFCC"/>
                  </a:solidFill>
                  <a:latin typeface="+mj-lt"/>
                </a:rPr>
                <a:t>0</a:t>
              </a:r>
              <a:endParaRPr lang="en-US" sz="2800" baseline="-22000" dirty="0">
                <a:solidFill>
                  <a:srgbClr val="FFFFCC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79694" y="1073494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srgbClr val="FFFFCC"/>
                  </a:solidFill>
                  <a:latin typeface="+mj-lt"/>
                </a:rPr>
                <a:t>δλ</a:t>
              </a:r>
              <a:endParaRPr lang="en-US" dirty="0">
                <a:solidFill>
                  <a:srgbClr val="FFFFCC"/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00538" y="1454494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srgbClr val="FFFFCC"/>
                  </a:solidFill>
                  <a:latin typeface="+mj-lt"/>
                </a:rPr>
                <a:t>λ</a:t>
              </a:r>
              <a:r>
                <a:rPr lang="en-US" sz="2800" baseline="-22000" dirty="0" smtClean="0">
                  <a:solidFill>
                    <a:srgbClr val="FFFFCC"/>
                  </a:solidFill>
                  <a:latin typeface="+mj-lt"/>
                </a:rPr>
                <a:t>0</a:t>
              </a:r>
              <a:endParaRPr lang="en-US" sz="2800" baseline="-22000" dirty="0">
                <a:solidFill>
                  <a:srgbClr val="FFFFCC"/>
                </a:solidFill>
                <a:latin typeface="+mj-lt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1827191" y="1495498"/>
              <a:ext cx="4572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2527001" y="1069394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CC"/>
                  </a:solidFill>
                  <a:latin typeface="+mj-lt"/>
                </a:rPr>
                <a:t>V</a:t>
              </a:r>
              <a:r>
                <a:rPr lang="en-US" sz="1050" i="0" dirty="0" smtClean="0">
                  <a:solidFill>
                    <a:srgbClr val="FFFFCC"/>
                  </a:solidFill>
                  <a:latin typeface="+mj-lt"/>
                </a:rPr>
                <a:t>LOS</a:t>
              </a:r>
              <a:endParaRPr lang="en-US" sz="1050" i="0" dirty="0">
                <a:solidFill>
                  <a:srgbClr val="FFFFCC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09352" y="141759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CC"/>
                  </a:solidFill>
                  <a:latin typeface="+mj-lt"/>
                </a:rPr>
                <a:t>c</a:t>
              </a:r>
              <a:endParaRPr lang="en-US" sz="2800" baseline="-22000" dirty="0">
                <a:solidFill>
                  <a:srgbClr val="FFFFCC"/>
                </a:solidFill>
                <a:latin typeface="+mj-lt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2656508" y="1491398"/>
              <a:ext cx="4572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2209900" y="1258698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0" dirty="0" smtClean="0">
                  <a:solidFill>
                    <a:srgbClr val="FFFFCC"/>
                  </a:solidFill>
                  <a:latin typeface="+mj-lt"/>
                </a:rPr>
                <a:t>=</a:t>
              </a:r>
              <a:endParaRPr lang="en-US" i="0" dirty="0">
                <a:solidFill>
                  <a:srgbClr val="FFFFCC"/>
                </a:solidFill>
                <a:latin typeface="+mj-lt"/>
              </a:endParaRPr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623998" y="830428"/>
            <a:ext cx="532826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ts val="18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n-lt"/>
              </a:rPr>
              <a:t>If </a:t>
            </a:r>
            <a:r>
              <a:rPr lang="en-US" sz="2000" i="0" dirty="0" smtClean="0">
                <a:solidFill>
                  <a:srgbClr val="FFFFCC"/>
                </a:solidFill>
                <a:latin typeface="+mn-lt"/>
              </a:rPr>
              <a:t>line profiles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are Doppler shifted up or down in wavelength (from </a:t>
            </a:r>
            <a:r>
              <a:rPr lang="en-US" sz="2000" i="0" dirty="0" smtClean="0">
                <a:solidFill>
                  <a:srgbClr val="FFFFCC"/>
                </a:solidFill>
                <a:latin typeface="+mn-lt"/>
              </a:rPr>
              <a:t>known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rest wavelength), this </a:t>
            </a:r>
            <a:r>
              <a:rPr lang="en-US" sz="2000" i="0" dirty="0" smtClean="0">
                <a:solidFill>
                  <a:srgbClr val="FFFFCC"/>
                </a:solidFill>
                <a:latin typeface="+mn-lt"/>
              </a:rPr>
              <a:t>gives </a:t>
            </a:r>
            <a:r>
              <a:rPr lang="en-US" sz="2000" b="1" i="0" dirty="0" smtClean="0">
                <a:solidFill>
                  <a:srgbClr val="50C1FA"/>
                </a:solidFill>
                <a:latin typeface="+mn-lt"/>
              </a:rPr>
              <a:t>bulk </a:t>
            </a:r>
            <a:r>
              <a:rPr lang="en-US" sz="2000" b="1" i="0" dirty="0">
                <a:solidFill>
                  <a:srgbClr val="50C1FA"/>
                </a:solidFill>
                <a:latin typeface="+mn-lt"/>
              </a:rPr>
              <a:t>flow speed</a:t>
            </a:r>
            <a:r>
              <a:rPr lang="en-US" sz="2000" b="1" i="0" dirty="0">
                <a:solidFill>
                  <a:srgbClr val="FFFFCC"/>
                </a:solidFill>
                <a:latin typeface="+mn-lt"/>
              </a:rPr>
              <a:t>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along </a:t>
            </a:r>
            <a:r>
              <a:rPr lang="en-US" sz="2000" i="0" dirty="0" smtClean="0">
                <a:solidFill>
                  <a:srgbClr val="FFFFCC"/>
                </a:solidFill>
                <a:latin typeface="+mn-lt"/>
              </a:rPr>
              <a:t>line of </a:t>
            </a:r>
            <a:r>
              <a:rPr lang="en-US" sz="2000" i="0" smtClean="0">
                <a:solidFill>
                  <a:srgbClr val="FFFFCC"/>
                </a:solidFill>
                <a:latin typeface="+mn-lt"/>
              </a:rPr>
              <a:t>sight.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9226" y="3932900"/>
            <a:ext cx="8782374" cy="1968813"/>
            <a:chOff x="209226" y="3932900"/>
            <a:chExt cx="8782374" cy="1968813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2168660" y="5147660"/>
              <a:ext cx="6822940" cy="754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69863" indent="-169863" algn="l">
                <a:lnSpc>
                  <a:spcPct val="95000"/>
                </a:lnSpc>
                <a:spcBef>
                  <a:spcPts val="600"/>
                </a:spcBef>
                <a:buSzPct val="115000"/>
                <a:buFontTx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  <a:latin typeface="+mn-lt"/>
                </a:rPr>
                <a:t>Space (many incoherent “elements” along line of sight)</a:t>
              </a:r>
            </a:p>
            <a:p>
              <a:pPr marL="169863" indent="-169863" algn="l">
                <a:lnSpc>
                  <a:spcPct val="95000"/>
                </a:lnSpc>
                <a:spcBef>
                  <a:spcPts val="600"/>
                </a:spcBef>
                <a:buSzPct val="115000"/>
                <a:buFontTx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  <a:latin typeface="+mn-lt"/>
                </a:rPr>
                <a:t>Time  (spectrum integration time </a:t>
              </a:r>
              <a:r>
                <a:rPr lang="en-US" sz="2000" b="1" i="0" dirty="0" smtClean="0">
                  <a:solidFill>
                    <a:srgbClr val="FFFFCC"/>
                  </a:solidFill>
                  <a:latin typeface="+mn-lt"/>
                </a:rPr>
                <a:t>&gt;&gt;</a:t>
              </a:r>
              <a:r>
                <a:rPr lang="en-US" sz="2000" i="0" dirty="0" smtClean="0">
                  <a:solidFill>
                    <a:srgbClr val="FFFFCC"/>
                  </a:solidFill>
                  <a:latin typeface="+mn-lt"/>
                </a:rPr>
                <a:t> intrinsic fluctuation time)</a:t>
              </a:r>
              <a:endParaRPr lang="en-US" sz="2000" i="0" dirty="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26" name="AutoShape 11"/>
            <p:cNvSpPr>
              <a:spLocks/>
            </p:cNvSpPr>
            <p:nvPr/>
          </p:nvSpPr>
          <p:spPr bwMode="auto">
            <a:xfrm>
              <a:off x="2003226" y="5195118"/>
              <a:ext cx="190500" cy="678447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2225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en-US" dirty="0">
                <a:solidFill>
                  <a:srgbClr val="FFFFCC"/>
                </a:solidFill>
                <a:latin typeface="+mj-lt"/>
              </a:endParaRP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209226" y="5317492"/>
              <a:ext cx="19050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69863" indent="-169863" algn="l">
                <a:lnSpc>
                  <a:spcPct val="95000"/>
                </a:lnSpc>
                <a:spcBef>
                  <a:spcPts val="600"/>
                </a:spcBef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  <a:latin typeface="+mn-lt"/>
                </a:rPr>
                <a:t>“unresolved” </a:t>
              </a:r>
              <a:r>
                <a:rPr lang="en-US" sz="2000" i="0" dirty="0" smtClean="0">
                  <a:solidFill>
                    <a:srgbClr val="FFFFCC"/>
                  </a:solidFill>
                  <a:latin typeface="+mn-lt"/>
                </a:rPr>
                <a:t>in</a:t>
              </a:r>
              <a:endParaRPr lang="en-US" sz="2000" i="0" dirty="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3585753" y="3932900"/>
              <a:ext cx="5328268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69863" indent="-169863" algn="l">
                <a:lnSpc>
                  <a:spcPct val="95000"/>
                </a:lnSpc>
                <a:spcBef>
                  <a:spcPts val="1800"/>
                </a:spcBef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CC"/>
                  </a:solidFill>
                  <a:latin typeface="+mn-lt"/>
                </a:rPr>
                <a:t>Profile widths tell </a:t>
              </a:r>
              <a:r>
                <a:rPr lang="en-US" sz="2000" i="0" dirty="0">
                  <a:solidFill>
                    <a:srgbClr val="FFFFCC"/>
                  </a:solidFill>
                  <a:latin typeface="+mn-lt"/>
                </a:rPr>
                <a:t>us about </a:t>
              </a:r>
              <a:r>
                <a:rPr lang="en-US" sz="2000" i="0" smtClean="0">
                  <a:solidFill>
                    <a:srgbClr val="FFFFCC"/>
                  </a:solidFill>
                  <a:latin typeface="+mn-lt"/>
                </a:rPr>
                <a:t>unresolved (random?) </a:t>
              </a:r>
              <a:r>
                <a:rPr lang="en-US" sz="2000" i="0" dirty="0">
                  <a:solidFill>
                    <a:srgbClr val="FFFFCC"/>
                  </a:solidFill>
                  <a:latin typeface="+mn-lt"/>
                </a:rPr>
                <a:t>motions </a:t>
              </a:r>
              <a:r>
                <a:rPr lang="en-US" sz="2000" i="0">
                  <a:solidFill>
                    <a:srgbClr val="FFFFCC"/>
                  </a:solidFill>
                  <a:latin typeface="+mn-lt"/>
                </a:rPr>
                <a:t>along </a:t>
              </a:r>
              <a:r>
                <a:rPr lang="en-US" sz="2000" i="0" smtClean="0">
                  <a:solidFill>
                    <a:srgbClr val="FFFFCC"/>
                  </a:solidFill>
                  <a:latin typeface="+mn-lt"/>
                </a:rPr>
                <a:t>line of sight:</a:t>
              </a:r>
              <a:br>
                <a:rPr lang="en-US" sz="2000" i="0" smtClean="0">
                  <a:solidFill>
                    <a:srgbClr val="FFFFCC"/>
                  </a:solidFill>
                  <a:latin typeface="+mn-lt"/>
                </a:rPr>
              </a:br>
              <a:r>
                <a:rPr lang="en-US" sz="2000" b="1" i="0" smtClean="0">
                  <a:solidFill>
                    <a:srgbClr val="50C1FA"/>
                  </a:solidFill>
                  <a:latin typeface="+mn-lt"/>
                </a:rPr>
                <a:t>perp. temperatures &amp; MHD wave “sloshing.”</a:t>
              </a:r>
              <a:endParaRPr lang="en-US" sz="2000" i="0" dirty="0">
                <a:solidFill>
                  <a:srgbClr val="50C1FA"/>
                </a:solidFill>
                <a:latin typeface="+mn-lt"/>
              </a:endParaRPr>
            </a:p>
          </p:txBody>
        </p:sp>
      </p:grpSp>
      <p:sp>
        <p:nvSpPr>
          <p:cNvPr id="47" name="AutoShape 11"/>
          <p:cNvSpPr>
            <a:spLocks/>
          </p:cNvSpPr>
          <p:nvPr/>
        </p:nvSpPr>
        <p:spPr bwMode="auto">
          <a:xfrm>
            <a:off x="3289507" y="931658"/>
            <a:ext cx="296246" cy="3948252"/>
          </a:xfrm>
          <a:prstGeom prst="leftBrace">
            <a:avLst>
              <a:gd name="adj1" fmla="val 41667"/>
              <a:gd name="adj2" fmla="val 50000"/>
            </a:avLst>
          </a:prstGeom>
          <a:noFill/>
          <a:ln w="22225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endParaRPr lang="en-US" dirty="0">
              <a:solidFill>
                <a:srgbClr val="FFFFCC"/>
              </a:solidFill>
              <a:latin typeface="+mj-lt"/>
            </a:endParaRPr>
          </a:p>
        </p:txBody>
      </p:sp>
      <p:pic>
        <p:nvPicPr>
          <p:cNvPr id="10242" name="Picture 2" descr="http://soi.stanford.edu/results/SolPhys200/Poletto/uvcs_feb00both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40205"/>
              </a:clrFrom>
              <a:clrTo>
                <a:srgbClr val="0402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7"/>
          <a:stretch/>
        </p:blipFill>
        <p:spPr bwMode="auto">
          <a:xfrm>
            <a:off x="5840963" y="1887925"/>
            <a:ext cx="2584580" cy="20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1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Line width diagnostics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2261" y="912680"/>
            <a:ext cx="306510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n-lt"/>
              </a:rPr>
              <a:t>Can we separate the two components of the </a:t>
            </a:r>
            <a:r>
              <a:rPr lang="en-US" sz="2000" b="1" i="0" smtClean="0">
                <a:solidFill>
                  <a:srgbClr val="FFFF00"/>
                </a:solidFill>
                <a:latin typeface="+mn-lt"/>
              </a:rPr>
              <a:t>width?</a:t>
            </a:r>
            <a:endParaRPr lang="en-US" sz="2000" b="1" i="0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12090" y="1839722"/>
            <a:ext cx="2193510" cy="1453491"/>
            <a:chOff x="228600" y="1828800"/>
            <a:chExt cx="2743200" cy="181773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381000" y="1850756"/>
              <a:ext cx="0" cy="1447800"/>
            </a:xfrm>
            <a:prstGeom prst="line">
              <a:avLst/>
            </a:prstGeom>
            <a:noFill/>
            <a:ln w="22225" cap="flat" cmpd="sng" algn="ctr">
              <a:solidFill>
                <a:srgbClr val="FFFFCC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228600" y="3146156"/>
              <a:ext cx="2743200" cy="0"/>
            </a:xfrm>
            <a:prstGeom prst="line">
              <a:avLst/>
            </a:prstGeom>
            <a:noFill/>
            <a:ln w="22225" cap="flat" cmpd="sng" algn="ctr">
              <a:solidFill>
                <a:srgbClr val="FFFFCC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5" name="Freeform 14"/>
            <p:cNvSpPr/>
            <p:nvPr/>
          </p:nvSpPr>
          <p:spPr bwMode="auto">
            <a:xfrm>
              <a:off x="228600" y="1961044"/>
              <a:ext cx="2514601" cy="1108911"/>
            </a:xfrm>
            <a:custGeom>
              <a:avLst/>
              <a:gdLst>
                <a:gd name="connsiteX0" fmla="*/ 0 w 2418348"/>
                <a:gd name="connsiteY0" fmla="*/ 1136985 h 1136985"/>
                <a:gd name="connsiteX1" fmla="*/ 637674 w 2418348"/>
                <a:gd name="connsiteY1" fmla="*/ 1040732 h 1136985"/>
                <a:gd name="connsiteX2" fmla="*/ 974558 w 2418348"/>
                <a:gd name="connsiteY2" fmla="*/ 691816 h 1136985"/>
                <a:gd name="connsiteX3" fmla="*/ 1130969 w 2418348"/>
                <a:gd name="connsiteY3" fmla="*/ 162427 h 1136985"/>
                <a:gd name="connsiteX4" fmla="*/ 1263316 w 2418348"/>
                <a:gd name="connsiteY4" fmla="*/ 6016 h 1136985"/>
                <a:gd name="connsiteX5" fmla="*/ 1407695 w 2418348"/>
                <a:gd name="connsiteY5" fmla="*/ 126332 h 1136985"/>
                <a:gd name="connsiteX6" fmla="*/ 1540042 w 2418348"/>
                <a:gd name="connsiteY6" fmla="*/ 547437 h 1136985"/>
                <a:gd name="connsiteX7" fmla="*/ 1660358 w 2418348"/>
                <a:gd name="connsiteY7" fmla="*/ 896353 h 1136985"/>
                <a:gd name="connsiteX8" fmla="*/ 2009274 w 2418348"/>
                <a:gd name="connsiteY8" fmla="*/ 1076827 h 1136985"/>
                <a:gd name="connsiteX9" fmla="*/ 2418348 w 2418348"/>
                <a:gd name="connsiteY9" fmla="*/ 1112922 h 1136985"/>
                <a:gd name="connsiteX0" fmla="*/ 0 w 2418348"/>
                <a:gd name="connsiteY0" fmla="*/ 1136985 h 1136985"/>
                <a:gd name="connsiteX1" fmla="*/ 637674 w 2418348"/>
                <a:gd name="connsiteY1" fmla="*/ 1040732 h 1136985"/>
                <a:gd name="connsiteX2" fmla="*/ 974558 w 2418348"/>
                <a:gd name="connsiteY2" fmla="*/ 691816 h 1136985"/>
                <a:gd name="connsiteX3" fmla="*/ 1130969 w 2418348"/>
                <a:gd name="connsiteY3" fmla="*/ 162427 h 1136985"/>
                <a:gd name="connsiteX4" fmla="*/ 1263316 w 2418348"/>
                <a:gd name="connsiteY4" fmla="*/ 6016 h 1136985"/>
                <a:gd name="connsiteX5" fmla="*/ 1407695 w 2418348"/>
                <a:gd name="connsiteY5" fmla="*/ 126332 h 1136985"/>
                <a:gd name="connsiteX6" fmla="*/ 1540042 w 2418348"/>
                <a:gd name="connsiteY6" fmla="*/ 547437 h 1136985"/>
                <a:gd name="connsiteX7" fmla="*/ 1704474 w 2418348"/>
                <a:gd name="connsiteY7" fmla="*/ 956511 h 1136985"/>
                <a:gd name="connsiteX8" fmla="*/ 2009274 w 2418348"/>
                <a:gd name="connsiteY8" fmla="*/ 1076827 h 1136985"/>
                <a:gd name="connsiteX9" fmla="*/ 2418348 w 2418348"/>
                <a:gd name="connsiteY9" fmla="*/ 1112922 h 1136985"/>
                <a:gd name="connsiteX0" fmla="*/ 0 w 2418348"/>
                <a:gd name="connsiteY0" fmla="*/ 1136985 h 1136985"/>
                <a:gd name="connsiteX1" fmla="*/ 637674 w 2418348"/>
                <a:gd name="connsiteY1" fmla="*/ 1040732 h 1136985"/>
                <a:gd name="connsiteX2" fmla="*/ 974558 w 2418348"/>
                <a:gd name="connsiteY2" fmla="*/ 691816 h 1136985"/>
                <a:gd name="connsiteX3" fmla="*/ 1130969 w 2418348"/>
                <a:gd name="connsiteY3" fmla="*/ 162427 h 1136985"/>
                <a:gd name="connsiteX4" fmla="*/ 1263316 w 2418348"/>
                <a:gd name="connsiteY4" fmla="*/ 6016 h 1136985"/>
                <a:gd name="connsiteX5" fmla="*/ 1407695 w 2418348"/>
                <a:gd name="connsiteY5" fmla="*/ 126332 h 1136985"/>
                <a:gd name="connsiteX6" fmla="*/ 1540042 w 2418348"/>
                <a:gd name="connsiteY6" fmla="*/ 547437 h 1136985"/>
                <a:gd name="connsiteX7" fmla="*/ 1717389 w 2418348"/>
                <a:gd name="connsiteY7" fmla="*/ 924223 h 1136985"/>
                <a:gd name="connsiteX8" fmla="*/ 2009274 w 2418348"/>
                <a:gd name="connsiteY8" fmla="*/ 1076827 h 1136985"/>
                <a:gd name="connsiteX9" fmla="*/ 2418348 w 2418348"/>
                <a:gd name="connsiteY9" fmla="*/ 1112922 h 1136985"/>
                <a:gd name="connsiteX0" fmla="*/ 0 w 2247111"/>
                <a:gd name="connsiteY0" fmla="*/ 1136985 h 1136985"/>
                <a:gd name="connsiteX1" fmla="*/ 637674 w 2247111"/>
                <a:gd name="connsiteY1" fmla="*/ 1040732 h 1136985"/>
                <a:gd name="connsiteX2" fmla="*/ 974558 w 2247111"/>
                <a:gd name="connsiteY2" fmla="*/ 691816 h 1136985"/>
                <a:gd name="connsiteX3" fmla="*/ 1130969 w 2247111"/>
                <a:gd name="connsiteY3" fmla="*/ 162427 h 1136985"/>
                <a:gd name="connsiteX4" fmla="*/ 1263316 w 2247111"/>
                <a:gd name="connsiteY4" fmla="*/ 6016 h 1136985"/>
                <a:gd name="connsiteX5" fmla="*/ 1407695 w 2247111"/>
                <a:gd name="connsiteY5" fmla="*/ 126332 h 1136985"/>
                <a:gd name="connsiteX6" fmla="*/ 1540042 w 2247111"/>
                <a:gd name="connsiteY6" fmla="*/ 547437 h 1136985"/>
                <a:gd name="connsiteX7" fmla="*/ 1717389 w 2247111"/>
                <a:gd name="connsiteY7" fmla="*/ 924223 h 1136985"/>
                <a:gd name="connsiteX8" fmla="*/ 2009274 w 2247111"/>
                <a:gd name="connsiteY8" fmla="*/ 1076827 h 1136985"/>
                <a:gd name="connsiteX9" fmla="*/ 2247111 w 2247111"/>
                <a:gd name="connsiteY9" fmla="*/ 1108911 h 1136985"/>
                <a:gd name="connsiteX0" fmla="*/ 0 w 2247111"/>
                <a:gd name="connsiteY0" fmla="*/ 1136985 h 1137687"/>
                <a:gd name="connsiteX1" fmla="*/ 363503 w 2247111"/>
                <a:gd name="connsiteY1" fmla="*/ 1108911 h 1137687"/>
                <a:gd name="connsiteX2" fmla="*/ 637674 w 2247111"/>
                <a:gd name="connsiteY2" fmla="*/ 1040732 h 1137687"/>
                <a:gd name="connsiteX3" fmla="*/ 974558 w 2247111"/>
                <a:gd name="connsiteY3" fmla="*/ 691816 h 1137687"/>
                <a:gd name="connsiteX4" fmla="*/ 1130969 w 2247111"/>
                <a:gd name="connsiteY4" fmla="*/ 162427 h 1137687"/>
                <a:gd name="connsiteX5" fmla="*/ 1263316 w 2247111"/>
                <a:gd name="connsiteY5" fmla="*/ 6016 h 1137687"/>
                <a:gd name="connsiteX6" fmla="*/ 1407695 w 2247111"/>
                <a:gd name="connsiteY6" fmla="*/ 126332 h 1137687"/>
                <a:gd name="connsiteX7" fmla="*/ 1540042 w 2247111"/>
                <a:gd name="connsiteY7" fmla="*/ 547437 h 1137687"/>
                <a:gd name="connsiteX8" fmla="*/ 1717389 w 2247111"/>
                <a:gd name="connsiteY8" fmla="*/ 924223 h 1137687"/>
                <a:gd name="connsiteX9" fmla="*/ 2009274 w 2247111"/>
                <a:gd name="connsiteY9" fmla="*/ 1076827 h 1137687"/>
                <a:gd name="connsiteX10" fmla="*/ 2247111 w 2247111"/>
                <a:gd name="connsiteY10" fmla="*/ 1108911 h 1137687"/>
                <a:gd name="connsiteX0" fmla="*/ 0 w 1883608"/>
                <a:gd name="connsiteY0" fmla="*/ 1108911 h 1110248"/>
                <a:gd name="connsiteX1" fmla="*/ 274171 w 1883608"/>
                <a:gd name="connsiteY1" fmla="*/ 1040732 h 1110248"/>
                <a:gd name="connsiteX2" fmla="*/ 611055 w 1883608"/>
                <a:gd name="connsiteY2" fmla="*/ 691816 h 1110248"/>
                <a:gd name="connsiteX3" fmla="*/ 767466 w 1883608"/>
                <a:gd name="connsiteY3" fmla="*/ 162427 h 1110248"/>
                <a:gd name="connsiteX4" fmla="*/ 899813 w 1883608"/>
                <a:gd name="connsiteY4" fmla="*/ 6016 h 1110248"/>
                <a:gd name="connsiteX5" fmla="*/ 1044192 w 1883608"/>
                <a:gd name="connsiteY5" fmla="*/ 126332 h 1110248"/>
                <a:gd name="connsiteX6" fmla="*/ 1176539 w 1883608"/>
                <a:gd name="connsiteY6" fmla="*/ 547437 h 1110248"/>
                <a:gd name="connsiteX7" fmla="*/ 1353886 w 1883608"/>
                <a:gd name="connsiteY7" fmla="*/ 924223 h 1110248"/>
                <a:gd name="connsiteX8" fmla="*/ 1645771 w 1883608"/>
                <a:gd name="connsiteY8" fmla="*/ 1076827 h 1110248"/>
                <a:gd name="connsiteX9" fmla="*/ 1883608 w 1883608"/>
                <a:gd name="connsiteY9" fmla="*/ 1108911 h 1110248"/>
                <a:gd name="connsiteX0" fmla="*/ 0 w 1883608"/>
                <a:gd name="connsiteY0" fmla="*/ 1108911 h 1108911"/>
                <a:gd name="connsiteX1" fmla="*/ 274171 w 1883608"/>
                <a:gd name="connsiteY1" fmla="*/ 1040732 h 1108911"/>
                <a:gd name="connsiteX2" fmla="*/ 584934 w 1883608"/>
                <a:gd name="connsiteY2" fmla="*/ 727979 h 1108911"/>
                <a:gd name="connsiteX3" fmla="*/ 767466 w 1883608"/>
                <a:gd name="connsiteY3" fmla="*/ 162427 h 1108911"/>
                <a:gd name="connsiteX4" fmla="*/ 899813 w 1883608"/>
                <a:gd name="connsiteY4" fmla="*/ 6016 h 1108911"/>
                <a:gd name="connsiteX5" fmla="*/ 1044192 w 1883608"/>
                <a:gd name="connsiteY5" fmla="*/ 126332 h 1108911"/>
                <a:gd name="connsiteX6" fmla="*/ 1176539 w 1883608"/>
                <a:gd name="connsiteY6" fmla="*/ 547437 h 1108911"/>
                <a:gd name="connsiteX7" fmla="*/ 1353886 w 1883608"/>
                <a:gd name="connsiteY7" fmla="*/ 924223 h 1108911"/>
                <a:gd name="connsiteX8" fmla="*/ 1645771 w 1883608"/>
                <a:gd name="connsiteY8" fmla="*/ 1076827 h 1108911"/>
                <a:gd name="connsiteX9" fmla="*/ 1883608 w 1883608"/>
                <a:gd name="connsiteY9" fmla="*/ 1108911 h 110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83608" h="1108911">
                  <a:moveTo>
                    <a:pt x="0" y="1108911"/>
                  </a:moveTo>
                  <a:cubicBezTo>
                    <a:pt x="106279" y="1092869"/>
                    <a:pt x="176682" y="1104221"/>
                    <a:pt x="274171" y="1040732"/>
                  </a:cubicBezTo>
                  <a:cubicBezTo>
                    <a:pt x="371660" y="977243"/>
                    <a:pt x="502718" y="874363"/>
                    <a:pt x="584934" y="727979"/>
                  </a:cubicBezTo>
                  <a:cubicBezTo>
                    <a:pt x="667150" y="581595"/>
                    <a:pt x="714986" y="282754"/>
                    <a:pt x="767466" y="162427"/>
                  </a:cubicBezTo>
                  <a:cubicBezTo>
                    <a:pt x="819946" y="42100"/>
                    <a:pt x="853692" y="12032"/>
                    <a:pt x="899813" y="6016"/>
                  </a:cubicBezTo>
                  <a:cubicBezTo>
                    <a:pt x="945934" y="0"/>
                    <a:pt x="998071" y="36095"/>
                    <a:pt x="1044192" y="126332"/>
                  </a:cubicBezTo>
                  <a:cubicBezTo>
                    <a:pt x="1090313" y="216569"/>
                    <a:pt x="1124923" y="414455"/>
                    <a:pt x="1176539" y="547437"/>
                  </a:cubicBezTo>
                  <a:cubicBezTo>
                    <a:pt x="1228155" y="680419"/>
                    <a:pt x="1275681" y="835991"/>
                    <a:pt x="1353886" y="924223"/>
                  </a:cubicBezTo>
                  <a:cubicBezTo>
                    <a:pt x="1432091" y="1012455"/>
                    <a:pt x="1557484" y="1046046"/>
                    <a:pt x="1645771" y="1076827"/>
                  </a:cubicBezTo>
                  <a:cubicBezTo>
                    <a:pt x="1734058" y="1107608"/>
                    <a:pt x="1742237" y="1108911"/>
                    <a:pt x="1883608" y="1108911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1436176" y="1828800"/>
              <a:ext cx="0" cy="1447800"/>
            </a:xfrm>
            <a:prstGeom prst="line">
              <a:avLst/>
            </a:prstGeom>
            <a:noFill/>
            <a:ln w="25400" cap="flat" cmpd="sng" algn="ctr">
              <a:solidFill>
                <a:srgbClr val="FFFFC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1447800" y="2765156"/>
              <a:ext cx="489488" cy="0"/>
            </a:xfrm>
            <a:prstGeom prst="straightConnector1">
              <a:avLst/>
            </a:prstGeom>
            <a:noFill/>
            <a:ln w="34925" cap="flat" cmpd="sng" algn="ctr">
              <a:solidFill>
                <a:srgbClr val="FF66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1765070" y="2276896"/>
              <a:ext cx="915558" cy="50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i="0" smtClean="0">
                  <a:solidFill>
                    <a:srgbClr val="FFFFCC"/>
                  </a:solidFill>
                  <a:latin typeface="+mj-lt"/>
                </a:rPr>
                <a:t>Δ</a:t>
              </a:r>
              <a:r>
                <a:rPr lang="el-GR" sz="2000" smtClean="0">
                  <a:solidFill>
                    <a:srgbClr val="FFFFCC"/>
                  </a:solidFill>
                  <a:latin typeface="+mj-lt"/>
                </a:rPr>
                <a:t>λ</a:t>
              </a:r>
              <a:r>
                <a:rPr lang="en-US" sz="2000" i="0" baseline="-25000" smtClean="0">
                  <a:solidFill>
                    <a:srgbClr val="FFFFCC"/>
                  </a:solidFill>
                  <a:latin typeface="+mj-lt"/>
                </a:rPr>
                <a:t>D</a:t>
              </a:r>
              <a:endParaRPr lang="en-US" sz="2000" i="0" baseline="-25000" dirty="0">
                <a:solidFill>
                  <a:srgbClr val="FFFFCC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71414" y="3146156"/>
              <a:ext cx="533400" cy="50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solidFill>
                    <a:srgbClr val="FFFFCC"/>
                  </a:solidFill>
                  <a:latin typeface="+mj-lt"/>
                </a:rPr>
                <a:t>λ</a:t>
              </a:r>
              <a:r>
                <a:rPr lang="en-US" sz="2000" i="0" baseline="-22000" dirty="0" smtClean="0">
                  <a:solidFill>
                    <a:srgbClr val="FFFFCC"/>
                  </a:solidFill>
                  <a:latin typeface="+mj-lt"/>
                </a:rPr>
                <a:t>0</a:t>
              </a:r>
              <a:endParaRPr lang="en-US" sz="2000" i="0" baseline="-22000" dirty="0">
                <a:solidFill>
                  <a:srgbClr val="FFFFCC"/>
                </a:solidFill>
                <a:latin typeface="+mj-lt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r="13674" b="52180"/>
          <a:stretch/>
        </p:blipFill>
        <p:spPr>
          <a:xfrm>
            <a:off x="3373833" y="932178"/>
            <a:ext cx="5426371" cy="929893"/>
          </a:xfrm>
          <a:prstGeom prst="rect">
            <a:avLst/>
          </a:prstGeom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346406" y="2099261"/>
            <a:ext cx="1271177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1600" b="1" i="0" smtClean="0">
                <a:solidFill>
                  <a:srgbClr val="FE8972"/>
                </a:solidFill>
              </a:rPr>
              <a:t>thermal width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876635" y="2099261"/>
            <a:ext cx="1815925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1600" b="1" i="0" smtClean="0">
                <a:solidFill>
                  <a:srgbClr val="3FFF3F"/>
                </a:solidFill>
              </a:rPr>
              <a:t>nonthermal width (waves?)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6387803" y="1794054"/>
            <a:ext cx="801817" cy="3052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E8972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8141343" y="1672393"/>
            <a:ext cx="292360" cy="3947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FFF3F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114300" y="3392043"/>
            <a:ext cx="8991600" cy="2477103"/>
            <a:chOff x="114300" y="3392043"/>
            <a:chExt cx="8991600" cy="2477103"/>
          </a:xfrm>
        </p:grpSpPr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114300" y="3392043"/>
              <a:ext cx="89916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69863" indent="-169863">
                <a:lnSpc>
                  <a:spcPct val="95000"/>
                </a:lnSpc>
                <a:spcBef>
                  <a:spcPts val="600"/>
                </a:spcBef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CC"/>
                  </a:solidFill>
                  <a:latin typeface="+mn-lt"/>
                </a:rPr>
                <a:t>Hypothesis #1:   ideal MHD fluid:  all </a:t>
              </a:r>
              <a:r>
                <a:rPr lang="en-US" sz="1800" smtClean="0">
                  <a:solidFill>
                    <a:srgbClr val="FFFFCC"/>
                  </a:solidFill>
                </a:rPr>
                <a:t>T</a:t>
              </a:r>
              <a:r>
                <a:rPr lang="en-US" sz="2000" i="0" baseline="-24000" smtClean="0">
                  <a:solidFill>
                    <a:srgbClr val="FFFFCC"/>
                  </a:solidFill>
                </a:rPr>
                <a:t>ion</a:t>
              </a:r>
              <a:r>
                <a:rPr lang="en-US" sz="2000" b="1" i="0" dirty="0">
                  <a:solidFill>
                    <a:srgbClr val="FFFFCC"/>
                  </a:solidFill>
                  <a:latin typeface="+mn-lt"/>
                </a:rPr>
                <a:t> </a:t>
              </a:r>
              <a:r>
                <a:rPr lang="en-US" sz="2000" i="0" smtClean="0">
                  <a:solidFill>
                    <a:srgbClr val="FFFFCC"/>
                  </a:solidFill>
                  <a:latin typeface="+mn-lt"/>
                </a:rPr>
                <a:t>are the same, and all </a:t>
              </a:r>
              <a:r>
                <a:rPr lang="el-GR" sz="2000" smtClean="0">
                  <a:solidFill>
                    <a:srgbClr val="FFFFCC"/>
                  </a:solidFill>
                  <a:latin typeface="+mn-lt"/>
                </a:rPr>
                <a:t>ξ</a:t>
              </a:r>
              <a:r>
                <a:rPr lang="en-US" sz="2000" i="0" smtClean="0">
                  <a:solidFill>
                    <a:srgbClr val="FFFFCC"/>
                  </a:solidFill>
                  <a:latin typeface="+mn-lt"/>
                </a:rPr>
                <a:t> are the same.</a:t>
              </a:r>
              <a:endParaRPr lang="en-US" sz="2000" i="0" dirty="0" smtClean="0">
                <a:solidFill>
                  <a:srgbClr val="FFFFCC"/>
                </a:solidFill>
                <a:latin typeface="+mn-lt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28255" y="3998682"/>
              <a:ext cx="3161942" cy="1870464"/>
              <a:chOff x="143658" y="4254581"/>
              <a:chExt cx="2683518" cy="1870464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 flipV="1">
                <a:off x="1112090" y="4313355"/>
                <a:ext cx="1534124" cy="119265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1250670" y="4254581"/>
                <a:ext cx="0" cy="1664090"/>
              </a:xfrm>
              <a:prstGeom prst="line">
                <a:avLst/>
              </a:prstGeom>
              <a:noFill/>
              <a:ln w="22225" cap="flat" cmpd="sng" algn="ctr">
                <a:solidFill>
                  <a:srgbClr val="FFFFCC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flipH="1">
                <a:off x="1075502" y="5743504"/>
                <a:ext cx="1751674" cy="0"/>
              </a:xfrm>
              <a:prstGeom prst="line">
                <a:avLst/>
              </a:prstGeom>
              <a:noFill/>
              <a:ln w="22225" cap="flat" cmpd="sng" algn="ctr">
                <a:solidFill>
                  <a:srgbClr val="FFFFCC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143658" y="4618327"/>
                <a:ext cx="1252983" cy="45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0" smtClean="0">
                    <a:solidFill>
                      <a:srgbClr val="FFFFCC"/>
                    </a:solidFill>
                  </a:rPr>
                  <a:t>v</a:t>
                </a:r>
                <a:r>
                  <a:rPr lang="en-US" sz="2000" i="0" baseline="-26000" smtClean="0">
                    <a:solidFill>
                      <a:srgbClr val="FFFFCC"/>
                    </a:solidFill>
                  </a:rPr>
                  <a:t>th,eff</a:t>
                </a:r>
                <a:r>
                  <a:rPr lang="en-US" sz="2000" i="0" smtClean="0">
                    <a:solidFill>
                      <a:srgbClr val="FFFFCC"/>
                    </a:solidFill>
                  </a:rPr>
                  <a:t> </a:t>
                </a:r>
                <a:r>
                  <a:rPr lang="en-US" sz="2000" i="0" baseline="30000" smtClean="0">
                    <a:solidFill>
                      <a:srgbClr val="FFFFCC"/>
                    </a:solidFill>
                  </a:rPr>
                  <a:t>2</a:t>
                </a:r>
                <a:endParaRPr lang="en-US" sz="2000" i="0" baseline="30000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271532" y="5755713"/>
                <a:ext cx="13137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i="0" dirty="0" smtClean="0">
                    <a:solidFill>
                      <a:srgbClr val="FFFFCC"/>
                    </a:solidFill>
                  </a:rPr>
                  <a:t>1/</a:t>
                </a:r>
                <a:r>
                  <a:rPr lang="en-US" sz="1800" dirty="0" smtClean="0">
                    <a:solidFill>
                      <a:srgbClr val="FFFFCC"/>
                    </a:solidFill>
                  </a:rPr>
                  <a:t>m</a:t>
                </a:r>
                <a:r>
                  <a:rPr lang="en-US" sz="2000" i="0" baseline="-25000" dirty="0" smtClean="0">
                    <a:solidFill>
                      <a:srgbClr val="FFFFCC"/>
                    </a:solidFill>
                  </a:rPr>
                  <a:t>ion</a:t>
                </a:r>
                <a:endParaRPr lang="en-US" sz="2000" i="0" baseline="-25000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 bwMode="auto">
              <a:xfrm>
                <a:off x="2278363" y="4401774"/>
                <a:ext cx="105100" cy="1051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1752861" y="4736049"/>
                <a:ext cx="105100" cy="105100"/>
              </a:xfrm>
              <a:prstGeom prst="ellipse">
                <a:avLst/>
              </a:prstGeom>
              <a:solidFill>
                <a:srgbClr val="FF7C8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2541114" y="4401774"/>
                <a:ext cx="105100" cy="1051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 bwMode="auto">
              <a:xfrm>
                <a:off x="2238401" y="4652163"/>
                <a:ext cx="105100" cy="105100"/>
              </a:xfrm>
              <a:prstGeom prst="ellipse">
                <a:avLst/>
              </a:prstGeom>
              <a:solidFill>
                <a:srgbClr val="50C1F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1666609" y="4972201"/>
                <a:ext cx="105100" cy="1051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 bwMode="auto">
              <a:xfrm>
                <a:off x="1402526" y="5137176"/>
                <a:ext cx="105100" cy="1051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 bwMode="auto">
              <a:xfrm>
                <a:off x="2190779" y="4535484"/>
                <a:ext cx="105100" cy="105100"/>
              </a:xfrm>
              <a:prstGeom prst="ellipse">
                <a:avLst/>
              </a:prstGeom>
              <a:solidFill>
                <a:srgbClr val="FF7C8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 bwMode="auto">
              <a:xfrm>
                <a:off x="1752861" y="4869758"/>
                <a:ext cx="105100" cy="1051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 bwMode="auto">
              <a:xfrm>
                <a:off x="1874413" y="4728167"/>
                <a:ext cx="105100" cy="105100"/>
              </a:xfrm>
              <a:prstGeom prst="ellipse">
                <a:avLst/>
              </a:prstGeom>
              <a:solidFill>
                <a:srgbClr val="50C1F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 bwMode="auto">
              <a:xfrm>
                <a:off x="1558711" y="5249788"/>
                <a:ext cx="105100" cy="1051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4217050" y="3924202"/>
              <a:ext cx="4444813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68275" indent="-168275">
                <a:spcBef>
                  <a:spcPts val="1200"/>
                </a:spcBef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  <a:latin typeface="+mn-lt"/>
                </a:rPr>
                <a:t>If so, one can read off:</a:t>
              </a:r>
              <a:br>
                <a:rPr lang="en-US" sz="2000" i="0" smtClean="0">
                  <a:solidFill>
                    <a:srgbClr val="FFFFCC"/>
                  </a:solidFill>
                  <a:latin typeface="+mn-lt"/>
                </a:rPr>
              </a:br>
              <a:r>
                <a:rPr lang="en-US" sz="1800" smtClean="0">
                  <a:solidFill>
                    <a:srgbClr val="FFFFCC"/>
                  </a:solidFill>
                </a:rPr>
                <a:t>T</a:t>
              </a:r>
              <a:r>
                <a:rPr lang="en-US" sz="2000" i="0" baseline="-24000" smtClean="0">
                  <a:solidFill>
                    <a:srgbClr val="FFFFCC"/>
                  </a:solidFill>
                </a:rPr>
                <a:t>ion</a:t>
              </a:r>
              <a:r>
                <a:rPr lang="en-US" sz="2000" b="1" i="0" smtClean="0">
                  <a:solidFill>
                    <a:srgbClr val="FFFFCC"/>
                  </a:solidFill>
                </a:rPr>
                <a:t> </a:t>
              </a:r>
              <a:r>
                <a:rPr lang="en-US" sz="2000" i="0" smtClean="0">
                  <a:solidFill>
                    <a:srgbClr val="FFFFCC"/>
                  </a:solidFill>
                </a:rPr>
                <a:t>(slope)  and  </a:t>
              </a:r>
              <a:r>
                <a:rPr lang="el-GR" sz="2000" smtClean="0">
                  <a:solidFill>
                    <a:srgbClr val="FFFFCC"/>
                  </a:solidFill>
                </a:rPr>
                <a:t>ξ</a:t>
              </a:r>
              <a:r>
                <a:rPr lang="en-US" sz="1000" smtClean="0">
                  <a:solidFill>
                    <a:srgbClr val="FFFFCC"/>
                  </a:solidFill>
                </a:rPr>
                <a:t> </a:t>
              </a:r>
              <a:r>
                <a:rPr lang="en-US" sz="2000" i="0" baseline="32000" smtClean="0">
                  <a:solidFill>
                    <a:srgbClr val="FFFFCC"/>
                  </a:solidFill>
                </a:rPr>
                <a:t>2</a:t>
              </a:r>
              <a:r>
                <a:rPr lang="en-US" sz="2000" i="0" smtClean="0">
                  <a:solidFill>
                    <a:srgbClr val="FFFFCC"/>
                  </a:solidFill>
                </a:rPr>
                <a:t> (y-intercept)</a:t>
              </a:r>
            </a:p>
            <a:p>
              <a:pPr marL="168275" indent="-168275">
                <a:spcBef>
                  <a:spcPts val="1200"/>
                </a:spcBef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  <a:latin typeface="+mn-lt"/>
                </a:rPr>
                <a:t>and there shouldn’t be much scatter.</a:t>
              </a:r>
            </a:p>
            <a:p>
              <a:pPr marL="168275" indent="-168275">
                <a:spcBef>
                  <a:spcPts val="1200"/>
                </a:spcBef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>
                  <a:solidFill>
                    <a:srgbClr val="FFFFCC"/>
                  </a:solidFill>
                </a:rPr>
                <a:t>In practice:  it works for </a:t>
              </a:r>
              <a:r>
                <a:rPr lang="en-US" sz="2000" b="1">
                  <a:solidFill>
                    <a:srgbClr val="FFFF00"/>
                  </a:solidFill>
                </a:rPr>
                <a:t>some</a:t>
              </a:r>
              <a:r>
                <a:rPr lang="en-US" sz="2000" i="0">
                  <a:solidFill>
                    <a:srgbClr val="FFFF00"/>
                  </a:solidFill>
                </a:rPr>
                <a:t/>
              </a:r>
              <a:br>
                <a:rPr lang="en-US" sz="2000" i="0">
                  <a:solidFill>
                    <a:srgbClr val="FFFF00"/>
                  </a:solidFill>
                </a:rPr>
              </a:br>
              <a:r>
                <a:rPr lang="en-US" sz="2000" i="0">
                  <a:solidFill>
                    <a:srgbClr val="FFFFCC"/>
                  </a:solidFill>
                </a:rPr>
                <a:t>high-density regions near the limb</a:t>
              </a:r>
              <a:r>
                <a:rPr lang="en-US" sz="2000" i="0" smtClean="0">
                  <a:solidFill>
                    <a:srgbClr val="FFFFCC"/>
                  </a:solidFill>
                </a:rPr>
                <a:t>.</a:t>
              </a:r>
              <a:endParaRPr lang="en-US" sz="2000" i="0">
                <a:solidFill>
                  <a:srgbClr val="FFFF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Emission line formation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8611" y="936600"/>
            <a:ext cx="864289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In the ~high density inner corona, collisional lines have: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r="13952" b="79031"/>
          <a:stretch/>
        </p:blipFill>
        <p:spPr>
          <a:xfrm>
            <a:off x="1885727" y="1394656"/>
            <a:ext cx="5353697" cy="10901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8611" y="2648304"/>
            <a:ext cx="8791272" cy="2779302"/>
            <a:chOff x="128611" y="2648304"/>
            <a:chExt cx="8791272" cy="27793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06" t="32400" r="11388" b="53262"/>
            <a:stretch/>
          </p:blipFill>
          <p:spPr>
            <a:xfrm>
              <a:off x="1296225" y="3901161"/>
              <a:ext cx="5779667" cy="745453"/>
            </a:xfrm>
            <a:prstGeom prst="rect">
              <a:avLst/>
            </a:prstGeom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28612" y="2827781"/>
              <a:ext cx="6612848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However, for some strong </a:t>
              </a:r>
              <a:r>
                <a:rPr lang="en-US" sz="2000" b="1" i="0" smtClean="0">
                  <a:solidFill>
                    <a:srgbClr val="FE8972"/>
                  </a:solidFill>
                </a:rPr>
                <a:t>resonance lines </a:t>
              </a:r>
              <a:r>
                <a:rPr lang="en-US" sz="2000" i="0" smtClean="0">
                  <a:solidFill>
                    <a:srgbClr val="FFFFCC"/>
                  </a:solidFill>
                </a:rPr>
                <a:t>formed on the solar disk, the disk photons “shine” on atoms in the extended corona &amp; excite the line via scattering: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28611" y="4750498"/>
              <a:ext cx="8642894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Because the detailed balance no longer depends on the </a:t>
              </a:r>
              <a:r>
                <a:rPr lang="en-US" sz="2000" smtClean="0">
                  <a:solidFill>
                    <a:srgbClr val="FFFFCC"/>
                  </a:solidFill>
                </a:rPr>
                <a:t>C</a:t>
              </a:r>
              <a:r>
                <a:rPr lang="en-US" sz="2000" i="0" baseline="-25000" smtClean="0">
                  <a:solidFill>
                    <a:srgbClr val="FFFFCC"/>
                  </a:solidFill>
                </a:rPr>
                <a:t>12</a:t>
              </a:r>
              <a:r>
                <a:rPr lang="en-US" sz="2000" i="0" smtClean="0">
                  <a:solidFill>
                    <a:srgbClr val="FFFFCC"/>
                  </a:solidFill>
                </a:rPr>
                <a:t> rate, line intensity ends up being proportional to </a:t>
              </a:r>
              <a:r>
                <a:rPr lang="en-US" sz="2000" b="1" smtClean="0">
                  <a:solidFill>
                    <a:srgbClr val="FE8972"/>
                  </a:solidFill>
                </a:rPr>
                <a:t>n</a:t>
              </a:r>
              <a:r>
                <a:rPr lang="en-US" sz="2200" b="1" i="0" baseline="-25000" smtClean="0">
                  <a:solidFill>
                    <a:srgbClr val="FE8972"/>
                  </a:solidFill>
                </a:rPr>
                <a:t>1</a:t>
              </a:r>
              <a:r>
                <a:rPr lang="en-US" sz="2200" i="0" baseline="-25000" smtClean="0">
                  <a:solidFill>
                    <a:srgbClr val="FFFFCC"/>
                  </a:solidFill>
                </a:rPr>
                <a:t> </a:t>
              </a:r>
              <a:r>
                <a:rPr lang="en-US" sz="2000" i="0" smtClean="0">
                  <a:solidFill>
                    <a:srgbClr val="FFFFCC"/>
                  </a:solidFill>
                </a:rPr>
                <a:t>, not </a:t>
              </a:r>
              <a:r>
                <a:rPr lang="en-US" sz="2000" b="1" smtClean="0">
                  <a:solidFill>
                    <a:srgbClr val="FE8972"/>
                  </a:solidFill>
                </a:rPr>
                <a:t>n</a:t>
              </a:r>
              <a:r>
                <a:rPr lang="en-US" sz="2200" b="1" i="0" baseline="-25000" smtClean="0">
                  <a:solidFill>
                    <a:srgbClr val="FE8972"/>
                  </a:solidFill>
                </a:rPr>
                <a:t>1</a:t>
              </a:r>
              <a:r>
                <a:rPr lang="en-US" sz="2000" b="1" smtClean="0">
                  <a:solidFill>
                    <a:srgbClr val="FE8972"/>
                  </a:solidFill>
                </a:rPr>
                <a:t>n</a:t>
              </a:r>
              <a:r>
                <a:rPr lang="en-US" sz="2200" b="1" i="0" baseline="-25000" smtClean="0">
                  <a:solidFill>
                    <a:srgbClr val="FE8972"/>
                  </a:solidFill>
                </a:rPr>
                <a:t>e</a:t>
              </a:r>
              <a:endParaRPr lang="en-US" sz="2000" b="1" i="0" baseline="30000" smtClean="0">
                <a:solidFill>
                  <a:srgbClr val="FE8972"/>
                </a:solidFill>
              </a:endParaRPr>
            </a:p>
          </p:txBody>
        </p:sp>
        <p:pic>
          <p:nvPicPr>
            <p:cNvPr id="1026" name="Picture 2" descr="http://www.allspectrum.com/store/images/Fenix-E50-Flashlight-Hand-Hel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70707"/>
                </a:clrFrom>
                <a:clrTo>
                  <a:srgbClr val="070707">
                    <a:alpha val="0"/>
                  </a:srgbClr>
                </a:clrTo>
              </a:clrChange>
              <a:lum contras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306" y="2648304"/>
              <a:ext cx="2099577" cy="1148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979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Line width diagnostics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34038" y="1022067"/>
            <a:ext cx="846986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n-lt"/>
              </a:rPr>
              <a:t>Hypothesis #2:  for multiple ions, assume </a:t>
            </a:r>
            <a:r>
              <a:rPr lang="en-US" sz="1800" smtClean="0">
                <a:solidFill>
                  <a:srgbClr val="FFFFCC"/>
                </a:solidFill>
              </a:rPr>
              <a:t>T</a:t>
            </a:r>
            <a:r>
              <a:rPr lang="en-US" sz="2000" i="0" baseline="-24000" smtClean="0">
                <a:solidFill>
                  <a:srgbClr val="FFFFCC"/>
                </a:solidFill>
              </a:rPr>
              <a:t>ion</a:t>
            </a:r>
            <a:r>
              <a:rPr lang="en-US" sz="2000" b="1" i="0" smtClean="0">
                <a:solidFill>
                  <a:srgbClr val="FFFFCC"/>
                </a:solidFill>
                <a:latin typeface="+mn-lt"/>
              </a:rPr>
              <a:t> </a:t>
            </a:r>
            <a:r>
              <a:rPr lang="en-US" sz="2000" i="0" smtClean="0">
                <a:solidFill>
                  <a:srgbClr val="FFFFCC"/>
                </a:solidFill>
                <a:latin typeface="+mn-lt"/>
              </a:rPr>
              <a:t>=</a:t>
            </a:r>
            <a:r>
              <a:rPr lang="en-US" sz="2000" b="1" i="0" smtClean="0">
                <a:solidFill>
                  <a:srgbClr val="FFFFCC"/>
                </a:solidFill>
                <a:latin typeface="+mn-lt"/>
              </a:rPr>
              <a:t> </a:t>
            </a:r>
            <a:r>
              <a:rPr lang="en-US" sz="1800" smtClean="0">
                <a:solidFill>
                  <a:srgbClr val="FFFFCC"/>
                </a:solidFill>
              </a:rPr>
              <a:t>T</a:t>
            </a:r>
            <a:r>
              <a:rPr lang="en-US" sz="2000" i="0" baseline="-24000" smtClean="0">
                <a:solidFill>
                  <a:srgbClr val="FFFFCC"/>
                </a:solidFill>
              </a:rPr>
              <a:t>form</a:t>
            </a:r>
            <a:r>
              <a:rPr lang="en-US" sz="2000" b="1" i="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  <a:latin typeface="+mn-lt"/>
              </a:rPr>
              <a:t> and solve for </a:t>
            </a:r>
            <a:r>
              <a:rPr lang="el-GR" sz="2000" smtClean="0">
                <a:solidFill>
                  <a:srgbClr val="FFFFCC"/>
                </a:solidFill>
              </a:rPr>
              <a:t>ξ</a:t>
            </a:r>
            <a:r>
              <a:rPr lang="en-US" sz="200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?</a:t>
            </a:r>
            <a:r>
              <a:rPr lang="en-US" sz="2000" i="0" smtClean="0">
                <a:solidFill>
                  <a:srgbClr val="FFFFCC"/>
                </a:solidFill>
                <a:latin typeface="+mn-lt"/>
              </a:rPr>
              <a:t> </a:t>
            </a:r>
            <a:endParaRPr lang="en-US" sz="2000" i="0" dirty="0" smtClean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318023" y="1554226"/>
            <a:ext cx="8675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E8972"/>
                </a:solidFill>
                <a:cs typeface="Times New Roman" panose="02020603050405020304" pitchFamily="18" charset="0"/>
              </a:rPr>
              <a:t>→ </a:t>
            </a:r>
            <a:r>
              <a:rPr lang="en-US" sz="2000" i="0" smtClean="0">
                <a:solidFill>
                  <a:srgbClr val="FE8972"/>
                </a:solidFill>
                <a:latin typeface="+mn-lt"/>
              </a:rPr>
              <a:t>Dangerous: O VI is brightest oxygen line, but dominant ion at 10</a:t>
            </a:r>
            <a:r>
              <a:rPr lang="en-US" sz="2000" i="0" baseline="36000" smtClean="0">
                <a:solidFill>
                  <a:srgbClr val="FE8972"/>
                </a:solidFill>
                <a:latin typeface="+mn-lt"/>
              </a:rPr>
              <a:t>6</a:t>
            </a:r>
            <a:r>
              <a:rPr lang="en-US" sz="2000" i="0" smtClean="0">
                <a:solidFill>
                  <a:srgbClr val="FE8972"/>
                </a:solidFill>
                <a:latin typeface="+mn-lt"/>
              </a:rPr>
              <a:t> K is O VII </a:t>
            </a:r>
            <a:r>
              <a:rPr lang="en-US" sz="2000" smtClean="0">
                <a:solidFill>
                  <a:srgbClr val="FE8972"/>
                </a:solidFill>
                <a:latin typeface="+mn-lt"/>
              </a:rPr>
              <a:t>!</a:t>
            </a:r>
            <a:endParaRPr lang="en-US" sz="2000">
              <a:solidFill>
                <a:srgbClr val="FE897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4038" y="2241681"/>
            <a:ext cx="8469863" cy="2325852"/>
            <a:chOff x="234038" y="2241681"/>
            <a:chExt cx="8469863" cy="2325852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34038" y="2241681"/>
              <a:ext cx="8469863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69863" indent="-169863">
                <a:lnSpc>
                  <a:spcPct val="95000"/>
                </a:lnSpc>
                <a:spcBef>
                  <a:spcPts val="600"/>
                </a:spcBef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CC"/>
                  </a:solidFill>
                  <a:latin typeface="+mn-lt"/>
                </a:rPr>
                <a:t>Hypothesis #3:  allow for widely varying </a:t>
              </a:r>
              <a:r>
                <a:rPr lang="en-US" sz="1800" smtClean="0">
                  <a:solidFill>
                    <a:srgbClr val="FFFFCC"/>
                  </a:solidFill>
                </a:rPr>
                <a:t>T</a:t>
              </a:r>
              <a:r>
                <a:rPr lang="en-US" sz="2000" i="0" baseline="-24000" smtClean="0">
                  <a:solidFill>
                    <a:srgbClr val="FFFFCC"/>
                  </a:solidFill>
                </a:rPr>
                <a:t>ion</a:t>
              </a:r>
              <a:r>
                <a:rPr lang="en-US" sz="2000" i="0" smtClean="0">
                  <a:solidFill>
                    <a:srgbClr val="FFFFCC"/>
                  </a:solidFill>
                  <a:latin typeface="+mn-lt"/>
                </a:rPr>
                <a:t>’s,  but assume all </a:t>
              </a:r>
              <a:r>
                <a:rPr lang="el-GR" sz="2000" smtClean="0">
                  <a:solidFill>
                    <a:srgbClr val="FFFFCC"/>
                  </a:solidFill>
                </a:rPr>
                <a:t>ξ</a:t>
              </a:r>
              <a:r>
                <a:rPr lang="en-US" sz="2000">
                  <a:solidFill>
                    <a:srgbClr val="FFFFCC"/>
                  </a:solidFill>
                </a:rPr>
                <a:t> </a:t>
              </a:r>
              <a:r>
                <a:rPr lang="en-US" sz="2000" i="0" smtClean="0">
                  <a:solidFill>
                    <a:srgbClr val="FFFFCC"/>
                  </a:solidFill>
                </a:rPr>
                <a:t>are equal ?</a:t>
              </a:r>
              <a:r>
                <a:rPr lang="en-US" sz="2000" i="0" smtClean="0">
                  <a:solidFill>
                    <a:srgbClr val="FFFFCC"/>
                  </a:solidFill>
                  <a:latin typeface="+mn-lt"/>
                </a:rPr>
                <a:t> </a:t>
              </a:r>
              <a:endParaRPr lang="en-US" sz="2000" i="0" dirty="0" smtClean="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999150" y="2751651"/>
              <a:ext cx="7482373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buSzPct val="115000"/>
              </a:pPr>
              <a:r>
                <a:rPr lang="en-US" sz="2000" i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→ </a:t>
              </a:r>
              <a:r>
                <a:rPr lang="en-US" sz="2000" i="0" smtClean="0">
                  <a:solidFill>
                    <a:srgbClr val="FFFF00"/>
                  </a:solidFill>
                  <a:latin typeface="+mn-lt"/>
                </a:rPr>
                <a:t>If we observe &gt;&gt;1 ions at a given height…</a:t>
              </a:r>
            </a:p>
            <a:p>
              <a:pPr>
                <a:spcBef>
                  <a:spcPts val="1200"/>
                </a:spcBef>
                <a:buSzPct val="115000"/>
              </a:pPr>
              <a:r>
                <a:rPr lang="en-US" sz="2000" i="0">
                  <a:solidFill>
                    <a:srgbClr val="FFFF00"/>
                  </a:solidFill>
                  <a:cs typeface="Times New Roman" panose="02020603050405020304" pitchFamily="18" charset="0"/>
                </a:rPr>
                <a:t>→ </a:t>
              </a:r>
              <a:r>
                <a:rPr lang="en-US" sz="2000" i="0" smtClean="0">
                  <a:solidFill>
                    <a:srgbClr val="FFFF00"/>
                  </a:solidFill>
                </a:rPr>
                <a:t>We can compute </a:t>
              </a:r>
              <a:r>
                <a:rPr lang="el-GR" sz="2000" smtClean="0">
                  <a:solidFill>
                    <a:srgbClr val="FFFF00"/>
                  </a:solidFill>
                </a:rPr>
                <a:t>ξ</a:t>
              </a:r>
              <a:r>
                <a:rPr lang="en-US" sz="2000" i="0" baseline="-25000" smtClean="0">
                  <a:solidFill>
                    <a:srgbClr val="FFFF00"/>
                  </a:solidFill>
                </a:rPr>
                <a:t>max</a:t>
              </a:r>
              <a:r>
                <a:rPr lang="en-US" sz="2200" i="0" baseline="-25000" smtClean="0">
                  <a:solidFill>
                    <a:srgbClr val="FFFF00"/>
                  </a:solidFill>
                </a:rPr>
                <a:t>  </a:t>
              </a:r>
              <a:r>
                <a:rPr lang="en-US" sz="2000" i="0" smtClean="0">
                  <a:solidFill>
                    <a:srgbClr val="FFFF00"/>
                  </a:solidFill>
                </a:rPr>
                <a:t>for each ion by assuming </a:t>
              </a:r>
              <a:r>
                <a:rPr lang="en-US" sz="1800">
                  <a:solidFill>
                    <a:srgbClr val="FFFF00"/>
                  </a:solidFill>
                </a:rPr>
                <a:t>T</a:t>
              </a:r>
              <a:r>
                <a:rPr lang="en-US" sz="2000" i="0" baseline="-24000">
                  <a:solidFill>
                    <a:srgbClr val="FFFF00"/>
                  </a:solidFill>
                </a:rPr>
                <a:t>ion</a:t>
              </a:r>
              <a:r>
                <a:rPr lang="en-US" sz="2000" b="1" i="0">
                  <a:solidFill>
                    <a:srgbClr val="FFFF00"/>
                  </a:solidFill>
                </a:rPr>
                <a:t> </a:t>
              </a:r>
              <a:r>
                <a:rPr lang="en-US" sz="2000" i="0" smtClean="0">
                  <a:solidFill>
                    <a:srgbClr val="FFFF00"/>
                  </a:solidFill>
                </a:rPr>
                <a:t>=</a:t>
              </a:r>
              <a:r>
                <a:rPr lang="en-US" sz="2000" b="1" i="0" smtClean="0">
                  <a:solidFill>
                    <a:srgbClr val="FFFF00"/>
                  </a:solidFill>
                </a:rPr>
                <a:t> </a:t>
              </a:r>
              <a:r>
                <a:rPr lang="en-US" sz="1800" smtClean="0">
                  <a:solidFill>
                    <a:srgbClr val="FFFF00"/>
                  </a:solidFill>
                </a:rPr>
                <a:t>T</a:t>
              </a:r>
              <a:r>
                <a:rPr lang="en-US" sz="2000" i="0" baseline="-24000" smtClean="0">
                  <a:solidFill>
                    <a:srgbClr val="FFFF00"/>
                  </a:solidFill>
                </a:rPr>
                <a:t>floor</a:t>
              </a:r>
              <a:r>
                <a:rPr lang="en-US" sz="2000" b="1" i="0" smtClean="0">
                  <a:solidFill>
                    <a:srgbClr val="FFFF00"/>
                  </a:solidFill>
                </a:rPr>
                <a:t> </a:t>
              </a:r>
              <a:r>
                <a:rPr lang="en-US" sz="2000" i="0" smtClean="0">
                  <a:solidFill>
                    <a:srgbClr val="FFFF00"/>
                  </a:solidFill>
                </a:rPr>
                <a:t>(zero?)</a:t>
              </a:r>
            </a:p>
            <a:p>
              <a:pPr>
                <a:spcBef>
                  <a:spcPts val="1200"/>
                </a:spcBef>
                <a:buSzPct val="115000"/>
              </a:pPr>
              <a:r>
                <a:rPr lang="en-US" sz="2000" i="0">
                  <a:solidFill>
                    <a:srgbClr val="FFFF00"/>
                  </a:solidFill>
                  <a:cs typeface="Times New Roman" panose="02020603050405020304" pitchFamily="18" charset="0"/>
                </a:rPr>
                <a:t>→ </a:t>
              </a:r>
              <a:r>
                <a:rPr lang="en-US" sz="2000" i="0" smtClean="0">
                  <a:solidFill>
                    <a:srgbClr val="FFFF00"/>
                  </a:solidFill>
                </a:rPr>
                <a:t>The actual value of </a:t>
              </a:r>
              <a:r>
                <a:rPr lang="el-GR" sz="2000" smtClean="0">
                  <a:solidFill>
                    <a:srgbClr val="FFFF00"/>
                  </a:solidFill>
                </a:rPr>
                <a:t>ξ</a:t>
              </a:r>
              <a:r>
                <a:rPr lang="en-US" sz="2000" i="0" smtClean="0">
                  <a:solidFill>
                    <a:srgbClr val="FFFF00"/>
                  </a:solidFill>
                </a:rPr>
                <a:t>  must be  ≤  min (</a:t>
              </a:r>
              <a:r>
                <a:rPr lang="el-GR" sz="2000" smtClean="0">
                  <a:solidFill>
                    <a:srgbClr val="FFFF00"/>
                  </a:solidFill>
                </a:rPr>
                <a:t>ξ</a:t>
              </a:r>
              <a:r>
                <a:rPr lang="en-US" sz="2000" i="0" baseline="-25000" smtClean="0">
                  <a:solidFill>
                    <a:srgbClr val="FFFF00"/>
                  </a:solidFill>
                </a:rPr>
                <a:t>max</a:t>
              </a:r>
              <a:r>
                <a:rPr lang="en-US" sz="2200" i="0" smtClean="0">
                  <a:solidFill>
                    <a:srgbClr val="FFFF00"/>
                  </a:solidFill>
                </a:rPr>
                <a:t>)</a:t>
              </a:r>
            </a:p>
            <a:p>
              <a:pPr>
                <a:spcBef>
                  <a:spcPts val="1200"/>
                </a:spcBef>
                <a:buSzPct val="115000"/>
              </a:pPr>
              <a:r>
                <a:rPr lang="en-US" sz="2000" i="0">
                  <a:solidFill>
                    <a:srgbClr val="FFFF00"/>
                  </a:solidFill>
                  <a:cs typeface="Times New Roman" panose="02020603050405020304" pitchFamily="18" charset="0"/>
                </a:rPr>
                <a:t>→ </a:t>
              </a:r>
              <a:r>
                <a:rPr lang="en-US" sz="2000" i="0" smtClean="0">
                  <a:solidFill>
                    <a:srgbClr val="FFFF00"/>
                  </a:solidFill>
                </a:rPr>
                <a:t>Still only gives an upper limit for </a:t>
              </a:r>
              <a:r>
                <a:rPr lang="el-GR" sz="2000" smtClean="0">
                  <a:solidFill>
                    <a:srgbClr val="FFFF00"/>
                  </a:solidFill>
                </a:rPr>
                <a:t>ξ</a:t>
              </a:r>
              <a:endParaRPr lang="en-US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4038" y="4860740"/>
            <a:ext cx="8835317" cy="877983"/>
            <a:chOff x="234038" y="4860740"/>
            <a:chExt cx="8835317" cy="877983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4038" y="4860740"/>
              <a:ext cx="8835317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69863" indent="-169863">
                <a:lnSpc>
                  <a:spcPct val="95000"/>
                </a:lnSpc>
                <a:spcBef>
                  <a:spcPts val="600"/>
                </a:spcBef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CC"/>
                  </a:solidFill>
                  <a:latin typeface="+mn-lt"/>
                </a:rPr>
                <a:t>Hypothesis #4: make more assumptions...  </a:t>
              </a:r>
              <a:r>
                <a:rPr lang="en-US" sz="1800" smtClean="0">
                  <a:solidFill>
                    <a:srgbClr val="FFFFCC"/>
                  </a:solidFill>
                </a:rPr>
                <a:t>T</a:t>
              </a:r>
              <a:r>
                <a:rPr lang="en-US" sz="2000" i="0" baseline="-24000" smtClean="0">
                  <a:solidFill>
                    <a:srgbClr val="FFFFCC"/>
                  </a:solidFill>
                </a:rPr>
                <a:t>ion</a:t>
              </a:r>
              <a:r>
                <a:rPr lang="en-US" sz="2000" b="1" i="0" smtClean="0">
                  <a:solidFill>
                    <a:srgbClr val="FFFFCC"/>
                  </a:solidFill>
                </a:rPr>
                <a:t> </a:t>
              </a:r>
              <a:r>
                <a:rPr lang="en-US" sz="2000" i="0">
                  <a:solidFill>
                    <a:srgbClr val="FFFFCC"/>
                  </a:solidFill>
                </a:rPr>
                <a:t>=</a:t>
              </a:r>
              <a:r>
                <a:rPr lang="en-US" sz="2000" b="1" i="0">
                  <a:solidFill>
                    <a:srgbClr val="FFFFCC"/>
                  </a:solidFill>
                </a:rPr>
                <a:t> </a:t>
              </a:r>
              <a:r>
                <a:rPr lang="en-US" sz="1800" i="0" smtClean="0">
                  <a:solidFill>
                    <a:srgbClr val="FFFFCC"/>
                  </a:solidFill>
                </a:rPr>
                <a:t>const in </a:t>
              </a:r>
              <a:r>
                <a:rPr lang="en-US" sz="1800" smtClean="0">
                  <a:solidFill>
                    <a:srgbClr val="FFFFCC"/>
                  </a:solidFill>
                </a:rPr>
                <a:t>r </a:t>
              </a:r>
              <a:r>
                <a:rPr lang="en-US" sz="1800" i="0" smtClean="0">
                  <a:solidFill>
                    <a:srgbClr val="FFFFCC"/>
                  </a:solidFill>
                </a:rPr>
                <a:t>?    </a:t>
              </a:r>
              <a:r>
                <a:rPr lang="el-GR" sz="1800" smtClean="0">
                  <a:solidFill>
                    <a:srgbClr val="FFFFCC"/>
                  </a:solidFill>
                </a:rPr>
                <a:t>ξ</a:t>
              </a:r>
              <a:r>
                <a:rPr lang="en-US" sz="1800" i="0" smtClean="0">
                  <a:solidFill>
                    <a:srgbClr val="FFFFCC"/>
                  </a:solidFill>
                </a:rPr>
                <a:t>(</a:t>
              </a:r>
              <a:r>
                <a:rPr lang="en-US" sz="1800" smtClean="0">
                  <a:solidFill>
                    <a:srgbClr val="FFFFCC"/>
                  </a:solidFill>
                </a:rPr>
                <a:t>r</a:t>
              </a:r>
              <a:r>
                <a:rPr lang="en-US" sz="1800" i="0" smtClean="0">
                  <a:solidFill>
                    <a:srgbClr val="FFFFCC"/>
                  </a:solidFill>
                </a:rPr>
                <a:t>) has known shape? </a:t>
              </a:r>
              <a:endParaRPr lang="en-US" sz="2000" i="0" dirty="0" smtClean="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334918" y="5338613"/>
              <a:ext cx="21328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buSzPct val="115000"/>
              </a:pPr>
              <a:r>
                <a:rPr lang="en-US" sz="2000" i="0" smtClean="0">
                  <a:solidFill>
                    <a:srgbClr val="FE8972"/>
                  </a:solidFill>
                  <a:cs typeface="Times New Roman" panose="02020603050405020304" pitchFamily="18" charset="0"/>
                </a:rPr>
                <a:t>→ </a:t>
              </a:r>
              <a:r>
                <a:rPr lang="en-US" sz="2000" i="0" smtClean="0">
                  <a:solidFill>
                    <a:srgbClr val="FE8972"/>
                  </a:solidFill>
                  <a:latin typeface="+mn-lt"/>
                </a:rPr>
                <a:t>Dangerous !</a:t>
              </a:r>
              <a:endParaRPr lang="en-US" sz="2000">
                <a:solidFill>
                  <a:srgbClr val="FE897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3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Transverse wave amplitudes?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9" y="841753"/>
            <a:ext cx="7408507" cy="54657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91071" y="1035697"/>
            <a:ext cx="30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smtClean="0">
                <a:solidFill>
                  <a:schemeClr val="bg1"/>
                </a:solidFill>
              </a:rPr>
              <a:t>Landi &amp; Cranmer (2009)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9469" y="2687216"/>
            <a:ext cx="53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smtClean="0">
                <a:solidFill>
                  <a:schemeClr val="bg1"/>
                </a:solidFill>
              </a:rPr>
              <a:t>ξ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9" y="841753"/>
            <a:ext cx="7408507" cy="5465741"/>
          </a:xfrm>
          <a:prstGeom prst="rect">
            <a:avLst/>
          </a:prstGeom>
        </p:spPr>
      </p:pic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Transverse wave amplitudes?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2778" y="1250303"/>
            <a:ext cx="32563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800" b="1" i="0" smtClean="0">
                <a:solidFill>
                  <a:srgbClr val="87E880"/>
                </a:solidFill>
              </a:rPr>
              <a:t>Hahn &amp; Savin (2012, 2013)</a:t>
            </a:r>
          </a:p>
          <a:p>
            <a:pPr>
              <a:spcBef>
                <a:spcPts val="1200"/>
              </a:spcBef>
            </a:pPr>
            <a:r>
              <a:rPr lang="en-US" sz="1800" b="1" i="0" smtClean="0">
                <a:solidFill>
                  <a:srgbClr val="87E880"/>
                </a:solidFill>
              </a:rPr>
              <a:t>EIS</a:t>
            </a:r>
            <a:r>
              <a:rPr lang="en-US" sz="1800" b="1" smtClean="0">
                <a:solidFill>
                  <a:srgbClr val="87E880"/>
                </a:solidFill>
              </a:rPr>
              <a:t>/Hinode</a:t>
            </a:r>
            <a:endParaRPr lang="en-US" sz="1800" b="1">
              <a:solidFill>
                <a:srgbClr val="87E8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469" y="2687216"/>
            <a:ext cx="53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smtClean="0">
                <a:solidFill>
                  <a:schemeClr val="bg1"/>
                </a:solidFill>
              </a:rPr>
              <a:t>ξ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Next time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52817" y="1595557"/>
            <a:ext cx="6968873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00"/>
                </a:solidFill>
              </a:rPr>
              <a:t>Bridging remote-sensing (solar telescope) and </a:t>
            </a:r>
            <a:r>
              <a:rPr lang="en-US" sz="2000" smtClean="0">
                <a:solidFill>
                  <a:srgbClr val="FFFF00"/>
                </a:solidFill>
              </a:rPr>
              <a:t>in situ </a:t>
            </a:r>
            <a:r>
              <a:rPr lang="en-US" sz="2000" i="0" smtClean="0">
                <a:solidFill>
                  <a:srgbClr val="FFFF00"/>
                </a:solidFill>
              </a:rPr>
              <a:t>(space probe) diagnostics.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00"/>
                </a:solidFill>
              </a:rPr>
              <a:t>More about departures from Maxwellian distributions.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00"/>
                </a:solidFill>
              </a:rPr>
              <a:t>Radio sounding of the corona (w/ natural &amp; “unnatural” sources) also bridges the traditional gap.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99403" y="4052848"/>
            <a:ext cx="310709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</a:pPr>
            <a:r>
              <a:rPr lang="en-US" sz="2800" i="0" smtClean="0">
                <a:solidFill>
                  <a:srgbClr val="FE8972"/>
                </a:solidFill>
              </a:rPr>
              <a:t>(no </a:t>
            </a:r>
            <a:r>
              <a:rPr lang="en-US" sz="2800" i="0" smtClean="0">
                <a:solidFill>
                  <a:srgbClr val="FE8972"/>
                </a:solidFill>
              </a:rPr>
              <a:t>video?)</a:t>
            </a:r>
            <a:endParaRPr lang="en-US" sz="2800" i="0" smtClean="0">
              <a:solidFill>
                <a:srgbClr val="FE89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Example:    </a:t>
            </a:r>
            <a:r>
              <a:rPr lang="en-US" i="0" smtClean="0">
                <a:solidFill>
                  <a:schemeClr val="bg1"/>
                </a:solidFill>
              </a:rPr>
              <a:t>Fe IX 17.1 nm</a:t>
            </a:r>
            <a:endParaRPr lang="en-US" i="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9" y="879298"/>
            <a:ext cx="7996336" cy="5403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7821" y="1371601"/>
            <a:ext cx="93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3B3B"/>
                </a:solidFill>
              </a:rPr>
              <a:t>A</a:t>
            </a:r>
            <a:r>
              <a:rPr lang="en-US" sz="2800" b="1" i="0" baseline="-25000" smtClean="0">
                <a:solidFill>
                  <a:srgbClr val="FF3B3B"/>
                </a:solidFill>
              </a:rPr>
              <a:t>21</a:t>
            </a:r>
            <a:endParaRPr lang="en-US" sz="2800" b="1" i="0" baseline="-25000">
              <a:solidFill>
                <a:srgbClr val="FF3B3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5406" y="2153859"/>
            <a:ext cx="93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17FF4"/>
                </a:solidFill>
              </a:rPr>
              <a:t>C</a:t>
            </a:r>
            <a:r>
              <a:rPr lang="en-US" sz="2800" b="1" i="0" baseline="-25000" smtClean="0">
                <a:solidFill>
                  <a:srgbClr val="F17FF4"/>
                </a:solidFill>
              </a:rPr>
              <a:t>21</a:t>
            </a:r>
            <a:endParaRPr lang="en-US" sz="2800" b="1" i="0" baseline="-25000">
              <a:solidFill>
                <a:srgbClr val="F17FF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9896" y="4573597"/>
            <a:ext cx="106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8BD3FF"/>
                </a:solidFill>
              </a:rPr>
              <a:t>B</a:t>
            </a:r>
            <a:r>
              <a:rPr lang="en-US" sz="2800" b="1" i="0" baseline="-25000" smtClean="0">
                <a:solidFill>
                  <a:srgbClr val="8BD3FF"/>
                </a:solidFill>
              </a:rPr>
              <a:t>21 </a:t>
            </a:r>
            <a:r>
              <a:rPr lang="en-US" sz="2800" b="1" smtClean="0">
                <a:solidFill>
                  <a:srgbClr val="8BD3FF"/>
                </a:solidFill>
              </a:rPr>
              <a:t>J</a:t>
            </a:r>
            <a:endParaRPr lang="en-US" sz="2800" b="1" i="0" baseline="-25000">
              <a:solidFill>
                <a:srgbClr val="8BD3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685619" y="4671151"/>
            <a:ext cx="16057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8BD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84" y="2333101"/>
            <a:ext cx="1404647" cy="13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9" y="899908"/>
            <a:ext cx="7961375" cy="534855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Example:    </a:t>
            </a:r>
            <a:r>
              <a:rPr lang="en-US" i="0" smtClean="0">
                <a:solidFill>
                  <a:schemeClr val="bg1"/>
                </a:solidFill>
              </a:rPr>
              <a:t>H I Lyman </a:t>
            </a:r>
            <a:r>
              <a:rPr lang="el-GR" i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0" smtClean="0">
                <a:solidFill>
                  <a:schemeClr val="bg1"/>
                </a:solidFill>
              </a:rPr>
              <a:t> 121.6 nm</a:t>
            </a:r>
            <a:endParaRPr lang="en-US" i="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7682" y="1259634"/>
            <a:ext cx="93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3B3B"/>
                </a:solidFill>
              </a:rPr>
              <a:t>A</a:t>
            </a:r>
            <a:r>
              <a:rPr lang="en-US" sz="2800" b="1" i="0" baseline="-25000" smtClean="0">
                <a:solidFill>
                  <a:srgbClr val="FF3B3B"/>
                </a:solidFill>
              </a:rPr>
              <a:t>21</a:t>
            </a:r>
            <a:endParaRPr lang="en-US" sz="2800" b="1" i="0" baseline="-25000">
              <a:solidFill>
                <a:srgbClr val="FF3B3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1290" y="4318561"/>
            <a:ext cx="93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17FF4"/>
                </a:solidFill>
              </a:rPr>
              <a:t>C</a:t>
            </a:r>
            <a:r>
              <a:rPr lang="en-US" sz="2800" b="1" i="0" baseline="-25000" smtClean="0">
                <a:solidFill>
                  <a:srgbClr val="F17FF4"/>
                </a:solidFill>
              </a:rPr>
              <a:t>21</a:t>
            </a:r>
            <a:endParaRPr lang="en-US" sz="2800" b="1" i="0" baseline="-25000">
              <a:solidFill>
                <a:srgbClr val="F17FF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74867" y="2772789"/>
            <a:ext cx="1064080" cy="523220"/>
            <a:chOff x="2919896" y="4573597"/>
            <a:chExt cx="1064080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2919896" y="4573597"/>
              <a:ext cx="1064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8BD3FF"/>
                  </a:solidFill>
                </a:rPr>
                <a:t>B</a:t>
              </a:r>
              <a:r>
                <a:rPr lang="en-US" sz="2800" b="1" i="0" baseline="-25000" smtClean="0">
                  <a:solidFill>
                    <a:srgbClr val="8BD3FF"/>
                  </a:solidFill>
                </a:rPr>
                <a:t>21 </a:t>
              </a:r>
              <a:r>
                <a:rPr lang="en-US" sz="2800" b="1" smtClean="0">
                  <a:solidFill>
                    <a:srgbClr val="8BD3FF"/>
                  </a:solidFill>
                </a:rPr>
                <a:t>J</a:t>
              </a:r>
              <a:endParaRPr lang="en-US" sz="2800" b="1" i="0" baseline="-25000">
                <a:solidFill>
                  <a:srgbClr val="8BD3FF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3685619" y="4671151"/>
              <a:ext cx="160576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8BD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02" y="2245088"/>
            <a:ext cx="1277587" cy="12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Scattering line formation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05272" y="947341"/>
            <a:ext cx="569313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Recall…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41" b="23873"/>
          <a:stretch/>
        </p:blipFill>
        <p:spPr>
          <a:xfrm>
            <a:off x="737612" y="1332062"/>
            <a:ext cx="7630676" cy="1180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r="9582" b="79468"/>
          <a:stretch/>
        </p:blipFill>
        <p:spPr>
          <a:xfrm>
            <a:off x="531422" y="4571003"/>
            <a:ext cx="5716980" cy="876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09"/>
          <a:stretch/>
        </p:blipFill>
        <p:spPr>
          <a:xfrm>
            <a:off x="531422" y="3187201"/>
            <a:ext cx="7630674" cy="1133029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272" y="2706687"/>
            <a:ext cx="838291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For scattering lines, </a:t>
            </a:r>
            <a:r>
              <a:rPr lang="en-US" sz="2000" smtClean="0">
                <a:solidFill>
                  <a:srgbClr val="FFFFCC"/>
                </a:solidFill>
              </a:rPr>
              <a:t>a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r>
              <a:rPr lang="en-US" sz="2000" smtClean="0">
                <a:solidFill>
                  <a:srgbClr val="FFFFCC"/>
                </a:solidFill>
              </a:rPr>
              <a:t> </a:t>
            </a:r>
            <a:r>
              <a:rPr lang="el-GR" sz="2000" i="0" smtClean="0">
                <a:solidFill>
                  <a:srgbClr val="FFFFCC"/>
                </a:solidFill>
              </a:rPr>
              <a:t>≈</a:t>
            </a:r>
            <a:r>
              <a:rPr lang="en-US" sz="2000" i="0" smtClean="0">
                <a:solidFill>
                  <a:srgbClr val="FFFFCC"/>
                </a:solidFill>
              </a:rPr>
              <a:t> 1, but coherent isotropic scattering is too simple…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302202" y="4086163"/>
            <a:ext cx="3472441" cy="1274659"/>
            <a:chOff x="5302202" y="4086163"/>
            <a:chExt cx="3472441" cy="1274659"/>
          </a:xfrm>
        </p:grpSpPr>
        <p:sp>
          <p:nvSpPr>
            <p:cNvPr id="4" name="TextBox 3"/>
            <p:cNvSpPr txBox="1"/>
            <p:nvPr/>
          </p:nvSpPr>
          <p:spPr>
            <a:xfrm>
              <a:off x="6901019" y="4313159"/>
              <a:ext cx="1775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i="0" smtClean="0">
                  <a:solidFill>
                    <a:srgbClr val="FFFF00"/>
                  </a:solidFill>
                </a:rPr>
                <a:t>redistribution function</a:t>
              </a:r>
              <a:endParaRPr lang="en-US" sz="1800" b="1" i="0">
                <a:solidFill>
                  <a:srgbClr val="FFFF00"/>
                </a:solidFill>
              </a:endParaRPr>
            </a:p>
          </p:txBody>
        </p:sp>
        <p:sp>
          <p:nvSpPr>
            <p:cNvPr id="14" name="Right Brace 13"/>
            <p:cNvSpPr/>
            <p:nvPr/>
          </p:nvSpPr>
          <p:spPr bwMode="auto">
            <a:xfrm rot="5400000">
              <a:off x="6075801" y="3312564"/>
              <a:ext cx="160769" cy="1707968"/>
            </a:xfrm>
            <a:prstGeom prst="rightBrace">
              <a:avLst>
                <a:gd name="adj1" fmla="val 53231"/>
                <a:gd name="adj2" fmla="val 4586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3" t="20114" r="39682" b="69981"/>
            <a:stretch/>
          </p:blipFill>
          <p:spPr>
            <a:xfrm>
              <a:off x="7288306" y="4959490"/>
              <a:ext cx="1486337" cy="401332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 bwMode="auto">
            <a:xfrm>
              <a:off x="6229982" y="4295291"/>
              <a:ext cx="1184971" cy="456817"/>
            </a:xfrm>
            <a:custGeom>
              <a:avLst/>
              <a:gdLst>
                <a:gd name="connsiteX0" fmla="*/ 49032 w 900679"/>
                <a:gd name="connsiteY0" fmla="*/ 0 h 466165"/>
                <a:gd name="connsiteX1" fmla="*/ 93855 w 900679"/>
                <a:gd name="connsiteY1" fmla="*/ 358589 h 466165"/>
                <a:gd name="connsiteX2" fmla="*/ 900679 w 900679"/>
                <a:gd name="connsiteY2" fmla="*/ 466165 h 466165"/>
                <a:gd name="connsiteX0" fmla="*/ 24304 w 875951"/>
                <a:gd name="connsiteY0" fmla="*/ 0 h 466165"/>
                <a:gd name="connsiteX1" fmla="*/ 135628 w 875951"/>
                <a:gd name="connsiteY1" fmla="*/ 405694 h 466165"/>
                <a:gd name="connsiteX2" fmla="*/ 875951 w 875951"/>
                <a:gd name="connsiteY2" fmla="*/ 466165 h 466165"/>
                <a:gd name="connsiteX0" fmla="*/ 0 w 851647"/>
                <a:gd name="connsiteY0" fmla="*/ 0 h 466165"/>
                <a:gd name="connsiteX1" fmla="*/ 111324 w 851647"/>
                <a:gd name="connsiteY1" fmla="*/ 405694 h 466165"/>
                <a:gd name="connsiteX2" fmla="*/ 851647 w 851647"/>
                <a:gd name="connsiteY2" fmla="*/ 466165 h 466165"/>
                <a:gd name="connsiteX0" fmla="*/ 0 w 851647"/>
                <a:gd name="connsiteY0" fmla="*/ 0 h 466165"/>
                <a:gd name="connsiteX1" fmla="*/ 111324 w 851647"/>
                <a:gd name="connsiteY1" fmla="*/ 405694 h 466165"/>
                <a:gd name="connsiteX2" fmla="*/ 851647 w 851647"/>
                <a:gd name="connsiteY2" fmla="*/ 466165 h 466165"/>
                <a:gd name="connsiteX0" fmla="*/ 4734 w 856381"/>
                <a:gd name="connsiteY0" fmla="*/ 0 h 466830"/>
                <a:gd name="connsiteX1" fmla="*/ 116058 w 856381"/>
                <a:gd name="connsiteY1" fmla="*/ 405694 h 466830"/>
                <a:gd name="connsiteX2" fmla="*/ 856381 w 856381"/>
                <a:gd name="connsiteY2" fmla="*/ 466165 h 466830"/>
                <a:gd name="connsiteX0" fmla="*/ 1626 w 853273"/>
                <a:gd name="connsiteY0" fmla="*/ 0 h 466165"/>
                <a:gd name="connsiteX1" fmla="*/ 112950 w 853273"/>
                <a:gd name="connsiteY1" fmla="*/ 405694 h 466165"/>
                <a:gd name="connsiteX2" fmla="*/ 853273 w 853273"/>
                <a:gd name="connsiteY2" fmla="*/ 466165 h 466165"/>
                <a:gd name="connsiteX0" fmla="*/ 1626 w 853273"/>
                <a:gd name="connsiteY0" fmla="*/ 0 h 470986"/>
                <a:gd name="connsiteX1" fmla="*/ 112950 w 853273"/>
                <a:gd name="connsiteY1" fmla="*/ 405694 h 470986"/>
                <a:gd name="connsiteX2" fmla="*/ 853273 w 853273"/>
                <a:gd name="connsiteY2" fmla="*/ 466165 h 470986"/>
                <a:gd name="connsiteX0" fmla="*/ 1626 w 853273"/>
                <a:gd name="connsiteY0" fmla="*/ 0 h 466165"/>
                <a:gd name="connsiteX1" fmla="*/ 112950 w 853273"/>
                <a:gd name="connsiteY1" fmla="*/ 405694 h 466165"/>
                <a:gd name="connsiteX2" fmla="*/ 853273 w 853273"/>
                <a:gd name="connsiteY2" fmla="*/ 466165 h 466165"/>
                <a:gd name="connsiteX0" fmla="*/ 0 w 851647"/>
                <a:gd name="connsiteY0" fmla="*/ 0 h 466165"/>
                <a:gd name="connsiteX1" fmla="*/ 111324 w 851647"/>
                <a:gd name="connsiteY1" fmla="*/ 405694 h 466165"/>
                <a:gd name="connsiteX2" fmla="*/ 851647 w 851647"/>
                <a:gd name="connsiteY2" fmla="*/ 466165 h 4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1647" h="466165">
                  <a:moveTo>
                    <a:pt x="0" y="0"/>
                  </a:moveTo>
                  <a:cubicBezTo>
                    <a:pt x="9630" y="159844"/>
                    <a:pt x="-30618" y="328000"/>
                    <a:pt x="111324" y="405694"/>
                  </a:cubicBezTo>
                  <a:cubicBezTo>
                    <a:pt x="253266" y="483388"/>
                    <a:pt x="513663" y="459537"/>
                    <a:pt x="851647" y="466165"/>
                  </a:cubicBezTo>
                </a:path>
              </a:pathLst>
            </a:cu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59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Down the redistribution rabbit-hole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0448" y="864485"/>
            <a:ext cx="8750470" cy="2095604"/>
            <a:chOff x="160448" y="864485"/>
            <a:chExt cx="8750470" cy="2095604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60448" y="864485"/>
              <a:ext cx="875047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Write frequencies in atom’s rest frame as </a:t>
              </a:r>
              <a:r>
                <a:rPr lang="el-GR" sz="2000" smtClean="0">
                  <a:solidFill>
                    <a:srgbClr val="FFFFCC"/>
                  </a:solidFill>
                </a:rPr>
                <a:t>ξ′</a:t>
              </a:r>
              <a:r>
                <a:rPr lang="en-US" sz="2000" i="0" smtClean="0">
                  <a:solidFill>
                    <a:srgbClr val="FFFFCC"/>
                  </a:solidFill>
                </a:rPr>
                <a:t> (absorbed) and </a:t>
              </a:r>
              <a:r>
                <a:rPr lang="el-GR" sz="2000" smtClean="0">
                  <a:solidFill>
                    <a:srgbClr val="FFFFCC"/>
                  </a:solidFill>
                </a:rPr>
                <a:t>ξ</a:t>
              </a:r>
              <a:r>
                <a:rPr lang="en-US" sz="2000" i="0" smtClean="0">
                  <a:solidFill>
                    <a:srgbClr val="FFFFCC"/>
                  </a:solidFill>
                </a:rPr>
                <a:t> (re-emitted).</a:t>
              </a:r>
            </a:p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Assume probabilities of absorption &amp; re-emission are </a:t>
              </a:r>
              <a:r>
                <a:rPr lang="en-US" sz="2000" b="1" i="0" smtClean="0">
                  <a:solidFill>
                    <a:srgbClr val="8BD3FF"/>
                  </a:solidFill>
                </a:rPr>
                <a:t>independent,</a:t>
              </a:r>
              <a:r>
                <a:rPr lang="en-US" sz="2000" i="0" smtClean="0">
                  <a:solidFill>
                    <a:srgbClr val="FFFFCC"/>
                  </a:solidFill>
                </a:rPr>
                <a:t> and also</a:t>
              </a:r>
              <a:br>
                <a:rPr lang="en-US" sz="2000" i="0" smtClean="0">
                  <a:solidFill>
                    <a:srgbClr val="FFFFCC"/>
                  </a:solidFill>
                </a:rPr>
              </a:br>
              <a:r>
                <a:rPr lang="en-US" sz="2000" i="0" smtClean="0">
                  <a:solidFill>
                    <a:srgbClr val="FFFFCC"/>
                  </a:solidFill>
                </a:rPr>
                <a:t>assume the frequency &amp; angle dependences are </a:t>
              </a:r>
              <a:r>
                <a:rPr lang="en-US" sz="2000" b="1" i="0" smtClean="0">
                  <a:solidFill>
                    <a:srgbClr val="8BD3FF"/>
                  </a:solidFill>
                </a:rPr>
                <a:t>independent</a:t>
              </a:r>
              <a:r>
                <a:rPr lang="en-US" sz="2000" i="0" smtClean="0">
                  <a:solidFill>
                    <a:srgbClr val="FFFFCC"/>
                  </a:solidFill>
                </a:rPr>
                <a:t> of one another: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96" b="52642"/>
            <a:stretch/>
          </p:blipFill>
          <p:spPr>
            <a:xfrm>
              <a:off x="574256" y="2097742"/>
              <a:ext cx="8202191" cy="8623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 rot="16200000">
            <a:off x="-590291" y="4238330"/>
            <a:ext cx="2493896" cy="400110"/>
          </a:xfrm>
          <a:prstGeom prst="rect">
            <a:avLst/>
          </a:prstGeom>
          <a:solidFill>
            <a:srgbClr val="461E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smtClean="0">
                <a:solidFill>
                  <a:schemeClr val="bg1"/>
                </a:solidFill>
              </a:rPr>
              <a:t>Hummer’s Case I:</a:t>
            </a:r>
            <a:endParaRPr lang="en-US" sz="2000" b="1" i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3439" y="3083341"/>
            <a:ext cx="7900661" cy="2772736"/>
            <a:chOff x="993439" y="3083341"/>
            <a:chExt cx="7900661" cy="27727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5" t="64920" r="24140"/>
            <a:stretch/>
          </p:blipFill>
          <p:spPr>
            <a:xfrm>
              <a:off x="993439" y="3083341"/>
              <a:ext cx="3641912" cy="15045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6" b="68549"/>
            <a:stretch/>
          </p:blipFill>
          <p:spPr>
            <a:xfrm>
              <a:off x="1178593" y="4587857"/>
              <a:ext cx="5065059" cy="1268220"/>
            </a:xfrm>
            <a:prstGeom prst="rect">
              <a:avLst/>
            </a:prstGeom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756663" y="3233515"/>
              <a:ext cx="3842214" cy="125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7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transition is ideally “sharp”</a:t>
              </a:r>
            </a:p>
            <a:p>
              <a:pPr eaLnBrk="1" hangingPunct="1">
                <a:lnSpc>
                  <a:spcPct val="95000"/>
                </a:lnSpc>
                <a:spcBef>
                  <a:spcPts val="17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atom doesn’t care where photon came from</a:t>
              </a:r>
            </a:p>
            <a:p>
              <a:pPr eaLnBrk="1" hangingPunct="1">
                <a:lnSpc>
                  <a:spcPct val="95000"/>
                </a:lnSpc>
                <a:spcBef>
                  <a:spcPts val="17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scattering is coherent (in atom’s frame!)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6428806" y="4639417"/>
              <a:ext cx="2465294" cy="1024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9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isotropic</a:t>
              </a:r>
            </a:p>
            <a:p>
              <a:pPr eaLnBrk="1" hangingPunct="1">
                <a:lnSpc>
                  <a:spcPct val="95000"/>
                </a:lnSpc>
                <a:spcBef>
                  <a:spcPts val="9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Thomson or Rayleigh</a:t>
              </a:r>
            </a:p>
            <a:p>
              <a:pPr eaLnBrk="1" hangingPunct="1">
                <a:lnSpc>
                  <a:spcPct val="95000"/>
                </a:lnSpc>
                <a:spcBef>
                  <a:spcPts val="9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other orbitals (</a:t>
              </a:r>
              <a:r>
                <a:rPr lang="en-US" sz="1600" smtClean="0">
                  <a:solidFill>
                    <a:srgbClr val="DDB1F1"/>
                  </a:solidFill>
                </a:rPr>
                <a:t>n</a:t>
              </a:r>
              <a:r>
                <a:rPr lang="en-US" sz="1600" i="0" smtClean="0">
                  <a:solidFill>
                    <a:srgbClr val="DDB1F1"/>
                  </a:solidFill>
                </a:rPr>
                <a:t>=4, 8, 12)</a:t>
              </a:r>
            </a:p>
          </p:txBody>
        </p:sp>
      </p:grpSp>
      <p:sp useBgFill="1">
        <p:nvSpPr>
          <p:cNvPr id="7" name="Rectangle 6"/>
          <p:cNvSpPr/>
          <p:nvPr/>
        </p:nvSpPr>
        <p:spPr bwMode="auto">
          <a:xfrm>
            <a:off x="1063690" y="3666931"/>
            <a:ext cx="7830410" cy="234198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Down the redistribution rabbit-hole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0448" y="864485"/>
            <a:ext cx="8750470" cy="2095604"/>
            <a:chOff x="160448" y="864485"/>
            <a:chExt cx="8750470" cy="2095604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60448" y="864485"/>
              <a:ext cx="875047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Write frequencies in atom’s rest frame as </a:t>
              </a:r>
              <a:r>
                <a:rPr lang="el-GR" sz="2000" smtClean="0">
                  <a:solidFill>
                    <a:srgbClr val="FFFFCC"/>
                  </a:solidFill>
                </a:rPr>
                <a:t>ξ′</a:t>
              </a:r>
              <a:r>
                <a:rPr lang="en-US" sz="2000" i="0" smtClean="0">
                  <a:solidFill>
                    <a:srgbClr val="FFFFCC"/>
                  </a:solidFill>
                </a:rPr>
                <a:t> (absorbed) and </a:t>
              </a:r>
              <a:r>
                <a:rPr lang="el-GR" sz="2000" smtClean="0">
                  <a:solidFill>
                    <a:srgbClr val="FFFFCC"/>
                  </a:solidFill>
                </a:rPr>
                <a:t>ξ</a:t>
              </a:r>
              <a:r>
                <a:rPr lang="en-US" sz="2000" i="0" smtClean="0">
                  <a:solidFill>
                    <a:srgbClr val="FFFFCC"/>
                  </a:solidFill>
                </a:rPr>
                <a:t> (re-emitted).</a:t>
              </a:r>
            </a:p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Assume probabilities of absorption &amp; re-emission are </a:t>
              </a:r>
              <a:r>
                <a:rPr lang="en-US" sz="2000" b="1" i="0" smtClean="0">
                  <a:solidFill>
                    <a:srgbClr val="8BD3FF"/>
                  </a:solidFill>
                </a:rPr>
                <a:t>independent,</a:t>
              </a:r>
              <a:r>
                <a:rPr lang="en-US" sz="2000" i="0" smtClean="0">
                  <a:solidFill>
                    <a:srgbClr val="FFFFCC"/>
                  </a:solidFill>
                </a:rPr>
                <a:t> and also</a:t>
              </a:r>
              <a:br>
                <a:rPr lang="en-US" sz="2000" i="0" smtClean="0">
                  <a:solidFill>
                    <a:srgbClr val="FFFFCC"/>
                  </a:solidFill>
                </a:rPr>
              </a:br>
              <a:r>
                <a:rPr lang="en-US" sz="2000" i="0" smtClean="0">
                  <a:solidFill>
                    <a:srgbClr val="FFFFCC"/>
                  </a:solidFill>
                </a:rPr>
                <a:t>assume the frequency &amp; angle dependences are </a:t>
              </a:r>
              <a:r>
                <a:rPr lang="en-US" sz="2000" b="1" i="0" smtClean="0">
                  <a:solidFill>
                    <a:srgbClr val="8BD3FF"/>
                  </a:solidFill>
                </a:rPr>
                <a:t>independent</a:t>
              </a:r>
              <a:r>
                <a:rPr lang="en-US" sz="2000" i="0" smtClean="0">
                  <a:solidFill>
                    <a:srgbClr val="FFFFCC"/>
                  </a:solidFill>
                </a:rPr>
                <a:t> of one another: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96" b="52642"/>
            <a:stretch/>
          </p:blipFill>
          <p:spPr>
            <a:xfrm>
              <a:off x="574256" y="2097742"/>
              <a:ext cx="8202191" cy="8623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 rot="16200000">
            <a:off x="-590291" y="4238330"/>
            <a:ext cx="2493896" cy="400110"/>
          </a:xfrm>
          <a:prstGeom prst="rect">
            <a:avLst/>
          </a:prstGeom>
          <a:solidFill>
            <a:srgbClr val="461E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smtClean="0">
                <a:solidFill>
                  <a:schemeClr val="bg1"/>
                </a:solidFill>
              </a:rPr>
              <a:t>Hummer’s Case I:</a:t>
            </a:r>
            <a:endParaRPr lang="en-US" sz="2000" b="1" i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3439" y="3083341"/>
            <a:ext cx="7900661" cy="2772736"/>
            <a:chOff x="993439" y="3083341"/>
            <a:chExt cx="7900661" cy="27727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5" t="64920" r="24140"/>
            <a:stretch/>
          </p:blipFill>
          <p:spPr>
            <a:xfrm>
              <a:off x="993439" y="3083341"/>
              <a:ext cx="3641912" cy="15045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6" b="68549"/>
            <a:stretch/>
          </p:blipFill>
          <p:spPr>
            <a:xfrm>
              <a:off x="1178593" y="4587857"/>
              <a:ext cx="5065059" cy="1268220"/>
            </a:xfrm>
            <a:prstGeom prst="rect">
              <a:avLst/>
            </a:prstGeom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756663" y="3233515"/>
              <a:ext cx="3842214" cy="125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7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transition is ideally “sharp”</a:t>
              </a:r>
            </a:p>
            <a:p>
              <a:pPr eaLnBrk="1" hangingPunct="1">
                <a:lnSpc>
                  <a:spcPct val="95000"/>
                </a:lnSpc>
                <a:spcBef>
                  <a:spcPts val="17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atom doesn’t care where photon came from</a:t>
              </a:r>
            </a:p>
            <a:p>
              <a:pPr eaLnBrk="1" hangingPunct="1">
                <a:lnSpc>
                  <a:spcPct val="95000"/>
                </a:lnSpc>
                <a:spcBef>
                  <a:spcPts val="17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scattering is coherent (in atom’s frame!)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6428806" y="4639417"/>
              <a:ext cx="2465294" cy="1024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9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isotropic</a:t>
              </a:r>
            </a:p>
            <a:p>
              <a:pPr eaLnBrk="1" hangingPunct="1">
                <a:lnSpc>
                  <a:spcPct val="95000"/>
                </a:lnSpc>
                <a:spcBef>
                  <a:spcPts val="9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Thomson or Rayleigh</a:t>
              </a:r>
            </a:p>
            <a:p>
              <a:pPr eaLnBrk="1" hangingPunct="1">
                <a:lnSpc>
                  <a:spcPct val="95000"/>
                </a:lnSpc>
                <a:spcBef>
                  <a:spcPts val="9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other orbitals (</a:t>
              </a:r>
              <a:r>
                <a:rPr lang="en-US" sz="1600" smtClean="0">
                  <a:solidFill>
                    <a:srgbClr val="DDB1F1"/>
                  </a:solidFill>
                </a:rPr>
                <a:t>n</a:t>
              </a:r>
              <a:r>
                <a:rPr lang="en-US" sz="1600" i="0" smtClean="0">
                  <a:solidFill>
                    <a:srgbClr val="DDB1F1"/>
                  </a:solidFill>
                </a:rPr>
                <a:t>=4, 8, 12)</a:t>
              </a:r>
            </a:p>
          </p:txBody>
        </p:sp>
      </p:grpSp>
      <p:sp useBgFill="1">
        <p:nvSpPr>
          <p:cNvPr id="13" name="Rectangle 12"/>
          <p:cNvSpPr/>
          <p:nvPr/>
        </p:nvSpPr>
        <p:spPr bwMode="auto">
          <a:xfrm>
            <a:off x="1080508" y="4096139"/>
            <a:ext cx="7830410" cy="1936135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Down the redistribution rabbit-hole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0448" y="864485"/>
            <a:ext cx="8750470" cy="2095604"/>
            <a:chOff x="160448" y="864485"/>
            <a:chExt cx="8750470" cy="2095604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60448" y="864485"/>
              <a:ext cx="875047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Write frequencies in atom’s rest frame as </a:t>
              </a:r>
              <a:r>
                <a:rPr lang="el-GR" sz="2000" smtClean="0">
                  <a:solidFill>
                    <a:srgbClr val="FFFFCC"/>
                  </a:solidFill>
                </a:rPr>
                <a:t>ξ′</a:t>
              </a:r>
              <a:r>
                <a:rPr lang="en-US" sz="2000" i="0" smtClean="0">
                  <a:solidFill>
                    <a:srgbClr val="FFFFCC"/>
                  </a:solidFill>
                </a:rPr>
                <a:t> (absorbed) and </a:t>
              </a:r>
              <a:r>
                <a:rPr lang="el-GR" sz="2000" smtClean="0">
                  <a:solidFill>
                    <a:srgbClr val="FFFFCC"/>
                  </a:solidFill>
                </a:rPr>
                <a:t>ξ</a:t>
              </a:r>
              <a:r>
                <a:rPr lang="en-US" sz="2000" i="0" smtClean="0">
                  <a:solidFill>
                    <a:srgbClr val="FFFFCC"/>
                  </a:solidFill>
                </a:rPr>
                <a:t> (re-emitted).</a:t>
              </a:r>
            </a:p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Assume probabilities of absorption &amp; re-emission are </a:t>
              </a:r>
              <a:r>
                <a:rPr lang="en-US" sz="2000" b="1" i="0" smtClean="0">
                  <a:solidFill>
                    <a:srgbClr val="8BD3FF"/>
                  </a:solidFill>
                </a:rPr>
                <a:t>independent,</a:t>
              </a:r>
              <a:r>
                <a:rPr lang="en-US" sz="2000" i="0" smtClean="0">
                  <a:solidFill>
                    <a:srgbClr val="FFFFCC"/>
                  </a:solidFill>
                </a:rPr>
                <a:t> and also</a:t>
              </a:r>
              <a:br>
                <a:rPr lang="en-US" sz="2000" i="0" smtClean="0">
                  <a:solidFill>
                    <a:srgbClr val="FFFFCC"/>
                  </a:solidFill>
                </a:rPr>
              </a:br>
              <a:r>
                <a:rPr lang="en-US" sz="2000" i="0" smtClean="0">
                  <a:solidFill>
                    <a:srgbClr val="FFFFCC"/>
                  </a:solidFill>
                </a:rPr>
                <a:t>assume the frequency &amp; angle dependences are </a:t>
              </a:r>
              <a:r>
                <a:rPr lang="en-US" sz="2000" b="1" i="0" smtClean="0">
                  <a:solidFill>
                    <a:srgbClr val="8BD3FF"/>
                  </a:solidFill>
                </a:rPr>
                <a:t>independent</a:t>
              </a:r>
              <a:r>
                <a:rPr lang="en-US" sz="2000" i="0" smtClean="0">
                  <a:solidFill>
                    <a:srgbClr val="FFFFCC"/>
                  </a:solidFill>
                </a:rPr>
                <a:t> of one another: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96" b="52642"/>
            <a:stretch/>
          </p:blipFill>
          <p:spPr>
            <a:xfrm>
              <a:off x="574256" y="2097742"/>
              <a:ext cx="8202191" cy="8623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 rot="16200000">
            <a:off x="-590291" y="4238330"/>
            <a:ext cx="2493896" cy="400110"/>
          </a:xfrm>
          <a:prstGeom prst="rect">
            <a:avLst/>
          </a:prstGeom>
          <a:solidFill>
            <a:srgbClr val="461E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smtClean="0">
                <a:solidFill>
                  <a:schemeClr val="bg1"/>
                </a:solidFill>
              </a:rPr>
              <a:t>Hummer’s Case I:</a:t>
            </a:r>
            <a:endParaRPr lang="en-US" sz="2000" b="1" i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3439" y="3083341"/>
            <a:ext cx="7900661" cy="2772736"/>
            <a:chOff x="993439" y="3083341"/>
            <a:chExt cx="7900661" cy="27727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5" t="64920" r="24140"/>
            <a:stretch/>
          </p:blipFill>
          <p:spPr>
            <a:xfrm>
              <a:off x="993439" y="3083341"/>
              <a:ext cx="3641912" cy="15045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6" b="68549"/>
            <a:stretch/>
          </p:blipFill>
          <p:spPr>
            <a:xfrm>
              <a:off x="1178593" y="4587857"/>
              <a:ext cx="5065059" cy="1268220"/>
            </a:xfrm>
            <a:prstGeom prst="rect">
              <a:avLst/>
            </a:prstGeom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756663" y="3233515"/>
              <a:ext cx="3842214" cy="125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7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transition is ideally “sharp”</a:t>
              </a:r>
            </a:p>
            <a:p>
              <a:pPr eaLnBrk="1" hangingPunct="1">
                <a:lnSpc>
                  <a:spcPct val="95000"/>
                </a:lnSpc>
                <a:spcBef>
                  <a:spcPts val="17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atom doesn’t care where photon came from</a:t>
              </a:r>
            </a:p>
            <a:p>
              <a:pPr eaLnBrk="1" hangingPunct="1">
                <a:lnSpc>
                  <a:spcPct val="95000"/>
                </a:lnSpc>
                <a:spcBef>
                  <a:spcPts val="17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scattering is coherent (in atom’s frame!)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6428806" y="4639417"/>
              <a:ext cx="2465294" cy="1024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9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isotropic</a:t>
              </a:r>
            </a:p>
            <a:p>
              <a:pPr eaLnBrk="1" hangingPunct="1">
                <a:lnSpc>
                  <a:spcPct val="95000"/>
                </a:lnSpc>
                <a:spcBef>
                  <a:spcPts val="9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Thomson or Rayleigh</a:t>
              </a:r>
            </a:p>
            <a:p>
              <a:pPr eaLnBrk="1" hangingPunct="1">
                <a:lnSpc>
                  <a:spcPct val="95000"/>
                </a:lnSpc>
                <a:spcBef>
                  <a:spcPts val="9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DDB1F1"/>
                  </a:solidFill>
                </a:rPr>
                <a:t>other orbitals (</a:t>
              </a:r>
              <a:r>
                <a:rPr lang="en-US" sz="1600" smtClean="0">
                  <a:solidFill>
                    <a:srgbClr val="DDB1F1"/>
                  </a:solidFill>
                </a:rPr>
                <a:t>n</a:t>
              </a:r>
              <a:r>
                <a:rPr lang="en-US" sz="1600" i="0" smtClean="0">
                  <a:solidFill>
                    <a:srgbClr val="DDB1F1"/>
                  </a:solidFill>
                </a:rPr>
                <a:t>=4, 8, 12)</a:t>
              </a:r>
            </a:p>
          </p:txBody>
        </p:sp>
      </p:grpSp>
      <p:sp useBgFill="1">
        <p:nvSpPr>
          <p:cNvPr id="13" name="Rectangle 12"/>
          <p:cNvSpPr/>
          <p:nvPr/>
        </p:nvSpPr>
        <p:spPr bwMode="auto">
          <a:xfrm>
            <a:off x="1080508" y="4587857"/>
            <a:ext cx="7830410" cy="144441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14560</TotalTime>
  <Words>1707</Words>
  <Application>Microsoft Office PowerPoint</Application>
  <PresentationFormat>On-screen Show (4:3)</PresentationFormat>
  <Paragraphs>212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Wingdings</vt:lpstr>
      <vt:lpstr>French Script MT</vt:lpstr>
      <vt:lpstr>Times New Roman</vt:lpstr>
      <vt:lpstr>Default Design</vt:lpstr>
      <vt:lpstr>PowerPoint Presentation</vt:lpstr>
      <vt:lpstr>Brief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Doppler dimming</vt:lpstr>
      <vt:lpstr>Doppler dimming</vt:lpstr>
      <vt:lpstr>Doppler dimming… and “pumping”</vt:lpstr>
      <vt:lpstr>Doppler dimming… and “pumping”</vt:lpstr>
      <vt:lpstr>The O VI 103.2, 103.7 nm doublet</vt:lpstr>
      <vt:lpstr>The O VI 103.2, 103.7 nm doublet</vt:lpstr>
      <vt:lpstr>Anisotropic temperatures?</vt:lpstr>
      <vt:lpstr>Anisotropic temperatures?</vt:lpstr>
      <vt:lpstr>Anisotropic temperatures?</vt:lpstr>
      <vt:lpstr>What did UVCS see?</vt:lpstr>
      <vt:lpstr>The O VI 103.2, 103.7 nm doublet</vt:lpstr>
      <vt:lpstr>The O VI 103.2, 103.7 nm doublet</vt:lpstr>
      <vt:lpstr>The power of off-limb UV spectroscopy</vt:lpstr>
      <vt:lpstr>Emission line profile shapes</vt:lpstr>
      <vt:lpstr>Emission line profile shapes</vt:lpstr>
      <vt:lpstr>Line width diagnostics</vt:lpstr>
      <vt:lpstr>Line width diagnostics</vt:lpstr>
      <vt:lpstr>Transverse wave amplitudes?</vt:lpstr>
      <vt:lpstr>Transverse wave amplitudes?</vt:lpstr>
      <vt:lpstr>PowerPoint Presentation</vt:lpstr>
    </vt:vector>
  </TitlesOfParts>
  <Company>cfa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srcranmer</cp:lastModifiedBy>
  <cp:revision>1121</cp:revision>
  <cp:lastPrinted>2004-11-04T16:22:17Z</cp:lastPrinted>
  <dcterms:created xsi:type="dcterms:W3CDTF">2004-11-02T19:54:44Z</dcterms:created>
  <dcterms:modified xsi:type="dcterms:W3CDTF">2016-01-03T19:46:24Z</dcterms:modified>
</cp:coreProperties>
</file>