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632" r:id="rId2"/>
    <p:sldId id="631" r:id="rId3"/>
    <p:sldId id="689" r:id="rId4"/>
    <p:sldId id="682" r:id="rId5"/>
    <p:sldId id="695" r:id="rId6"/>
    <p:sldId id="690" r:id="rId7"/>
    <p:sldId id="696" r:id="rId8"/>
    <p:sldId id="683" r:id="rId9"/>
    <p:sldId id="692" r:id="rId10"/>
    <p:sldId id="691" r:id="rId11"/>
    <p:sldId id="697" r:id="rId12"/>
    <p:sldId id="693" r:id="rId13"/>
    <p:sldId id="694" r:id="rId14"/>
    <p:sldId id="688" r:id="rId15"/>
    <p:sldId id="685" r:id="rId16"/>
    <p:sldId id="686" r:id="rId17"/>
    <p:sldId id="708" r:id="rId18"/>
    <p:sldId id="709" r:id="rId19"/>
    <p:sldId id="687" r:id="rId20"/>
    <p:sldId id="699" r:id="rId21"/>
    <p:sldId id="698" r:id="rId22"/>
    <p:sldId id="684" r:id="rId23"/>
    <p:sldId id="703" r:id="rId24"/>
    <p:sldId id="679" r:id="rId25"/>
    <p:sldId id="702" r:id="rId26"/>
    <p:sldId id="700" r:id="rId27"/>
    <p:sldId id="707" r:id="rId28"/>
    <p:sldId id="701" r:id="rId29"/>
    <p:sldId id="680" r:id="rId30"/>
    <p:sldId id="681" r:id="rId31"/>
    <p:sldId id="705" r:id="rId32"/>
    <p:sldId id="657" r:id="rId33"/>
  </p:sldIdLst>
  <p:sldSz cx="9144000" cy="6858000" type="screen4x3"/>
  <p:notesSz cx="6934200" cy="9232900"/>
  <p:embeddedFontLst>
    <p:embeddedFont>
      <p:font typeface="Arial Narrow" panose="020B0606020202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3FF"/>
    <a:srgbClr val="FD9203"/>
    <a:srgbClr val="F17FF4"/>
    <a:srgbClr val="EBCA03"/>
    <a:srgbClr val="FE8972"/>
    <a:srgbClr val="46FC71"/>
    <a:srgbClr val="D194EC"/>
    <a:srgbClr val="2FFF2F"/>
    <a:srgbClr val="D56BE7"/>
    <a:srgbClr val="FF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2" autoAdjust="0"/>
    <p:restoredTop sz="95411" autoAdjust="0"/>
  </p:normalViewPr>
  <p:slideViewPr>
    <p:cSldViewPr snapToGrid="0">
      <p:cViewPr varScale="1">
        <p:scale>
          <a:sx n="82" d="100"/>
          <a:sy n="82" d="100"/>
        </p:scale>
        <p:origin x="72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98"/>
    </p:cViewPr>
  </p:sorterViewPr>
  <p:notesViewPr>
    <p:cSldViewPr>
      <p:cViewPr varScale="1">
        <p:scale>
          <a:sx n="57" d="100"/>
          <a:sy n="57" d="100"/>
        </p:scale>
        <p:origin x="-2460" y="-78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1EE42-7E05-4A85-AA72-178EE6A184EB}" type="datetimeFigureOut">
              <a:rPr lang="en-US" smtClean="0"/>
              <a:pPr/>
              <a:t>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E9F60-A45D-4A6D-BF44-92C854F781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79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9" y="4385946"/>
            <a:ext cx="5546725" cy="415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18486E29-B499-49E6-9F03-1FEF2E681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1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63500"/>
            <a:ext cx="2219325" cy="6062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" y="63500"/>
            <a:ext cx="6505575" cy="6062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990600" y="6422125"/>
            <a:ext cx="457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smtClean="0">
                <a:solidFill>
                  <a:srgbClr val="FFFFCC"/>
                </a:solidFill>
              </a:rPr>
              <a:t>Lecture 9:  Collisional lines:  diagnostics &amp; results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3975" y="6057900"/>
            <a:ext cx="855658" cy="763588"/>
            <a:chOff x="53975" y="6057900"/>
            <a:chExt cx="855658" cy="763588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20214702">
              <a:off x="163513" y="6170613"/>
              <a:ext cx="209550" cy="241300"/>
            </a:xfrm>
            <a:custGeom>
              <a:avLst/>
              <a:gdLst>
                <a:gd name="T0" fmla="*/ 0 w 505"/>
                <a:gd name="T1" fmla="*/ 0 h 608"/>
                <a:gd name="T2" fmla="*/ 0 w 505"/>
                <a:gd name="T3" fmla="*/ 0 h 608"/>
                <a:gd name="T4" fmla="*/ 0 w 505"/>
                <a:gd name="T5" fmla="*/ 0 h 608"/>
                <a:gd name="T6" fmla="*/ 0 w 505"/>
                <a:gd name="T7" fmla="*/ 0 h 608"/>
                <a:gd name="T8" fmla="*/ 0 w 505"/>
                <a:gd name="T9" fmla="*/ 0 h 608"/>
                <a:gd name="T10" fmla="*/ 0 w 505"/>
                <a:gd name="T11" fmla="*/ 0 h 608"/>
                <a:gd name="T12" fmla="*/ 0 w 505"/>
                <a:gd name="T13" fmla="*/ 0 h 608"/>
                <a:gd name="T14" fmla="*/ 0 w 505"/>
                <a:gd name="T15" fmla="*/ 0 h 608"/>
                <a:gd name="T16" fmla="*/ 0 w 505"/>
                <a:gd name="T17" fmla="*/ 0 h 608"/>
                <a:gd name="T18" fmla="*/ 0 w 505"/>
                <a:gd name="T19" fmla="*/ 0 h 608"/>
                <a:gd name="T20" fmla="*/ 0 w 505"/>
                <a:gd name="T21" fmla="*/ 0 h 608"/>
                <a:gd name="T22" fmla="*/ 0 w 505"/>
                <a:gd name="T23" fmla="*/ 0 h 6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5"/>
                <a:gd name="T37" fmla="*/ 0 h 608"/>
                <a:gd name="T38" fmla="*/ 505 w 505"/>
                <a:gd name="T39" fmla="*/ 608 h 60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10" fmla="*/ 7663 w 10000"/>
                <a:gd name="connsiteY10" fmla="*/ 9375 h 10000"/>
                <a:gd name="connsiteX0" fmla="*/ 7663 w 10000"/>
                <a:gd name="connsiteY0" fmla="*/ 9375 h 10038"/>
                <a:gd name="connsiteX1" fmla="*/ 6653 w 10000"/>
                <a:gd name="connsiteY1" fmla="*/ 9622 h 10038"/>
                <a:gd name="connsiteX2" fmla="*/ 5347 w 10000"/>
                <a:gd name="connsiteY2" fmla="*/ 7056 h 10038"/>
                <a:gd name="connsiteX3" fmla="*/ 3267 w 10000"/>
                <a:gd name="connsiteY3" fmla="*/ 4194 h 10038"/>
                <a:gd name="connsiteX4" fmla="*/ 0 w 10000"/>
                <a:gd name="connsiteY4" fmla="*/ 197 h 10038"/>
                <a:gd name="connsiteX5" fmla="*/ 475 w 10000"/>
                <a:gd name="connsiteY5" fmla="*/ 0 h 10038"/>
                <a:gd name="connsiteX6" fmla="*/ 2376 w 10000"/>
                <a:gd name="connsiteY6" fmla="*/ 2220 h 10038"/>
                <a:gd name="connsiteX7" fmla="*/ 6950 w 10000"/>
                <a:gd name="connsiteY7" fmla="*/ 6118 h 10038"/>
                <a:gd name="connsiteX8" fmla="*/ 9386 w 10000"/>
                <a:gd name="connsiteY8" fmla="*/ 8191 h 10038"/>
                <a:gd name="connsiteX9" fmla="*/ 9861 w 10000"/>
                <a:gd name="connsiteY9" fmla="*/ 8586 h 10038"/>
                <a:gd name="connsiteX10" fmla="*/ 8459 w 10000"/>
                <a:gd name="connsiteY10" fmla="*/ 10038 h 1003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0" fmla="*/ 6653 w 10000"/>
                <a:gd name="connsiteY0" fmla="*/ 9622 h 9622"/>
                <a:gd name="connsiteX1" fmla="*/ 5347 w 10000"/>
                <a:gd name="connsiteY1" fmla="*/ 7056 h 9622"/>
                <a:gd name="connsiteX2" fmla="*/ 3267 w 10000"/>
                <a:gd name="connsiteY2" fmla="*/ 4194 h 9622"/>
                <a:gd name="connsiteX3" fmla="*/ 0 w 10000"/>
                <a:gd name="connsiteY3" fmla="*/ 197 h 9622"/>
                <a:gd name="connsiteX4" fmla="*/ 475 w 10000"/>
                <a:gd name="connsiteY4" fmla="*/ 0 h 9622"/>
                <a:gd name="connsiteX5" fmla="*/ 2376 w 10000"/>
                <a:gd name="connsiteY5" fmla="*/ 2220 h 9622"/>
                <a:gd name="connsiteX6" fmla="*/ 6950 w 10000"/>
                <a:gd name="connsiteY6" fmla="*/ 6118 h 9622"/>
                <a:gd name="connsiteX7" fmla="*/ 9386 w 10000"/>
                <a:gd name="connsiteY7" fmla="*/ 8191 h 9622"/>
                <a:gd name="connsiteX8" fmla="*/ 9861 w 10000"/>
                <a:gd name="connsiteY8" fmla="*/ 8586 h 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9622">
                  <a:moveTo>
                    <a:pt x="6653" y="9622"/>
                  </a:moveTo>
                  <a:cubicBezTo>
                    <a:pt x="6257" y="9243"/>
                    <a:pt x="5901" y="7961"/>
                    <a:pt x="5347" y="7056"/>
                  </a:cubicBezTo>
                  <a:cubicBezTo>
                    <a:pt x="4792" y="6151"/>
                    <a:pt x="4158" y="5329"/>
                    <a:pt x="3267" y="4194"/>
                  </a:cubicBezTo>
                  <a:cubicBezTo>
                    <a:pt x="2376" y="3059"/>
                    <a:pt x="475" y="888"/>
                    <a:pt x="0" y="197"/>
                  </a:cubicBezTo>
                  <a:lnTo>
                    <a:pt x="475" y="0"/>
                  </a:lnTo>
                  <a:cubicBezTo>
                    <a:pt x="871" y="345"/>
                    <a:pt x="1307" y="1201"/>
                    <a:pt x="2376" y="2220"/>
                  </a:cubicBezTo>
                  <a:lnTo>
                    <a:pt x="6950" y="6118"/>
                  </a:lnTo>
                  <a:lnTo>
                    <a:pt x="9386" y="8191"/>
                  </a:lnTo>
                  <a:cubicBezTo>
                    <a:pt x="9861" y="8602"/>
                    <a:pt x="10000" y="8438"/>
                    <a:pt x="9861" y="8586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20214702">
              <a:off x="53975" y="6437313"/>
              <a:ext cx="339725" cy="125412"/>
            </a:xfrm>
            <a:custGeom>
              <a:avLst/>
              <a:gdLst>
                <a:gd name="T0" fmla="*/ 0 w 822"/>
                <a:gd name="T1" fmla="*/ 0 h 302"/>
                <a:gd name="T2" fmla="*/ 0 w 822"/>
                <a:gd name="T3" fmla="*/ 0 h 302"/>
                <a:gd name="T4" fmla="*/ 0 w 822"/>
                <a:gd name="T5" fmla="*/ 0 h 302"/>
                <a:gd name="T6" fmla="*/ 0 w 822"/>
                <a:gd name="T7" fmla="*/ 0 h 302"/>
                <a:gd name="T8" fmla="*/ 0 w 822"/>
                <a:gd name="T9" fmla="*/ 0 h 302"/>
                <a:gd name="T10" fmla="*/ 0 w 822"/>
                <a:gd name="T11" fmla="*/ 0 h 302"/>
                <a:gd name="T12" fmla="*/ 0 w 822"/>
                <a:gd name="T13" fmla="*/ 0 h 302"/>
                <a:gd name="T14" fmla="*/ 0 w 822"/>
                <a:gd name="T15" fmla="*/ 0 h 302"/>
                <a:gd name="T16" fmla="*/ 0 w 822"/>
                <a:gd name="T17" fmla="*/ 0 h 302"/>
                <a:gd name="T18" fmla="*/ 0 w 822"/>
                <a:gd name="T19" fmla="*/ 0 h 302"/>
                <a:gd name="T20" fmla="*/ 0 w 822"/>
                <a:gd name="T21" fmla="*/ 0 h 302"/>
                <a:gd name="T22" fmla="*/ 0 w 822"/>
                <a:gd name="T23" fmla="*/ 0 h 3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2"/>
                <a:gd name="T37" fmla="*/ 0 h 302"/>
                <a:gd name="T38" fmla="*/ 822 w 822"/>
                <a:gd name="T39" fmla="*/ 302 h 302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8994 w 10000"/>
                <a:gd name="connsiteY11" fmla="*/ 7293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9060 w 10000"/>
                <a:gd name="connsiteY11" fmla="*/ 3329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0" fmla="*/ 8625 w 10000"/>
                <a:gd name="connsiteY0" fmla="*/ 9834 h 10000"/>
                <a:gd name="connsiteX1" fmla="*/ 6496 w 10000"/>
                <a:gd name="connsiteY1" fmla="*/ 7020 h 10000"/>
                <a:gd name="connsiteX2" fmla="*/ 3577 w 10000"/>
                <a:gd name="connsiteY2" fmla="*/ 4437 h 10000"/>
                <a:gd name="connsiteX3" fmla="*/ 0 w 10000"/>
                <a:gd name="connsiteY3" fmla="*/ 2748 h 10000"/>
                <a:gd name="connsiteX4" fmla="*/ 146 w 10000"/>
                <a:gd name="connsiteY4" fmla="*/ 1556 h 10000"/>
                <a:gd name="connsiteX5" fmla="*/ 2956 w 10000"/>
                <a:gd name="connsiteY5" fmla="*/ 2351 h 10000"/>
                <a:gd name="connsiteX6" fmla="*/ 5511 w 10000"/>
                <a:gd name="connsiteY6" fmla="*/ 1854 h 10000"/>
                <a:gd name="connsiteX7" fmla="*/ 7482 w 10000"/>
                <a:gd name="connsiteY7" fmla="*/ 1258 h 10000"/>
                <a:gd name="connsiteX8" fmla="*/ 10000 w 10000"/>
                <a:gd name="connsiteY8" fmla="*/ 364 h 10000"/>
                <a:gd name="connsiteX0" fmla="*/ 8511 w 10000"/>
                <a:gd name="connsiteY0" fmla="*/ 9853 h 10019"/>
                <a:gd name="connsiteX1" fmla="*/ 6496 w 10000"/>
                <a:gd name="connsiteY1" fmla="*/ 7020 h 10019"/>
                <a:gd name="connsiteX2" fmla="*/ 3577 w 10000"/>
                <a:gd name="connsiteY2" fmla="*/ 4437 h 10019"/>
                <a:gd name="connsiteX3" fmla="*/ 0 w 10000"/>
                <a:gd name="connsiteY3" fmla="*/ 2748 h 10019"/>
                <a:gd name="connsiteX4" fmla="*/ 146 w 10000"/>
                <a:gd name="connsiteY4" fmla="*/ 1556 h 10019"/>
                <a:gd name="connsiteX5" fmla="*/ 2956 w 10000"/>
                <a:gd name="connsiteY5" fmla="*/ 2351 h 10019"/>
                <a:gd name="connsiteX6" fmla="*/ 5511 w 10000"/>
                <a:gd name="connsiteY6" fmla="*/ 1854 h 10019"/>
                <a:gd name="connsiteX7" fmla="*/ 7482 w 10000"/>
                <a:gd name="connsiteY7" fmla="*/ 1258 h 10019"/>
                <a:gd name="connsiteX8" fmla="*/ 10000 w 10000"/>
                <a:gd name="connsiteY8" fmla="*/ 364 h 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19">
                  <a:moveTo>
                    <a:pt x="8511" y="9853"/>
                  </a:moveTo>
                  <a:cubicBezTo>
                    <a:pt x="8183" y="10019"/>
                    <a:pt x="7318" y="7923"/>
                    <a:pt x="6496" y="7020"/>
                  </a:cubicBezTo>
                  <a:cubicBezTo>
                    <a:pt x="5674" y="6117"/>
                    <a:pt x="4659" y="5132"/>
                    <a:pt x="3577" y="4437"/>
                  </a:cubicBezTo>
                  <a:cubicBezTo>
                    <a:pt x="2494" y="3742"/>
                    <a:pt x="572" y="3245"/>
                    <a:pt x="0" y="2748"/>
                  </a:cubicBezTo>
                  <a:cubicBezTo>
                    <a:pt x="49" y="2351"/>
                    <a:pt x="97" y="1953"/>
                    <a:pt x="146" y="1556"/>
                  </a:cubicBezTo>
                  <a:cubicBezTo>
                    <a:pt x="633" y="1490"/>
                    <a:pt x="2068" y="2318"/>
                    <a:pt x="2956" y="2351"/>
                  </a:cubicBezTo>
                  <a:lnTo>
                    <a:pt x="5511" y="1854"/>
                  </a:lnTo>
                  <a:cubicBezTo>
                    <a:pt x="6265" y="1689"/>
                    <a:pt x="6740" y="1490"/>
                    <a:pt x="7482" y="1258"/>
                  </a:cubicBezTo>
                  <a:cubicBezTo>
                    <a:pt x="8224" y="1026"/>
                    <a:pt x="9745" y="0"/>
                    <a:pt x="10000" y="364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1" name="Freeform 45"/>
            <p:cNvSpPr>
              <a:spLocks/>
            </p:cNvSpPr>
            <p:nvPr/>
          </p:nvSpPr>
          <p:spPr bwMode="auto">
            <a:xfrm rot="20214702">
              <a:off x="509588" y="6519863"/>
              <a:ext cx="115887" cy="301625"/>
            </a:xfrm>
            <a:custGeom>
              <a:avLst/>
              <a:gdLst>
                <a:gd name="T0" fmla="*/ 0 w 179"/>
                <a:gd name="T1" fmla="*/ 0 h 761"/>
                <a:gd name="T2" fmla="*/ 0 w 179"/>
                <a:gd name="T3" fmla="*/ 0 h 761"/>
                <a:gd name="T4" fmla="*/ 0 w 179"/>
                <a:gd name="T5" fmla="*/ 0 h 761"/>
                <a:gd name="T6" fmla="*/ 0 w 179"/>
                <a:gd name="T7" fmla="*/ 0 h 761"/>
                <a:gd name="T8" fmla="*/ 0 w 179"/>
                <a:gd name="T9" fmla="*/ 0 h 761"/>
                <a:gd name="T10" fmla="*/ 0 w 179"/>
                <a:gd name="T11" fmla="*/ 0 h 761"/>
                <a:gd name="T12" fmla="*/ 0 w 179"/>
                <a:gd name="T13" fmla="*/ 0 h 761"/>
                <a:gd name="T14" fmla="*/ 0 w 179"/>
                <a:gd name="T15" fmla="*/ 0 h 761"/>
                <a:gd name="T16" fmla="*/ 0 w 179"/>
                <a:gd name="T17" fmla="*/ 0 h 761"/>
                <a:gd name="T18" fmla="*/ 0 w 179"/>
                <a:gd name="T19" fmla="*/ 0 h 761"/>
                <a:gd name="T20" fmla="*/ 0 w 179"/>
                <a:gd name="T21" fmla="*/ 0 h 761"/>
                <a:gd name="T22" fmla="*/ 0 w 179"/>
                <a:gd name="T23" fmla="*/ 0 h 7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9"/>
                <a:gd name="T37" fmla="*/ 0 h 761"/>
                <a:gd name="T38" fmla="*/ 179 w 179"/>
                <a:gd name="T39" fmla="*/ 761 h 761"/>
                <a:gd name="connsiteX0" fmla="*/ 0 w 10000"/>
                <a:gd name="connsiteY0" fmla="*/ 0 h 9409"/>
                <a:gd name="connsiteX1" fmla="*/ 8883 w 10000"/>
                <a:gd name="connsiteY1" fmla="*/ 1222 h 9409"/>
                <a:gd name="connsiteX2" fmla="*/ 8380 w 10000"/>
                <a:gd name="connsiteY2" fmla="*/ 2720 h 9409"/>
                <a:gd name="connsiteX3" fmla="*/ 8883 w 10000"/>
                <a:gd name="connsiteY3" fmla="*/ 6111 h 9409"/>
                <a:gd name="connsiteX4" fmla="*/ 9888 w 10000"/>
                <a:gd name="connsiteY4" fmla="*/ 8989 h 9409"/>
                <a:gd name="connsiteX5" fmla="*/ 8212 w 10000"/>
                <a:gd name="connsiteY5" fmla="*/ 8634 h 9409"/>
                <a:gd name="connsiteX6" fmla="*/ 6872 w 10000"/>
                <a:gd name="connsiteY6" fmla="*/ 5795 h 9409"/>
                <a:gd name="connsiteX7" fmla="*/ 4525 w 10000"/>
                <a:gd name="connsiteY7" fmla="*/ 3982 h 9409"/>
                <a:gd name="connsiteX8" fmla="*/ 2849 w 10000"/>
                <a:gd name="connsiteY8" fmla="*/ 2681 h 9409"/>
                <a:gd name="connsiteX9" fmla="*/ 1341 w 10000"/>
                <a:gd name="connsiteY9" fmla="*/ 1380 h 9409"/>
                <a:gd name="connsiteX10" fmla="*/ 0 w 10000"/>
                <a:gd name="connsiteY10" fmla="*/ 0 h 9409"/>
                <a:gd name="connsiteX0" fmla="*/ 0 w 10000"/>
                <a:gd name="connsiteY0" fmla="*/ 0 h 10000"/>
                <a:gd name="connsiteX1" fmla="*/ 8380 w 10000"/>
                <a:gd name="connsiteY1" fmla="*/ 2891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2282 w 10000"/>
                <a:gd name="connsiteY9" fmla="*/ 563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0" fmla="*/ 6886 w 8659"/>
                <a:gd name="connsiteY0" fmla="*/ 0 h 9804"/>
                <a:gd name="connsiteX1" fmla="*/ 7542 w 8659"/>
                <a:gd name="connsiteY1" fmla="*/ 6299 h 9804"/>
                <a:gd name="connsiteX2" fmla="*/ 8547 w 8659"/>
                <a:gd name="connsiteY2" fmla="*/ 9358 h 9804"/>
                <a:gd name="connsiteX3" fmla="*/ 6871 w 8659"/>
                <a:gd name="connsiteY3" fmla="*/ 8980 h 9804"/>
                <a:gd name="connsiteX4" fmla="*/ 5531 w 8659"/>
                <a:gd name="connsiteY4" fmla="*/ 5963 h 9804"/>
                <a:gd name="connsiteX5" fmla="*/ 3184 w 8659"/>
                <a:gd name="connsiteY5" fmla="*/ 4036 h 9804"/>
                <a:gd name="connsiteX6" fmla="*/ 1508 w 8659"/>
                <a:gd name="connsiteY6" fmla="*/ 2653 h 9804"/>
                <a:gd name="connsiteX7" fmla="*/ 0 w 8659"/>
                <a:gd name="connsiteY7" fmla="*/ 1271 h 9804"/>
                <a:gd name="connsiteX0" fmla="*/ 10199 w 12247"/>
                <a:gd name="connsiteY0" fmla="*/ 0 h 10000"/>
                <a:gd name="connsiteX1" fmla="*/ 10957 w 12247"/>
                <a:gd name="connsiteY1" fmla="*/ 6425 h 10000"/>
                <a:gd name="connsiteX2" fmla="*/ 12118 w 12247"/>
                <a:gd name="connsiteY2" fmla="*/ 9545 h 10000"/>
                <a:gd name="connsiteX3" fmla="*/ 10182 w 12247"/>
                <a:gd name="connsiteY3" fmla="*/ 9160 h 10000"/>
                <a:gd name="connsiteX4" fmla="*/ 8635 w 12247"/>
                <a:gd name="connsiteY4" fmla="*/ 6082 h 10000"/>
                <a:gd name="connsiteX5" fmla="*/ 5924 w 12247"/>
                <a:gd name="connsiteY5" fmla="*/ 4117 h 10000"/>
                <a:gd name="connsiteX6" fmla="*/ 3989 w 12247"/>
                <a:gd name="connsiteY6" fmla="*/ 2706 h 10000"/>
                <a:gd name="connsiteX7" fmla="*/ 0 w 12247"/>
                <a:gd name="connsiteY7" fmla="*/ 4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47" h="10000">
                  <a:moveTo>
                    <a:pt x="10199" y="0"/>
                  </a:moveTo>
                  <a:cubicBezTo>
                    <a:pt x="10199" y="883"/>
                    <a:pt x="10637" y="4834"/>
                    <a:pt x="10957" y="6425"/>
                  </a:cubicBezTo>
                  <a:cubicBezTo>
                    <a:pt x="11277" y="8016"/>
                    <a:pt x="12247" y="9088"/>
                    <a:pt x="12118" y="9545"/>
                  </a:cubicBezTo>
                  <a:cubicBezTo>
                    <a:pt x="11989" y="10000"/>
                    <a:pt x="10763" y="9729"/>
                    <a:pt x="10182" y="9160"/>
                  </a:cubicBezTo>
                  <a:lnTo>
                    <a:pt x="8635" y="6082"/>
                  </a:lnTo>
                  <a:lnTo>
                    <a:pt x="5924" y="4117"/>
                  </a:lnTo>
                  <a:cubicBezTo>
                    <a:pt x="5150" y="3561"/>
                    <a:pt x="4976" y="3385"/>
                    <a:pt x="3989" y="2706"/>
                  </a:cubicBezTo>
                  <a:cubicBezTo>
                    <a:pt x="3002" y="2027"/>
                    <a:pt x="581" y="530"/>
                    <a:pt x="0" y="45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2" name="Oval 47"/>
            <p:cNvSpPr>
              <a:spLocks noChangeArrowheads="1"/>
            </p:cNvSpPr>
            <p:nvPr/>
          </p:nvSpPr>
          <p:spPr bwMode="auto">
            <a:xfrm rot="20214702">
              <a:off x="334963" y="6323013"/>
              <a:ext cx="238125" cy="236537"/>
            </a:xfrm>
            <a:prstGeom prst="ellipse">
              <a:avLst/>
            </a:pr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3" name="Oval 49"/>
            <p:cNvSpPr>
              <a:spLocks noChangeArrowheads="1"/>
            </p:cNvSpPr>
            <p:nvPr/>
          </p:nvSpPr>
          <p:spPr bwMode="auto">
            <a:xfrm rot="20214702">
              <a:off x="334963" y="6323013"/>
              <a:ext cx="238125" cy="236537"/>
            </a:xfrm>
            <a:prstGeom prst="ellipse">
              <a:avLst/>
            </a:prstGeom>
            <a:solidFill>
              <a:srgbClr val="2D0284"/>
            </a:solidFill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 rot="20214702">
              <a:off x="524495" y="6360699"/>
              <a:ext cx="385138" cy="340647"/>
              <a:chOff x="4346" y="2304"/>
              <a:chExt cx="984" cy="876"/>
            </a:xfrm>
            <a:noFill/>
          </p:grpSpPr>
          <p:sp>
            <p:nvSpPr>
              <p:cNvPr id="22" name="Freeform 51"/>
              <p:cNvSpPr>
                <a:spLocks/>
              </p:cNvSpPr>
              <p:nvPr/>
            </p:nvSpPr>
            <p:spPr bwMode="auto">
              <a:xfrm>
                <a:off x="4608" y="2304"/>
                <a:ext cx="722" cy="848"/>
              </a:xfrm>
              <a:custGeom>
                <a:avLst/>
                <a:gdLst>
                  <a:gd name="T0" fmla="*/ 0 w 722"/>
                  <a:gd name="T1" fmla="*/ 0 h 848"/>
                  <a:gd name="T2" fmla="*/ 133 w 722"/>
                  <a:gd name="T3" fmla="*/ 43 h 848"/>
                  <a:gd name="T4" fmla="*/ 343 w 722"/>
                  <a:gd name="T5" fmla="*/ 239 h 848"/>
                  <a:gd name="T6" fmla="*/ 486 w 722"/>
                  <a:gd name="T7" fmla="*/ 580 h 848"/>
                  <a:gd name="T8" fmla="*/ 722 w 722"/>
                  <a:gd name="T9" fmla="*/ 848 h 8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2"/>
                  <a:gd name="T16" fmla="*/ 0 h 848"/>
                  <a:gd name="T17" fmla="*/ 722 w 722"/>
                  <a:gd name="T18" fmla="*/ 848 h 8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2" h="848">
                    <a:moveTo>
                      <a:pt x="0" y="0"/>
                    </a:moveTo>
                    <a:cubicBezTo>
                      <a:pt x="21" y="8"/>
                      <a:pt x="75" y="3"/>
                      <a:pt x="133" y="43"/>
                    </a:cubicBezTo>
                    <a:cubicBezTo>
                      <a:pt x="190" y="82"/>
                      <a:pt x="284" y="150"/>
                      <a:pt x="343" y="239"/>
                    </a:cubicBezTo>
                    <a:cubicBezTo>
                      <a:pt x="402" y="328"/>
                      <a:pt x="423" y="478"/>
                      <a:pt x="486" y="580"/>
                    </a:cubicBezTo>
                    <a:cubicBezTo>
                      <a:pt x="549" y="682"/>
                      <a:pt x="673" y="792"/>
                      <a:pt x="722" y="848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3" name="Freeform 52"/>
              <p:cNvSpPr>
                <a:spLocks/>
              </p:cNvSpPr>
              <p:nvPr/>
            </p:nvSpPr>
            <p:spPr bwMode="auto">
              <a:xfrm rot="2587948">
                <a:off x="4479" y="2543"/>
                <a:ext cx="771" cy="181"/>
              </a:xfrm>
              <a:custGeom>
                <a:avLst/>
                <a:gdLst>
                  <a:gd name="T0" fmla="*/ 0 w 771"/>
                  <a:gd name="T1" fmla="*/ 2 h 242"/>
                  <a:gd name="T2" fmla="*/ 195 w 771"/>
                  <a:gd name="T3" fmla="*/ 1 h 242"/>
                  <a:gd name="T4" fmla="*/ 435 w 771"/>
                  <a:gd name="T5" fmla="*/ 2 h 242"/>
                  <a:gd name="T6" fmla="*/ 627 w 771"/>
                  <a:gd name="T7" fmla="*/ 7 h 242"/>
                  <a:gd name="T8" fmla="*/ 771 w 771"/>
                  <a:gd name="T9" fmla="*/ 10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1"/>
                  <a:gd name="T16" fmla="*/ 0 h 242"/>
                  <a:gd name="T17" fmla="*/ 771 w 771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1" h="242">
                    <a:moveTo>
                      <a:pt x="0" y="62"/>
                    </a:moveTo>
                    <a:cubicBezTo>
                      <a:pt x="32" y="52"/>
                      <a:pt x="123" y="4"/>
                      <a:pt x="195" y="2"/>
                    </a:cubicBezTo>
                    <a:cubicBezTo>
                      <a:pt x="267" y="0"/>
                      <a:pt x="363" y="18"/>
                      <a:pt x="435" y="50"/>
                    </a:cubicBezTo>
                    <a:cubicBezTo>
                      <a:pt x="507" y="82"/>
                      <a:pt x="571" y="162"/>
                      <a:pt x="627" y="194"/>
                    </a:cubicBezTo>
                    <a:cubicBezTo>
                      <a:pt x="683" y="226"/>
                      <a:pt x="747" y="234"/>
                      <a:pt x="771" y="242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4" name="Freeform 53"/>
              <p:cNvSpPr>
                <a:spLocks/>
              </p:cNvSpPr>
              <p:nvPr/>
            </p:nvSpPr>
            <p:spPr bwMode="auto">
              <a:xfrm rot="2587948">
                <a:off x="4462" y="2422"/>
                <a:ext cx="389" cy="265"/>
              </a:xfrm>
              <a:custGeom>
                <a:avLst/>
                <a:gdLst>
                  <a:gd name="T0" fmla="*/ 20 w 389"/>
                  <a:gd name="T1" fmla="*/ 1 h 355"/>
                  <a:gd name="T2" fmla="*/ 229 w 389"/>
                  <a:gd name="T3" fmla="*/ 1 h 355"/>
                  <a:gd name="T4" fmla="*/ 366 w 389"/>
                  <a:gd name="T5" fmla="*/ 4 h 355"/>
                  <a:gd name="T6" fmla="*/ 367 w 389"/>
                  <a:gd name="T7" fmla="*/ 9 h 355"/>
                  <a:gd name="T8" fmla="*/ 283 w 389"/>
                  <a:gd name="T9" fmla="*/ 12 h 355"/>
                  <a:gd name="T10" fmla="*/ 163 w 389"/>
                  <a:gd name="T11" fmla="*/ 14 h 355"/>
                  <a:gd name="T12" fmla="*/ 0 w 389"/>
                  <a:gd name="T13" fmla="*/ 14 h 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9"/>
                  <a:gd name="T22" fmla="*/ 0 h 355"/>
                  <a:gd name="T23" fmla="*/ 389 w 389"/>
                  <a:gd name="T24" fmla="*/ 355 h 3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9" h="355">
                    <a:moveTo>
                      <a:pt x="20" y="37"/>
                    </a:moveTo>
                    <a:cubicBezTo>
                      <a:pt x="54" y="33"/>
                      <a:pt x="171" y="0"/>
                      <a:pt x="229" y="13"/>
                    </a:cubicBezTo>
                    <a:cubicBezTo>
                      <a:pt x="287" y="26"/>
                      <a:pt x="343" y="77"/>
                      <a:pt x="366" y="113"/>
                    </a:cubicBezTo>
                    <a:cubicBezTo>
                      <a:pt x="389" y="149"/>
                      <a:pt x="381" y="200"/>
                      <a:pt x="367" y="232"/>
                    </a:cubicBezTo>
                    <a:cubicBezTo>
                      <a:pt x="353" y="264"/>
                      <a:pt x="317" y="287"/>
                      <a:pt x="283" y="307"/>
                    </a:cubicBezTo>
                    <a:cubicBezTo>
                      <a:pt x="249" y="327"/>
                      <a:pt x="210" y="343"/>
                      <a:pt x="163" y="349"/>
                    </a:cubicBezTo>
                    <a:cubicBezTo>
                      <a:pt x="116" y="355"/>
                      <a:pt x="34" y="346"/>
                      <a:pt x="0" y="345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5" name="Freeform 54"/>
              <p:cNvSpPr>
                <a:spLocks/>
              </p:cNvSpPr>
              <p:nvPr/>
            </p:nvSpPr>
            <p:spPr bwMode="auto">
              <a:xfrm>
                <a:off x="4368" y="2544"/>
                <a:ext cx="882" cy="636"/>
              </a:xfrm>
              <a:custGeom>
                <a:avLst/>
                <a:gdLst>
                  <a:gd name="T0" fmla="*/ 0 w 901"/>
                  <a:gd name="T1" fmla="*/ 0 h 661"/>
                  <a:gd name="T2" fmla="*/ 74 w 901"/>
                  <a:gd name="T3" fmla="*/ 99 h 661"/>
                  <a:gd name="T4" fmla="*/ 245 w 901"/>
                  <a:gd name="T5" fmla="*/ 221 h 661"/>
                  <a:gd name="T6" fmla="*/ 520 w 901"/>
                  <a:gd name="T7" fmla="*/ 306 h 661"/>
                  <a:gd name="T8" fmla="*/ 713 w 901"/>
                  <a:gd name="T9" fmla="*/ 433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"/>
                  <a:gd name="T16" fmla="*/ 0 h 661"/>
                  <a:gd name="T17" fmla="*/ 901 w 901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" h="661">
                    <a:moveTo>
                      <a:pt x="0" y="0"/>
                    </a:moveTo>
                    <a:cubicBezTo>
                      <a:pt x="16" y="25"/>
                      <a:pt x="45" y="95"/>
                      <a:pt x="96" y="152"/>
                    </a:cubicBezTo>
                    <a:cubicBezTo>
                      <a:pt x="147" y="208"/>
                      <a:pt x="215" y="285"/>
                      <a:pt x="308" y="338"/>
                    </a:cubicBezTo>
                    <a:cubicBezTo>
                      <a:pt x="401" y="391"/>
                      <a:pt x="558" y="415"/>
                      <a:pt x="657" y="469"/>
                    </a:cubicBezTo>
                    <a:cubicBezTo>
                      <a:pt x="756" y="523"/>
                      <a:pt x="850" y="621"/>
                      <a:pt x="901" y="661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6" name="Freeform 55"/>
              <p:cNvSpPr>
                <a:spLocks/>
              </p:cNvSpPr>
              <p:nvPr/>
            </p:nvSpPr>
            <p:spPr bwMode="auto">
              <a:xfrm rot="2587948">
                <a:off x="4346" y="2672"/>
                <a:ext cx="783" cy="180"/>
              </a:xfrm>
              <a:custGeom>
                <a:avLst/>
                <a:gdLst>
                  <a:gd name="T0" fmla="*/ 0 w 783"/>
                  <a:gd name="T1" fmla="*/ 7 h 241"/>
                  <a:gd name="T2" fmla="*/ 207 w 783"/>
                  <a:gd name="T3" fmla="*/ 10 h 241"/>
                  <a:gd name="T4" fmla="*/ 447 w 783"/>
                  <a:gd name="T5" fmla="*/ 7 h 241"/>
                  <a:gd name="T6" fmla="*/ 639 w 783"/>
                  <a:gd name="T7" fmla="*/ 1 h 241"/>
                  <a:gd name="T8" fmla="*/ 783 w 783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41"/>
                  <a:gd name="T17" fmla="*/ 783 w 783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41">
                    <a:moveTo>
                      <a:pt x="0" y="198"/>
                    </a:moveTo>
                    <a:cubicBezTo>
                      <a:pt x="34" y="205"/>
                      <a:pt x="133" y="241"/>
                      <a:pt x="207" y="240"/>
                    </a:cubicBezTo>
                    <a:cubicBezTo>
                      <a:pt x="281" y="239"/>
                      <a:pt x="375" y="224"/>
                      <a:pt x="447" y="192"/>
                    </a:cubicBezTo>
                    <a:cubicBezTo>
                      <a:pt x="519" y="160"/>
                      <a:pt x="583" y="80"/>
                      <a:pt x="639" y="48"/>
                    </a:cubicBezTo>
                    <a:cubicBezTo>
                      <a:pt x="695" y="16"/>
                      <a:pt x="759" y="8"/>
                      <a:pt x="783" y="0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7" name="Freeform 56"/>
              <p:cNvSpPr>
                <a:spLocks/>
              </p:cNvSpPr>
              <p:nvPr/>
            </p:nvSpPr>
            <p:spPr bwMode="auto">
              <a:xfrm rot="2587948">
                <a:off x="4420" y="2341"/>
                <a:ext cx="211" cy="266"/>
              </a:xfrm>
              <a:custGeom>
                <a:avLst/>
                <a:gdLst>
                  <a:gd name="T0" fmla="*/ 0 w 228"/>
                  <a:gd name="T1" fmla="*/ 0 h 357"/>
                  <a:gd name="T2" fmla="*/ 144 w 228"/>
                  <a:gd name="T3" fmla="*/ 1 h 357"/>
                  <a:gd name="T4" fmla="*/ 225 w 228"/>
                  <a:gd name="T5" fmla="*/ 7 h 357"/>
                  <a:gd name="T6" fmla="*/ 123 w 228"/>
                  <a:gd name="T7" fmla="*/ 13 h 357"/>
                  <a:gd name="T8" fmla="*/ 0 w 228"/>
                  <a:gd name="T9" fmla="*/ 14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8"/>
                  <a:gd name="T16" fmla="*/ 0 h 357"/>
                  <a:gd name="T17" fmla="*/ 228 w 228"/>
                  <a:gd name="T18" fmla="*/ 357 h 357"/>
                  <a:gd name="connsiteX0" fmla="*/ 0 w 10000"/>
                  <a:gd name="connsiteY0" fmla="*/ 0 h 10259"/>
                  <a:gd name="connsiteX1" fmla="*/ 6316 w 10000"/>
                  <a:gd name="connsiteY1" fmla="*/ 1345 h 10259"/>
                  <a:gd name="connsiteX2" fmla="*/ 9868 w 10000"/>
                  <a:gd name="connsiteY2" fmla="*/ 5294 h 10259"/>
                  <a:gd name="connsiteX3" fmla="*/ 5395 w 10000"/>
                  <a:gd name="connsiteY3" fmla="*/ 9328 h 10259"/>
                  <a:gd name="connsiteX4" fmla="*/ 4224 w 10000"/>
                  <a:gd name="connsiteY4" fmla="*/ 10259 h 10259"/>
                  <a:gd name="connsiteX0" fmla="*/ 0 w 10000"/>
                  <a:gd name="connsiteY0" fmla="*/ 0 h 9946"/>
                  <a:gd name="connsiteX1" fmla="*/ 6316 w 10000"/>
                  <a:gd name="connsiteY1" fmla="*/ 1345 h 9946"/>
                  <a:gd name="connsiteX2" fmla="*/ 9868 w 10000"/>
                  <a:gd name="connsiteY2" fmla="*/ 5294 h 9946"/>
                  <a:gd name="connsiteX3" fmla="*/ 5395 w 10000"/>
                  <a:gd name="connsiteY3" fmla="*/ 9328 h 9946"/>
                  <a:gd name="connsiteX4" fmla="*/ 3692 w 10000"/>
                  <a:gd name="connsiteY4" fmla="*/ 9005 h 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9946">
                    <a:moveTo>
                      <a:pt x="0" y="0"/>
                    </a:moveTo>
                    <a:cubicBezTo>
                      <a:pt x="2281" y="224"/>
                      <a:pt x="4693" y="476"/>
                      <a:pt x="6316" y="1345"/>
                    </a:cubicBezTo>
                    <a:cubicBezTo>
                      <a:pt x="7939" y="2213"/>
                      <a:pt x="10000" y="3978"/>
                      <a:pt x="9868" y="5294"/>
                    </a:cubicBezTo>
                    <a:cubicBezTo>
                      <a:pt x="9737" y="6611"/>
                      <a:pt x="6424" y="8710"/>
                      <a:pt x="5395" y="9328"/>
                    </a:cubicBezTo>
                    <a:cubicBezTo>
                      <a:pt x="4366" y="9946"/>
                      <a:pt x="4832" y="9005"/>
                      <a:pt x="3692" y="9005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</p:grpSp>
        <p:sp>
          <p:nvSpPr>
            <p:cNvPr id="15" name="Freeform 57"/>
            <p:cNvSpPr>
              <a:spLocks/>
            </p:cNvSpPr>
            <p:nvPr/>
          </p:nvSpPr>
          <p:spPr bwMode="auto">
            <a:xfrm rot="20214702">
              <a:off x="246063" y="6440488"/>
              <a:ext cx="106362" cy="52387"/>
            </a:xfrm>
            <a:custGeom>
              <a:avLst/>
              <a:gdLst>
                <a:gd name="T0" fmla="*/ 0 w 255"/>
                <a:gd name="T1" fmla="*/ 0 h 132"/>
                <a:gd name="T2" fmla="*/ 0 w 255"/>
                <a:gd name="T3" fmla="*/ 0 h 132"/>
                <a:gd name="T4" fmla="*/ 0 w 255"/>
                <a:gd name="T5" fmla="*/ 0 h 132"/>
                <a:gd name="T6" fmla="*/ 0 60000 65536"/>
                <a:gd name="T7" fmla="*/ 0 60000 65536"/>
                <a:gd name="T8" fmla="*/ 0 60000 65536"/>
                <a:gd name="T9" fmla="*/ 0 w 255"/>
                <a:gd name="T10" fmla="*/ 0 h 132"/>
                <a:gd name="T11" fmla="*/ 255 w 255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" h="132">
                  <a:moveTo>
                    <a:pt x="255" y="0"/>
                  </a:moveTo>
                  <a:cubicBezTo>
                    <a:pt x="214" y="6"/>
                    <a:pt x="18" y="11"/>
                    <a:pt x="9" y="33"/>
                  </a:cubicBezTo>
                  <a:cubicBezTo>
                    <a:pt x="0" y="55"/>
                    <a:pt x="159" y="112"/>
                    <a:pt x="198" y="132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6" name="Freeform 61"/>
            <p:cNvSpPr>
              <a:spLocks/>
            </p:cNvSpPr>
            <p:nvPr/>
          </p:nvSpPr>
          <p:spPr bwMode="auto">
            <a:xfrm rot="20214702" flipH="1">
              <a:off x="396875" y="6380163"/>
              <a:ext cx="117475" cy="52387"/>
            </a:xfrm>
            <a:custGeom>
              <a:avLst/>
              <a:gdLst>
                <a:gd name="T0" fmla="*/ 0 w 173"/>
                <a:gd name="T1" fmla="*/ 0 h 129"/>
                <a:gd name="T2" fmla="*/ 0 w 173"/>
                <a:gd name="T3" fmla="*/ 0 h 129"/>
                <a:gd name="T4" fmla="*/ 0 w 173"/>
                <a:gd name="T5" fmla="*/ 0 h 129"/>
                <a:gd name="T6" fmla="*/ 0 w 173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129"/>
                <a:gd name="T14" fmla="*/ 173 w 173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129">
                  <a:moveTo>
                    <a:pt x="173" y="63"/>
                  </a:moveTo>
                  <a:cubicBezTo>
                    <a:pt x="156" y="53"/>
                    <a:pt x="102" y="6"/>
                    <a:pt x="73" y="3"/>
                  </a:cubicBezTo>
                  <a:cubicBezTo>
                    <a:pt x="44" y="0"/>
                    <a:pt x="2" y="22"/>
                    <a:pt x="1" y="43"/>
                  </a:cubicBezTo>
                  <a:cubicBezTo>
                    <a:pt x="0" y="64"/>
                    <a:pt x="55" y="111"/>
                    <a:pt x="69" y="12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auto">
            <a:xfrm rot="20214702">
              <a:off x="485775" y="6257925"/>
              <a:ext cx="107950" cy="107950"/>
            </a:xfrm>
            <a:custGeom>
              <a:avLst/>
              <a:gdLst>
                <a:gd name="T0" fmla="*/ 0 w 264"/>
                <a:gd name="T1" fmla="*/ 0 h 261"/>
                <a:gd name="T2" fmla="*/ 0 w 264"/>
                <a:gd name="T3" fmla="*/ 0 h 261"/>
                <a:gd name="T4" fmla="*/ 0 w 264"/>
                <a:gd name="T5" fmla="*/ 0 h 261"/>
                <a:gd name="T6" fmla="*/ 0 w 264"/>
                <a:gd name="T7" fmla="*/ 0 h 261"/>
                <a:gd name="T8" fmla="*/ 0 w 264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61"/>
                <a:gd name="T17" fmla="*/ 264 w 264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61">
                  <a:moveTo>
                    <a:pt x="0" y="130"/>
                  </a:moveTo>
                  <a:cubicBezTo>
                    <a:pt x="25" y="121"/>
                    <a:pt x="106" y="100"/>
                    <a:pt x="150" y="78"/>
                  </a:cubicBezTo>
                  <a:lnTo>
                    <a:pt x="264" y="0"/>
                  </a:lnTo>
                  <a:lnTo>
                    <a:pt x="146" y="135"/>
                  </a:lnTo>
                  <a:cubicBezTo>
                    <a:pt x="115" y="179"/>
                    <a:pt x="94" y="235"/>
                    <a:pt x="80" y="261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auto">
            <a:xfrm rot="18456832" flipH="1">
              <a:off x="412750" y="6197600"/>
              <a:ext cx="304800" cy="25400"/>
            </a:xfrm>
            <a:custGeom>
              <a:avLst/>
              <a:gdLst>
                <a:gd name="T0" fmla="*/ 0 w 808"/>
                <a:gd name="T1" fmla="*/ 0 h 66"/>
                <a:gd name="T2" fmla="*/ 0 w 808"/>
                <a:gd name="T3" fmla="*/ 0 h 66"/>
                <a:gd name="T4" fmla="*/ 0 w 808"/>
                <a:gd name="T5" fmla="*/ 0 h 66"/>
                <a:gd name="T6" fmla="*/ 0 w 808"/>
                <a:gd name="T7" fmla="*/ 0 h 66"/>
                <a:gd name="T8" fmla="*/ 0 w 808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8"/>
                <a:gd name="T16" fmla="*/ 0 h 66"/>
                <a:gd name="T17" fmla="*/ 808 w 808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8" h="66">
                  <a:moveTo>
                    <a:pt x="808" y="0"/>
                  </a:moveTo>
                  <a:cubicBezTo>
                    <a:pt x="774" y="6"/>
                    <a:pt x="683" y="25"/>
                    <a:pt x="604" y="35"/>
                  </a:cubicBezTo>
                  <a:cubicBezTo>
                    <a:pt x="525" y="45"/>
                    <a:pt x="402" y="54"/>
                    <a:pt x="332" y="59"/>
                  </a:cubicBezTo>
                  <a:cubicBezTo>
                    <a:pt x="262" y="64"/>
                    <a:pt x="239" y="66"/>
                    <a:pt x="184" y="63"/>
                  </a:cubicBezTo>
                  <a:cubicBezTo>
                    <a:pt x="129" y="60"/>
                    <a:pt x="38" y="44"/>
                    <a:pt x="0" y="3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auto">
            <a:xfrm rot="20214702">
              <a:off x="517525" y="6172200"/>
              <a:ext cx="187325" cy="192088"/>
            </a:xfrm>
            <a:custGeom>
              <a:avLst/>
              <a:gdLst>
                <a:gd name="T0" fmla="*/ 0 w 441"/>
                <a:gd name="T1" fmla="*/ 0 h 471"/>
                <a:gd name="T2" fmla="*/ 0 w 441"/>
                <a:gd name="T3" fmla="*/ 0 h 471"/>
                <a:gd name="T4" fmla="*/ 0 w 441"/>
                <a:gd name="T5" fmla="*/ 0 h 471"/>
                <a:gd name="T6" fmla="*/ 0 w 441"/>
                <a:gd name="T7" fmla="*/ 0 h 4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471"/>
                <a:gd name="T14" fmla="*/ 441 w 441"/>
                <a:gd name="T15" fmla="*/ 471 h 4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471">
                  <a:moveTo>
                    <a:pt x="0" y="471"/>
                  </a:moveTo>
                  <a:cubicBezTo>
                    <a:pt x="21" y="438"/>
                    <a:pt x="73" y="342"/>
                    <a:pt x="126" y="276"/>
                  </a:cubicBezTo>
                  <a:cubicBezTo>
                    <a:pt x="179" y="210"/>
                    <a:pt x="264" y="121"/>
                    <a:pt x="316" y="75"/>
                  </a:cubicBezTo>
                  <a:cubicBezTo>
                    <a:pt x="368" y="29"/>
                    <a:pt x="415" y="16"/>
                    <a:pt x="441" y="0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20" name="Freeform 71"/>
            <p:cNvSpPr>
              <a:spLocks/>
            </p:cNvSpPr>
            <p:nvPr/>
          </p:nvSpPr>
          <p:spPr bwMode="auto">
            <a:xfrm rot="20214702">
              <a:off x="411163" y="6454775"/>
              <a:ext cx="39687" cy="65088"/>
            </a:xfrm>
            <a:custGeom>
              <a:avLst/>
              <a:gdLst>
                <a:gd name="T0" fmla="*/ 0 w 94"/>
                <a:gd name="T1" fmla="*/ 0 h 159"/>
                <a:gd name="T2" fmla="*/ 0 w 94"/>
                <a:gd name="T3" fmla="*/ 0 h 159"/>
                <a:gd name="T4" fmla="*/ 0 w 94"/>
                <a:gd name="T5" fmla="*/ 0 h 159"/>
                <a:gd name="T6" fmla="*/ 0 w 94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59"/>
                <a:gd name="T14" fmla="*/ 94 w 94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59">
                  <a:moveTo>
                    <a:pt x="94" y="0"/>
                  </a:moveTo>
                  <a:cubicBezTo>
                    <a:pt x="81" y="5"/>
                    <a:pt x="30" y="14"/>
                    <a:pt x="16" y="33"/>
                  </a:cubicBezTo>
                  <a:cubicBezTo>
                    <a:pt x="2" y="52"/>
                    <a:pt x="0" y="93"/>
                    <a:pt x="7" y="114"/>
                  </a:cubicBezTo>
                  <a:cubicBezTo>
                    <a:pt x="14" y="135"/>
                    <a:pt x="48" y="150"/>
                    <a:pt x="58" y="15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21" name="Freeform 72"/>
            <p:cNvSpPr>
              <a:spLocks/>
            </p:cNvSpPr>
            <p:nvPr/>
          </p:nvSpPr>
          <p:spPr bwMode="auto">
            <a:xfrm rot="20214702">
              <a:off x="520700" y="6543675"/>
              <a:ext cx="31750" cy="73025"/>
            </a:xfrm>
            <a:custGeom>
              <a:avLst/>
              <a:gdLst>
                <a:gd name="T0" fmla="*/ 0 w 75"/>
                <a:gd name="T1" fmla="*/ 0 h 179"/>
                <a:gd name="T2" fmla="*/ 0 w 75"/>
                <a:gd name="T3" fmla="*/ 0 h 179"/>
                <a:gd name="T4" fmla="*/ 0 w 75"/>
                <a:gd name="T5" fmla="*/ 0 h 179"/>
                <a:gd name="T6" fmla="*/ 0 60000 65536"/>
                <a:gd name="T7" fmla="*/ 0 60000 65536"/>
                <a:gd name="T8" fmla="*/ 0 60000 65536"/>
                <a:gd name="T9" fmla="*/ 0 w 75"/>
                <a:gd name="T10" fmla="*/ 0 h 179"/>
                <a:gd name="T11" fmla="*/ 75 w 75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179">
                  <a:moveTo>
                    <a:pt x="0" y="0"/>
                  </a:moveTo>
                  <a:cubicBezTo>
                    <a:pt x="8" y="28"/>
                    <a:pt x="35" y="165"/>
                    <a:pt x="47" y="172"/>
                  </a:cubicBezTo>
                  <a:cubicBezTo>
                    <a:pt x="59" y="179"/>
                    <a:pt x="69" y="72"/>
                    <a:pt x="75" y="45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</p:grpSp>
      <p:cxnSp>
        <p:nvCxnSpPr>
          <p:cNvPr id="1029" name="Straight Connector 46"/>
          <p:cNvCxnSpPr>
            <a:cxnSpLocks noChangeShapeType="1"/>
          </p:cNvCxnSpPr>
          <p:nvPr userDrawn="1"/>
        </p:nvCxnSpPr>
        <p:spPr bwMode="auto">
          <a:xfrm>
            <a:off x="682625" y="6315075"/>
            <a:ext cx="8361363" cy="0"/>
          </a:xfrm>
          <a:prstGeom prst="line">
            <a:avLst/>
          </a:prstGeom>
          <a:noFill/>
          <a:ln w="69850" cap="rnd" cmpd="thickThin" algn="ctr">
            <a:solidFill>
              <a:srgbClr val="4103BD"/>
            </a:solidFill>
            <a:round/>
            <a:headEnd/>
            <a:tailEnd type="none" w="med" len="lg"/>
          </a:ln>
        </p:spPr>
      </p:cxnSp>
      <p:sp>
        <p:nvSpPr>
          <p:cNvPr id="29" name="Text Box 12"/>
          <p:cNvSpPr txBox="1">
            <a:spLocks noChangeArrowheads="1"/>
          </p:cNvSpPr>
          <p:nvPr userDrawn="1"/>
        </p:nvSpPr>
        <p:spPr bwMode="auto">
          <a:xfrm>
            <a:off x="6146800" y="6422125"/>
            <a:ext cx="284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 smtClean="0">
                <a:solidFill>
                  <a:srgbClr val="FFFFCC"/>
                </a:solidFill>
              </a:rPr>
              <a:t>Hale COLLAGE,</a:t>
            </a:r>
            <a:r>
              <a:rPr lang="en-US" sz="1400" b="1" i="1" baseline="0" smtClean="0">
                <a:solidFill>
                  <a:srgbClr val="FFFFCC"/>
                </a:solidFill>
              </a:rPr>
              <a:t> </a:t>
            </a:r>
            <a:r>
              <a:rPr lang="en-US" sz="1400" b="1" i="0" smtClean="0">
                <a:solidFill>
                  <a:srgbClr val="FFFFCC"/>
                </a:solidFill>
              </a:rPr>
              <a:t>Spring 2016</a:t>
            </a:r>
            <a:endParaRPr lang="en-US" sz="1400" b="1" i="0" dirty="0">
              <a:solidFill>
                <a:srgbClr val="FFFF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collage_header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45843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22300" y="469254"/>
            <a:ext cx="7275895" cy="1004390"/>
          </a:xfrm>
          <a:prstGeom prst="rect">
            <a:avLst/>
          </a:prstGeom>
          <a:noFill/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sz="2400" i="0" smtClean="0">
                <a:solidFill>
                  <a:schemeClr val="bg1"/>
                </a:solidFill>
                <a:latin typeface="Arial"/>
                <a:cs typeface="Arial"/>
              </a:rPr>
              <a:t>Hale COLLAGE (CU ASTR-7500)</a:t>
            </a:r>
            <a:endParaRPr lang="en-US" sz="2400" i="0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>
              <a:lnSpc>
                <a:spcPct val="110000"/>
              </a:lnSpc>
            </a:pPr>
            <a:r>
              <a:rPr lang="en-US" sz="2400" i="0" dirty="0" smtClean="0">
                <a:solidFill>
                  <a:schemeClr val="bg1"/>
                </a:solidFill>
                <a:latin typeface="Arial"/>
                <a:cs typeface="Arial"/>
              </a:rPr>
              <a:t>“Topics in Solar Observation Techniques”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16080" y="5547974"/>
            <a:ext cx="8911839" cy="1199388"/>
            <a:chOff x="141109" y="3546854"/>
            <a:chExt cx="8864188" cy="1192975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141109" y="3546854"/>
              <a:ext cx="8864188" cy="119297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7F7F7F"/>
                </a:clrFrom>
                <a:clrTo>
                  <a:srgbClr val="7F7F7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881" y="3725060"/>
              <a:ext cx="834547" cy="81704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2952" y="3848305"/>
              <a:ext cx="1236944" cy="54732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490" y="3785920"/>
              <a:ext cx="1959479" cy="68581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2039" y="3632068"/>
              <a:ext cx="829635" cy="89482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062" y="3699008"/>
              <a:ext cx="885763" cy="8857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583" y="3640995"/>
              <a:ext cx="899532" cy="98586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99" y="3800456"/>
              <a:ext cx="1488163" cy="700312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852464" y="4109355"/>
            <a:ext cx="743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>
                <a:solidFill>
                  <a:srgbClr val="FFFF00"/>
                </a:solidFill>
              </a:rPr>
              <a:t>Lecture </a:t>
            </a:r>
            <a:r>
              <a:rPr lang="en-US" b="1" i="0" smtClean="0">
                <a:solidFill>
                  <a:srgbClr val="FFFF00"/>
                </a:solidFill>
              </a:rPr>
              <a:t>9:</a:t>
            </a:r>
            <a:endParaRPr lang="en-US" b="1" i="0">
              <a:solidFill>
                <a:srgbClr val="FFFF00"/>
              </a:solidFill>
            </a:endParaRPr>
          </a:p>
          <a:p>
            <a:pPr algn="ctr"/>
            <a:r>
              <a:rPr lang="en-US" b="1" i="0" smtClean="0">
                <a:solidFill>
                  <a:srgbClr val="FFFF00"/>
                </a:solidFill>
              </a:rPr>
              <a:t>Collisional lines:  diagnostics &amp; results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3843" y="2081051"/>
            <a:ext cx="855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>
                <a:solidFill>
                  <a:schemeClr val="bg1"/>
                </a:solidFill>
              </a:rPr>
              <a:t>Spring 2016,  Part </a:t>
            </a:r>
            <a:r>
              <a:rPr lang="en-US" i="0" smtClean="0">
                <a:solidFill>
                  <a:schemeClr val="bg1"/>
                </a:solidFill>
              </a:rPr>
              <a:t>1 </a:t>
            </a:r>
            <a:r>
              <a:rPr lang="en-US" i="0">
                <a:solidFill>
                  <a:schemeClr val="bg1"/>
                </a:solidFill>
              </a:rPr>
              <a:t>of 3:  Off-limb coronagraphy &amp; spectroscopy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232606" y="2599038"/>
            <a:ext cx="4563336" cy="1200329"/>
            <a:chOff x="1888017" y="3409099"/>
            <a:chExt cx="4563336" cy="120032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63287" y="3482716"/>
              <a:ext cx="1088066" cy="108806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888017" y="3409099"/>
              <a:ext cx="34356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Lecturer:  Prof. Steven R. Cranmer</a:t>
              </a:r>
            </a:p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APS Dept., CU Boulder</a:t>
              </a:r>
            </a:p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steven.cranmer@colorado.edu</a:t>
              </a:r>
            </a:p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http://lasp.colorado.edu/~cranmer/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26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Ionization balance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76"/>
          <a:stretch/>
        </p:blipFill>
        <p:spPr>
          <a:xfrm>
            <a:off x="872023" y="983421"/>
            <a:ext cx="7361853" cy="843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2954" y="1046173"/>
            <a:ext cx="5131837" cy="718458"/>
          </a:xfrm>
          <a:prstGeom prst="rect">
            <a:avLst/>
          </a:prstGeom>
          <a:solidFill>
            <a:schemeClr val="tx1"/>
          </a:solidFill>
        </p:spPr>
        <p:txBody>
          <a:bodyPr wrap="square" lIns="182880" rtlCol="0" anchor="ctr" anchorCtr="0">
            <a:noAutofit/>
          </a:bodyPr>
          <a:lstStyle/>
          <a:p>
            <a:r>
              <a:rPr lang="en-US" sz="2800" i="0" smtClean="0">
                <a:solidFill>
                  <a:schemeClr val="bg1"/>
                </a:solidFill>
              </a:rPr>
              <a:t>0    </a:t>
            </a:r>
            <a:r>
              <a:rPr lang="en-US" sz="2800" b="1" smtClean="0">
                <a:solidFill>
                  <a:srgbClr val="FF0000"/>
                </a:solidFill>
              </a:rPr>
              <a:t>?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Ionization balance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76"/>
          <a:stretch/>
        </p:blipFill>
        <p:spPr>
          <a:xfrm>
            <a:off x="872023" y="983421"/>
            <a:ext cx="7361853" cy="843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75" y="2049902"/>
            <a:ext cx="4522917" cy="2433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4" b="67133"/>
          <a:stretch/>
        </p:blipFill>
        <p:spPr>
          <a:xfrm>
            <a:off x="795435" y="4706336"/>
            <a:ext cx="7361853" cy="97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2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Ionization balance:  processes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0" t="34846" r="21926" b="46032"/>
          <a:stretch/>
        </p:blipFill>
        <p:spPr>
          <a:xfrm>
            <a:off x="2523541" y="933061"/>
            <a:ext cx="4170784" cy="1026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6" r="53703" b="20727"/>
          <a:stretch/>
        </p:blipFill>
        <p:spPr>
          <a:xfrm>
            <a:off x="4837108" y="3273774"/>
            <a:ext cx="4154492" cy="2268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4" t="54050"/>
          <a:stretch/>
        </p:blipFill>
        <p:spPr>
          <a:xfrm>
            <a:off x="163897" y="2180768"/>
            <a:ext cx="4567381" cy="1660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1" r="3483" b="57150"/>
          <a:stretch/>
        </p:blipFill>
        <p:spPr>
          <a:xfrm>
            <a:off x="163898" y="4264145"/>
            <a:ext cx="4234726" cy="154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Collisional ionization balance</a:t>
            </a:r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79911" y="4497352"/>
            <a:ext cx="3946849" cy="1183086"/>
            <a:chOff x="2771192" y="4702629"/>
            <a:chExt cx="3946849" cy="1183086"/>
          </a:xfrm>
        </p:grpSpPr>
        <p:sp>
          <p:nvSpPr>
            <p:cNvPr id="4" name="Rectangle 3"/>
            <p:cNvSpPr/>
            <p:nvPr/>
          </p:nvSpPr>
          <p:spPr bwMode="auto">
            <a:xfrm>
              <a:off x="5178487" y="4814594"/>
              <a:ext cx="1231641" cy="1024466"/>
            </a:xfrm>
            <a:prstGeom prst="rect">
              <a:avLst/>
            </a:prstGeom>
            <a:solidFill>
              <a:srgbClr val="FFC000">
                <a:alpha val="2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88" t="77958" r="21800"/>
            <a:stretch/>
          </p:blipFill>
          <p:spPr>
            <a:xfrm>
              <a:off x="2771192" y="4702629"/>
              <a:ext cx="3946849" cy="118308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01689" y="3701483"/>
            <a:ext cx="6192414" cy="1978953"/>
            <a:chOff x="301689" y="3776131"/>
            <a:chExt cx="6192414" cy="19789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88" t="59705" r="21800" b="19470"/>
            <a:stretch/>
          </p:blipFill>
          <p:spPr>
            <a:xfrm>
              <a:off x="301689" y="4637311"/>
              <a:ext cx="3946849" cy="1117773"/>
            </a:xfrm>
            <a:prstGeom prst="rect">
              <a:avLst/>
            </a:prstGeom>
          </p:spPr>
        </p:pic>
        <p:sp>
          <p:nvSpPr>
            <p:cNvPr id="8" name="Down Arrow 7"/>
            <p:cNvSpPr/>
            <p:nvPr/>
          </p:nvSpPr>
          <p:spPr bwMode="auto">
            <a:xfrm>
              <a:off x="1906091" y="4301412"/>
              <a:ext cx="472913" cy="382553"/>
            </a:xfrm>
            <a:prstGeom prst="downArrow">
              <a:avLst/>
            </a:prstGeom>
            <a:solidFill>
              <a:srgbClr val="FFC0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L-Shape 9"/>
            <p:cNvSpPr/>
            <p:nvPr/>
          </p:nvSpPr>
          <p:spPr bwMode="auto">
            <a:xfrm flipH="1">
              <a:off x="2024740" y="3776131"/>
              <a:ext cx="4469363" cy="525281"/>
            </a:xfrm>
            <a:prstGeom prst="corner">
              <a:avLst>
                <a:gd name="adj1" fmla="val 49601"/>
                <a:gd name="adj2" fmla="val 53194"/>
              </a:avLst>
            </a:prstGeom>
            <a:solidFill>
              <a:srgbClr val="FFC0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4300" y="1004442"/>
            <a:ext cx="89122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In different regions, certain terms dominate the total ionization/recombination rates: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5" y="1567916"/>
            <a:ext cx="8455136" cy="20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2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Collisional ionization balance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9" y="1711738"/>
            <a:ext cx="8787103" cy="38026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38335" y="3382208"/>
            <a:ext cx="94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smtClean="0">
                <a:solidFill>
                  <a:schemeClr val="bg1"/>
                </a:solidFill>
              </a:rPr>
              <a:t>H  </a:t>
            </a:r>
            <a:r>
              <a:rPr lang="en-US" sz="2000" i="0" smtClean="0">
                <a:solidFill>
                  <a:schemeClr val="bg1"/>
                </a:solidFill>
              </a:rPr>
              <a:t>I</a:t>
            </a:r>
            <a:endParaRPr lang="en-US" sz="2000" i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8988" y="2452257"/>
            <a:ext cx="112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smtClean="0">
                <a:solidFill>
                  <a:schemeClr val="bg1"/>
                </a:solidFill>
              </a:rPr>
              <a:t>H  </a:t>
            </a:r>
            <a:r>
              <a:rPr lang="en-US" sz="2000" i="0" smtClean="0">
                <a:solidFill>
                  <a:schemeClr val="bg1"/>
                </a:solidFill>
              </a:rPr>
              <a:t>II</a:t>
            </a:r>
            <a:endParaRPr lang="en-US" sz="2000" i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38335" y="2988567"/>
            <a:ext cx="2696547" cy="1459709"/>
            <a:chOff x="1138335" y="2988567"/>
            <a:chExt cx="2696547" cy="1459709"/>
          </a:xfrm>
        </p:grpSpPr>
        <p:sp>
          <p:nvSpPr>
            <p:cNvPr id="6" name="TextBox 5"/>
            <p:cNvSpPr txBox="1"/>
            <p:nvPr/>
          </p:nvSpPr>
          <p:spPr>
            <a:xfrm>
              <a:off x="1138335" y="3986611"/>
              <a:ext cx="9423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0" smtClean="0">
                  <a:solidFill>
                    <a:schemeClr val="bg1"/>
                  </a:solidFill>
                </a:rPr>
                <a:t>H</a:t>
              </a:r>
              <a:r>
                <a:rPr lang="en-US" i="0" baseline="30000" smtClean="0">
                  <a:solidFill>
                    <a:schemeClr val="bg1"/>
                  </a:solidFill>
                </a:rPr>
                <a:t>0</a:t>
              </a:r>
              <a:endParaRPr lang="en-US" i="0" baseline="3000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08988" y="2988567"/>
              <a:ext cx="1125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0" smtClean="0">
                  <a:solidFill>
                    <a:schemeClr val="bg1"/>
                  </a:solidFill>
                </a:rPr>
                <a:t>H</a:t>
              </a:r>
              <a:r>
                <a:rPr lang="en-US" i="0" baseline="32000" smtClean="0">
                  <a:solidFill>
                    <a:schemeClr val="bg1"/>
                  </a:solidFill>
                </a:rPr>
                <a:t>+1</a:t>
              </a:r>
              <a:endParaRPr lang="en-US" i="0" baseline="320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63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Collisional ionization balance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11" y="1731644"/>
            <a:ext cx="8649478" cy="37589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9714" y="1917302"/>
            <a:ext cx="94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smtClean="0">
                <a:solidFill>
                  <a:schemeClr val="bg1"/>
                </a:solidFill>
              </a:rPr>
              <a:t>He  </a:t>
            </a:r>
            <a:r>
              <a:rPr lang="en-US" sz="2000" i="0" smtClean="0">
                <a:solidFill>
                  <a:schemeClr val="bg1"/>
                </a:solidFill>
              </a:rPr>
              <a:t>I</a:t>
            </a:r>
            <a:endParaRPr lang="en-US" sz="2000" i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6797" y="2893567"/>
            <a:ext cx="112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smtClean="0">
                <a:solidFill>
                  <a:schemeClr val="bg1"/>
                </a:solidFill>
              </a:rPr>
              <a:t>He  </a:t>
            </a:r>
            <a:r>
              <a:rPr lang="en-US" sz="2000" i="0" smtClean="0">
                <a:solidFill>
                  <a:schemeClr val="bg1"/>
                </a:solidFill>
              </a:rPr>
              <a:t>II</a:t>
            </a:r>
            <a:endParaRPr lang="en-US" sz="2000" i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572" y="2452257"/>
            <a:ext cx="112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smtClean="0">
                <a:solidFill>
                  <a:schemeClr val="bg1"/>
                </a:solidFill>
              </a:rPr>
              <a:t>He  </a:t>
            </a:r>
            <a:r>
              <a:rPr lang="en-US" sz="2000" i="0" smtClean="0">
                <a:solidFill>
                  <a:schemeClr val="bg1"/>
                </a:solidFill>
              </a:rPr>
              <a:t>III</a:t>
            </a:r>
            <a:endParaRPr lang="en-US" sz="2000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3" y="1731644"/>
            <a:ext cx="8742499" cy="3788227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Collisional ionization balance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5738" y="1879979"/>
            <a:ext cx="94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smtClean="0">
                <a:solidFill>
                  <a:schemeClr val="bg1"/>
                </a:solidFill>
              </a:rPr>
              <a:t>Fe  </a:t>
            </a:r>
            <a:r>
              <a:rPr lang="en-US" sz="2000" i="0" smtClean="0">
                <a:solidFill>
                  <a:schemeClr val="bg1"/>
                </a:solidFill>
              </a:rPr>
              <a:t>I</a:t>
            </a:r>
            <a:endParaRPr lang="en-US" sz="2000" i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0163" y="1879979"/>
            <a:ext cx="166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smtClean="0">
                <a:solidFill>
                  <a:schemeClr val="bg1"/>
                </a:solidFill>
              </a:rPr>
              <a:t>Fe XXVII</a:t>
            </a:r>
            <a:endParaRPr lang="en-US" sz="2000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Collisional ionization balance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1682" y="1425781"/>
            <a:ext cx="8325971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>
                <a:solidFill>
                  <a:srgbClr val="FFFFCC"/>
                </a:solidFill>
              </a:rPr>
              <a:t>One often sees lines identified with a </a:t>
            </a:r>
            <a:r>
              <a:rPr lang="en-US" sz="2000" i="0" smtClean="0">
                <a:solidFill>
                  <a:srgbClr val="FFFFCC"/>
                </a:solidFill>
              </a:rPr>
              <a:t>“formation temperature” </a:t>
            </a:r>
            <a:r>
              <a:rPr lang="en-US" sz="2000" b="1">
                <a:solidFill>
                  <a:srgbClr val="FD9203"/>
                </a:solidFill>
              </a:rPr>
              <a:t>T</a:t>
            </a:r>
            <a:r>
              <a:rPr lang="en-US" sz="2200" b="1" i="0" baseline="-25000">
                <a:solidFill>
                  <a:srgbClr val="FD9203"/>
                </a:solidFill>
              </a:rPr>
              <a:t>form</a:t>
            </a:r>
            <a:r>
              <a:rPr lang="en-US" sz="2000" b="1" i="0">
                <a:solidFill>
                  <a:srgbClr val="FD9203"/>
                </a:solidFill>
              </a:rPr>
              <a:t> 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It’s just temperature at which its ion has </a:t>
            </a:r>
            <a:r>
              <a:rPr lang="en-US" sz="2000" b="1" i="0" smtClean="0">
                <a:solidFill>
                  <a:srgbClr val="FD9203"/>
                </a:solidFill>
              </a:rPr>
              <a:t>maximum</a:t>
            </a:r>
            <a:r>
              <a:rPr lang="en-US" sz="2000" i="0" smtClean="0">
                <a:solidFill>
                  <a:srgbClr val="FFFFCC"/>
                </a:solidFill>
              </a:rPr>
              <a:t> fractional abundance.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endParaRPr lang="en-US" sz="2000" i="0">
              <a:solidFill>
                <a:srgbClr val="FFFFCC"/>
              </a:solidFill>
            </a:endParaRPr>
          </a:p>
          <a:p>
            <a:pPr marL="168275" indent="-168275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rgbClr val="FFFFCC"/>
                </a:solidFill>
              </a:rPr>
              <a:t>Note:  </a:t>
            </a:r>
            <a:r>
              <a:rPr lang="en-US" sz="2000" i="0" smtClean="0">
                <a:solidFill>
                  <a:srgbClr val="FFFFCC"/>
                </a:solidFill>
              </a:rPr>
              <a:t>(nearly) all temperatures discussed above are electron temperatures</a:t>
            </a:r>
            <a:r>
              <a:rPr lang="en-US" sz="2000" b="1">
                <a:solidFill>
                  <a:srgbClr val="FD9203"/>
                </a:solidFill>
              </a:rPr>
              <a:t> </a:t>
            </a:r>
            <a:r>
              <a:rPr lang="en-US" sz="2000" b="1" smtClean="0">
                <a:solidFill>
                  <a:srgbClr val="8BD3FF"/>
                </a:solidFill>
              </a:rPr>
              <a:t>T</a:t>
            </a:r>
            <a:r>
              <a:rPr lang="en-US" sz="2200" b="1" i="0" baseline="-25000" smtClean="0">
                <a:solidFill>
                  <a:srgbClr val="8BD3FF"/>
                </a:solidFill>
              </a:rPr>
              <a:t>e</a:t>
            </a:r>
            <a:r>
              <a:rPr lang="en-US" sz="2000" b="1" i="0" smtClean="0">
                <a:solidFill>
                  <a:srgbClr val="8BD3FF"/>
                </a:solidFill>
              </a:rPr>
              <a:t> 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rgbClr val="FFFFCC"/>
                </a:solidFill>
              </a:rPr>
              <a:t>q</a:t>
            </a:r>
            <a:r>
              <a:rPr lang="en-US" sz="2000" i="0" smtClean="0">
                <a:solidFill>
                  <a:srgbClr val="FFFFCC"/>
                </a:solidFill>
              </a:rPr>
              <a:t>(</a:t>
            </a:r>
            <a:r>
              <a:rPr lang="en-US" sz="2000" smtClean="0">
                <a:solidFill>
                  <a:srgbClr val="FFFFCC"/>
                </a:solidFill>
              </a:rPr>
              <a:t>T</a:t>
            </a:r>
            <a:r>
              <a:rPr lang="en-US" sz="2000" i="0" smtClean="0">
                <a:solidFill>
                  <a:srgbClr val="FFFFCC"/>
                </a:solidFill>
              </a:rPr>
              <a:t>), </a:t>
            </a:r>
            <a:r>
              <a:rPr lang="el-GR" sz="2000" smtClean="0">
                <a:solidFill>
                  <a:srgbClr val="FFFFCC"/>
                </a:solidFill>
                <a:cs typeface="Times New Roman" panose="02020603050405020304" pitchFamily="18" charset="0"/>
              </a:rPr>
              <a:t>α</a:t>
            </a:r>
            <a:r>
              <a:rPr lang="en-US" sz="2000" i="0" smtClean="0">
                <a:solidFill>
                  <a:srgbClr val="FFFFCC"/>
                </a:solidFill>
              </a:rPr>
              <a:t>(</a:t>
            </a:r>
            <a:r>
              <a:rPr lang="en-US" sz="2000" smtClean="0">
                <a:solidFill>
                  <a:srgbClr val="FFFFCC"/>
                </a:solidFill>
              </a:rPr>
              <a:t>T</a:t>
            </a:r>
            <a:r>
              <a:rPr lang="en-US" sz="2000" i="0" smtClean="0">
                <a:solidFill>
                  <a:srgbClr val="FFFFCC"/>
                </a:solidFill>
              </a:rPr>
              <a:t>) rates depend on the properties of free-electron </a:t>
            </a:r>
            <a:r>
              <a:rPr lang="en-US" sz="2000" b="1" i="0" smtClean="0">
                <a:solidFill>
                  <a:srgbClr val="8BD3FF"/>
                </a:solidFill>
              </a:rPr>
              <a:t>“bullets.”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5495" y="959455"/>
            <a:ext cx="167191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b="1" smtClean="0">
                <a:solidFill>
                  <a:srgbClr val="FFFFCC"/>
                </a:solidFill>
              </a:rPr>
              <a:t>Definitions:</a:t>
            </a:r>
            <a:endParaRPr lang="en-US" sz="2000" b="1">
              <a:solidFill>
                <a:srgbClr val="8BD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Collisional ionization balance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1682" y="1425781"/>
            <a:ext cx="8325971" cy="26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>
                <a:solidFill>
                  <a:srgbClr val="FFFFCC"/>
                </a:solidFill>
              </a:rPr>
              <a:t>One often sees lines identified with a </a:t>
            </a:r>
            <a:r>
              <a:rPr lang="en-US" sz="2000" i="0" smtClean="0">
                <a:solidFill>
                  <a:srgbClr val="FFFFCC"/>
                </a:solidFill>
              </a:rPr>
              <a:t>“formation temperature” </a:t>
            </a:r>
            <a:r>
              <a:rPr lang="en-US" sz="2000" b="1">
                <a:solidFill>
                  <a:srgbClr val="FD9203"/>
                </a:solidFill>
              </a:rPr>
              <a:t>T</a:t>
            </a:r>
            <a:r>
              <a:rPr lang="en-US" sz="2200" b="1" i="0" baseline="-25000">
                <a:solidFill>
                  <a:srgbClr val="FD9203"/>
                </a:solidFill>
              </a:rPr>
              <a:t>form</a:t>
            </a:r>
            <a:r>
              <a:rPr lang="en-US" sz="2000" b="1" i="0">
                <a:solidFill>
                  <a:srgbClr val="FD9203"/>
                </a:solidFill>
              </a:rPr>
              <a:t> 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It’s just temperature at which its ion has </a:t>
            </a:r>
            <a:r>
              <a:rPr lang="en-US" sz="2000" b="1" i="0" smtClean="0">
                <a:solidFill>
                  <a:srgbClr val="FD9203"/>
                </a:solidFill>
              </a:rPr>
              <a:t>maximum</a:t>
            </a:r>
            <a:r>
              <a:rPr lang="en-US" sz="2000" i="0" smtClean="0">
                <a:solidFill>
                  <a:srgbClr val="FFFFCC"/>
                </a:solidFill>
              </a:rPr>
              <a:t> fractional abundance.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endParaRPr lang="en-US" sz="2000" i="0">
              <a:solidFill>
                <a:srgbClr val="FFFFCC"/>
              </a:solidFill>
            </a:endParaRPr>
          </a:p>
          <a:p>
            <a:pPr marL="168275" indent="-168275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rgbClr val="FFFFCC"/>
                </a:solidFill>
              </a:rPr>
              <a:t>Note:  </a:t>
            </a:r>
            <a:r>
              <a:rPr lang="en-US" sz="2000" i="0" smtClean="0">
                <a:solidFill>
                  <a:srgbClr val="FFFFCC"/>
                </a:solidFill>
              </a:rPr>
              <a:t>(nearly) all temperatures discussed above are electron temperatures</a:t>
            </a:r>
            <a:r>
              <a:rPr lang="en-US" sz="2000" b="1">
                <a:solidFill>
                  <a:srgbClr val="FD9203"/>
                </a:solidFill>
              </a:rPr>
              <a:t> </a:t>
            </a:r>
            <a:r>
              <a:rPr lang="en-US" sz="2000" b="1" smtClean="0">
                <a:solidFill>
                  <a:srgbClr val="8BD3FF"/>
                </a:solidFill>
              </a:rPr>
              <a:t>T</a:t>
            </a:r>
            <a:r>
              <a:rPr lang="en-US" sz="2200" b="1" i="0" baseline="-25000" smtClean="0">
                <a:solidFill>
                  <a:srgbClr val="8BD3FF"/>
                </a:solidFill>
              </a:rPr>
              <a:t>e</a:t>
            </a:r>
            <a:r>
              <a:rPr lang="en-US" sz="2000" b="1" i="0" smtClean="0">
                <a:solidFill>
                  <a:srgbClr val="8BD3FF"/>
                </a:solidFill>
              </a:rPr>
              <a:t> 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rgbClr val="FFFFCC"/>
                </a:solidFill>
              </a:rPr>
              <a:t>q</a:t>
            </a:r>
            <a:r>
              <a:rPr lang="en-US" sz="2000" i="0" smtClean="0">
                <a:solidFill>
                  <a:srgbClr val="FFFFCC"/>
                </a:solidFill>
              </a:rPr>
              <a:t>(</a:t>
            </a:r>
            <a:r>
              <a:rPr lang="en-US" sz="2000" smtClean="0">
                <a:solidFill>
                  <a:srgbClr val="FFFFCC"/>
                </a:solidFill>
              </a:rPr>
              <a:t>T</a:t>
            </a:r>
            <a:r>
              <a:rPr lang="en-US" sz="2000" i="0" smtClean="0">
                <a:solidFill>
                  <a:srgbClr val="FFFFCC"/>
                </a:solidFill>
              </a:rPr>
              <a:t>), </a:t>
            </a:r>
            <a:r>
              <a:rPr lang="el-GR" sz="2000" smtClean="0">
                <a:solidFill>
                  <a:srgbClr val="FFFFCC"/>
                </a:solidFill>
                <a:cs typeface="Times New Roman" panose="02020603050405020304" pitchFamily="18" charset="0"/>
              </a:rPr>
              <a:t>α</a:t>
            </a:r>
            <a:r>
              <a:rPr lang="en-US" sz="2000" i="0" smtClean="0">
                <a:solidFill>
                  <a:srgbClr val="FFFFCC"/>
                </a:solidFill>
              </a:rPr>
              <a:t>(</a:t>
            </a:r>
            <a:r>
              <a:rPr lang="en-US" sz="2000" smtClean="0">
                <a:solidFill>
                  <a:srgbClr val="FFFFCC"/>
                </a:solidFill>
              </a:rPr>
              <a:t>T</a:t>
            </a:r>
            <a:r>
              <a:rPr lang="en-US" sz="2000" i="0" smtClean="0">
                <a:solidFill>
                  <a:srgbClr val="FFFFCC"/>
                </a:solidFill>
              </a:rPr>
              <a:t>) rates depend on the properties of free-electron </a:t>
            </a:r>
            <a:r>
              <a:rPr lang="en-US" sz="2000" b="1" i="0" smtClean="0">
                <a:solidFill>
                  <a:srgbClr val="8BD3FF"/>
                </a:solidFill>
              </a:rPr>
              <a:t>“bullets.”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endParaRPr lang="en-US" sz="2000" b="1" i="0">
              <a:solidFill>
                <a:srgbClr val="8BD3FF"/>
              </a:solidFill>
            </a:endParaRPr>
          </a:p>
          <a:p>
            <a:pPr marL="168275" indent="-168275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In the extended corona…</a:t>
            </a:r>
            <a:endParaRPr lang="en-US" sz="2000" i="0">
              <a:solidFill>
                <a:srgbClr val="8BD3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70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43" y="3616999"/>
            <a:ext cx="2687148" cy="1806644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5495" y="959455"/>
            <a:ext cx="167191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b="1" smtClean="0">
                <a:solidFill>
                  <a:srgbClr val="FFFFCC"/>
                </a:solidFill>
              </a:rPr>
              <a:t>Definitions:</a:t>
            </a:r>
            <a:endParaRPr lang="en-US" sz="2000" b="1">
              <a:solidFill>
                <a:srgbClr val="8BD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Collisional ionization balance</a:t>
            </a:r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19479" y="788896"/>
            <a:ext cx="6646893" cy="2878036"/>
            <a:chOff x="191177" y="1684989"/>
            <a:chExt cx="8831526" cy="38239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77" y="1684989"/>
              <a:ext cx="8831526" cy="382396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110342" y="2075922"/>
              <a:ext cx="9423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0" smtClean="0">
                  <a:solidFill>
                    <a:schemeClr val="bg1"/>
                  </a:solidFill>
                </a:rPr>
                <a:t>Fe</a:t>
              </a:r>
              <a:endParaRPr lang="en-US" sz="2000" i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37115" y="3704254"/>
            <a:ext cx="7464648" cy="2559866"/>
            <a:chOff x="737115" y="3704254"/>
            <a:chExt cx="7464648" cy="255986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15" y="3704254"/>
              <a:ext cx="7464648" cy="255986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142792" y="3982069"/>
              <a:ext cx="2491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0" smtClean="0">
                  <a:solidFill>
                    <a:schemeClr val="bg1"/>
                  </a:solidFill>
                </a:rPr>
                <a:t>log</a:t>
              </a:r>
              <a:r>
                <a:rPr lang="en-US" sz="2000" smtClean="0">
                  <a:solidFill>
                    <a:schemeClr val="bg1"/>
                  </a:solidFill>
                </a:rPr>
                <a:t> T</a:t>
              </a:r>
              <a:r>
                <a:rPr lang="en-US" sz="2000" i="0" smtClean="0">
                  <a:solidFill>
                    <a:schemeClr val="bg1"/>
                  </a:solidFill>
                </a:rPr>
                <a:t> = </a:t>
              </a:r>
              <a:r>
                <a:rPr lang="en-US" sz="2000" b="1" i="0" smtClean="0">
                  <a:solidFill>
                    <a:schemeClr val="bg1"/>
                  </a:solidFill>
                </a:rPr>
                <a:t>4, </a:t>
              </a:r>
              <a:r>
                <a:rPr lang="en-US" sz="2000" b="1" i="0" smtClean="0">
                  <a:solidFill>
                    <a:srgbClr val="D194EC"/>
                  </a:solidFill>
                </a:rPr>
                <a:t>5</a:t>
              </a:r>
              <a:r>
                <a:rPr lang="en-US" sz="2000" b="1" i="0" smtClean="0">
                  <a:solidFill>
                    <a:schemeClr val="bg1"/>
                  </a:solidFill>
                </a:rPr>
                <a:t>, </a:t>
              </a:r>
              <a:r>
                <a:rPr lang="en-US" sz="2000" b="1" i="0" smtClean="0">
                  <a:solidFill>
                    <a:srgbClr val="8BD3FF"/>
                  </a:solidFill>
                </a:rPr>
                <a:t>6</a:t>
              </a:r>
              <a:r>
                <a:rPr lang="en-US" sz="2000" b="1" i="0" smtClean="0">
                  <a:solidFill>
                    <a:schemeClr val="bg1"/>
                  </a:solidFill>
                </a:rPr>
                <a:t>, </a:t>
              </a:r>
              <a:r>
                <a:rPr lang="en-US" sz="2000" b="1" i="0" smtClean="0">
                  <a:solidFill>
                    <a:srgbClr val="46FC71"/>
                  </a:solidFill>
                </a:rPr>
                <a:t>7</a:t>
              </a:r>
              <a:r>
                <a:rPr lang="en-US" sz="2000" b="1" i="0" smtClean="0">
                  <a:solidFill>
                    <a:schemeClr val="bg1"/>
                  </a:solidFill>
                </a:rPr>
                <a:t>, </a:t>
              </a:r>
              <a:r>
                <a:rPr lang="en-US" sz="2000" b="1" i="0" smtClean="0">
                  <a:solidFill>
                    <a:srgbClr val="EBCA03"/>
                  </a:solidFill>
                </a:rPr>
                <a:t>8</a:t>
              </a:r>
              <a:r>
                <a:rPr lang="en-US" sz="2000" b="1" i="0" smtClean="0">
                  <a:solidFill>
                    <a:schemeClr val="bg1"/>
                  </a:solidFill>
                </a:rPr>
                <a:t>, </a:t>
              </a:r>
              <a:r>
                <a:rPr lang="en-US" sz="2000" b="1" i="0" smtClean="0">
                  <a:solidFill>
                    <a:srgbClr val="FF0000"/>
                  </a:solidFill>
                </a:rPr>
                <a:t>9</a:t>
              </a:r>
              <a:endParaRPr lang="en-US" sz="2000" b="1" i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117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162115"/>
            <a:ext cx="8877300" cy="6985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Brief overview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105649" y="1455887"/>
            <a:ext cx="6726650" cy="311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2000"/>
              </a:lnSpc>
              <a:spcBef>
                <a:spcPts val="1400"/>
              </a:spcBef>
              <a:buSzPct val="100000"/>
            </a:pPr>
            <a:r>
              <a:rPr lang="en-US" sz="2000" b="1" i="0" smtClean="0">
                <a:solidFill>
                  <a:srgbClr val="FFFF00"/>
                </a:solidFill>
                <a:latin typeface="+mj-lt"/>
              </a:rPr>
              <a:t>Goals of Lecture 9:</a:t>
            </a:r>
          </a:p>
          <a:p>
            <a:pPr eaLnBrk="0" hangingPunct="0">
              <a:lnSpc>
                <a:spcPct val="92000"/>
              </a:lnSpc>
              <a:spcBef>
                <a:spcPts val="1400"/>
              </a:spcBef>
              <a:buSzPct val="100000"/>
            </a:pPr>
            <a:r>
              <a:rPr lang="en-US" sz="800" b="1" i="0" smtClean="0">
                <a:solidFill>
                  <a:srgbClr val="FFFF00"/>
                </a:solidFill>
                <a:latin typeface="+mj-lt"/>
              </a:rPr>
              <a:t>   </a:t>
            </a:r>
          </a:p>
          <a:p>
            <a:pPr marL="344488" indent="-344488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en-US" sz="2000" i="0" smtClean="0">
                <a:solidFill>
                  <a:srgbClr val="FFFF00"/>
                </a:solidFill>
              </a:rPr>
              <a:t>Discuss collisionally dominated lines:  what plasma parameters are they sensitive to?</a:t>
            </a:r>
          </a:p>
          <a:p>
            <a:pPr marL="344488" indent="-344488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en-US" sz="2000" i="0" smtClean="0">
                <a:solidFill>
                  <a:srgbClr val="FFFF00"/>
                </a:solidFill>
              </a:rPr>
              <a:t>Understand relative benefits/tradeoffs of narrow-band </a:t>
            </a:r>
            <a:r>
              <a:rPr lang="en-US" sz="2000" i="0">
                <a:solidFill>
                  <a:srgbClr val="FFFF00"/>
                </a:solidFill>
              </a:rPr>
              <a:t>imaging vs. high-resolution slit </a:t>
            </a:r>
            <a:r>
              <a:rPr lang="en-US" sz="2000" i="0" smtClean="0">
                <a:solidFill>
                  <a:srgbClr val="FFFF00"/>
                </a:solidFill>
              </a:rPr>
              <a:t>spectroscopy</a:t>
            </a:r>
          </a:p>
          <a:p>
            <a:pPr marL="344488" indent="-344488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en-US" sz="2000" i="0" smtClean="0">
                <a:solidFill>
                  <a:srgbClr val="FFFF00"/>
                </a:solidFill>
              </a:rPr>
              <a:t>Can we constrain the Differential Emission Measure (DEM) of the corona?</a:t>
            </a:r>
            <a:endParaRPr lang="en-US" sz="2000" i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91" y="3722133"/>
            <a:ext cx="7450626" cy="2510715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Collisional ionization balance</a:t>
            </a:r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19479" y="788896"/>
            <a:ext cx="6646893" cy="2878036"/>
            <a:chOff x="191177" y="1684989"/>
            <a:chExt cx="8831526" cy="38239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77" y="1684989"/>
              <a:ext cx="8831526" cy="382396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110342" y="2075922"/>
              <a:ext cx="9423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0" smtClean="0">
                  <a:solidFill>
                    <a:schemeClr val="bg1"/>
                  </a:solidFill>
                </a:rPr>
                <a:t>Fe</a:t>
              </a:r>
              <a:endParaRPr lang="en-US" sz="2000" i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667259" y="5122847"/>
            <a:ext cx="2269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0" smtClean="0">
                <a:solidFill>
                  <a:srgbClr val="8BD3FF"/>
                </a:solidFill>
              </a:rPr>
              <a:t>(Cranmer 2000)</a:t>
            </a:r>
            <a:endParaRPr lang="en-US" sz="1600" i="0">
              <a:solidFill>
                <a:srgbClr val="8BD3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2792" y="3982069"/>
            <a:ext cx="2491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smtClean="0">
                <a:solidFill>
                  <a:schemeClr val="bg1"/>
                </a:solidFill>
              </a:rPr>
              <a:t>log</a:t>
            </a:r>
            <a:r>
              <a:rPr lang="en-US" sz="2000" smtClean="0">
                <a:solidFill>
                  <a:schemeClr val="bg1"/>
                </a:solidFill>
              </a:rPr>
              <a:t> T</a:t>
            </a:r>
            <a:r>
              <a:rPr lang="en-US" sz="2000" i="0" smtClean="0">
                <a:solidFill>
                  <a:schemeClr val="bg1"/>
                </a:solidFill>
              </a:rPr>
              <a:t> = </a:t>
            </a:r>
            <a:r>
              <a:rPr lang="en-US" sz="2000" b="1" i="0" smtClean="0">
                <a:solidFill>
                  <a:schemeClr val="bg1"/>
                </a:solidFill>
              </a:rPr>
              <a:t>4, </a:t>
            </a:r>
            <a:r>
              <a:rPr lang="en-US" sz="2000" b="1" i="0" smtClean="0">
                <a:solidFill>
                  <a:srgbClr val="D194EC"/>
                </a:solidFill>
              </a:rPr>
              <a:t>5</a:t>
            </a:r>
            <a:r>
              <a:rPr lang="en-US" sz="2000" b="1" i="0" smtClean="0">
                <a:solidFill>
                  <a:schemeClr val="bg1"/>
                </a:solidFill>
              </a:rPr>
              <a:t>, </a:t>
            </a:r>
            <a:r>
              <a:rPr lang="en-US" sz="2000" b="1" i="0" smtClean="0">
                <a:solidFill>
                  <a:srgbClr val="8BD3FF"/>
                </a:solidFill>
              </a:rPr>
              <a:t>6</a:t>
            </a:r>
            <a:r>
              <a:rPr lang="en-US" sz="2000" b="1" i="0" smtClean="0">
                <a:solidFill>
                  <a:schemeClr val="bg1"/>
                </a:solidFill>
              </a:rPr>
              <a:t>, </a:t>
            </a:r>
            <a:r>
              <a:rPr lang="en-US" sz="2000" b="1" i="0" smtClean="0">
                <a:solidFill>
                  <a:srgbClr val="46FC71"/>
                </a:solidFill>
              </a:rPr>
              <a:t>7</a:t>
            </a:r>
            <a:r>
              <a:rPr lang="en-US" sz="2000" b="1" i="0" smtClean="0">
                <a:solidFill>
                  <a:schemeClr val="bg1"/>
                </a:solidFill>
              </a:rPr>
              <a:t>, </a:t>
            </a:r>
            <a:r>
              <a:rPr lang="en-US" sz="2000" b="1" i="0" smtClean="0">
                <a:solidFill>
                  <a:srgbClr val="EBCA03"/>
                </a:solidFill>
              </a:rPr>
              <a:t>8</a:t>
            </a:r>
            <a:r>
              <a:rPr lang="en-US" sz="2000" b="1" i="0" smtClean="0">
                <a:solidFill>
                  <a:schemeClr val="bg1"/>
                </a:solidFill>
              </a:rPr>
              <a:t>, </a:t>
            </a:r>
            <a:r>
              <a:rPr lang="en-US" sz="2000" b="1" i="0" smtClean="0">
                <a:solidFill>
                  <a:srgbClr val="FF0000"/>
                </a:solidFill>
              </a:rPr>
              <a:t>9</a:t>
            </a:r>
            <a:endParaRPr lang="en-US" sz="2000" b="1" i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1406011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What can we do with these line intensities?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Radiative losses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7839" y="832887"/>
            <a:ext cx="886088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If we integrated over all lines (i.e., the entire spectrum), we can compute how much energy leaves the system  </a:t>
            </a:r>
            <a:r>
              <a:rPr lang="en-US" sz="2000" i="0" smtClean="0">
                <a:solidFill>
                  <a:srgbClr val="FFFFCC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→ </a:t>
            </a:r>
            <a:r>
              <a:rPr lang="en-US" sz="2000" i="0" smtClean="0">
                <a:solidFill>
                  <a:srgbClr val="FFFFCC"/>
                </a:solidFill>
                <a:sym typeface="Wingdings" panose="05000000000000000000" pitchFamily="2" charset="2"/>
              </a:rPr>
              <a:t> i.e., a “cooling curve” vs. </a:t>
            </a:r>
            <a:r>
              <a:rPr lang="en-US" sz="2000" smtClean="0">
                <a:solidFill>
                  <a:srgbClr val="FFFFCC"/>
                </a:solidFill>
                <a:sym typeface="Wingdings" panose="05000000000000000000" pitchFamily="2" charset="2"/>
              </a:rPr>
              <a:t>T</a:t>
            </a:r>
            <a:endParaRPr lang="en-US" sz="2000" b="1" smtClean="0">
              <a:solidFill>
                <a:srgbClr val="FE897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" y="1734896"/>
            <a:ext cx="3171533" cy="1690036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56813" y="3499660"/>
            <a:ext cx="182249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(erg / s / cm</a:t>
            </a:r>
            <a:r>
              <a:rPr lang="en-US" sz="2000" i="0" baseline="38000" smtClean="0">
                <a:solidFill>
                  <a:srgbClr val="FFFFCC"/>
                </a:solidFill>
              </a:rPr>
              <a:t>2</a:t>
            </a:r>
            <a:r>
              <a:rPr lang="en-US" sz="2000" i="0" smtClean="0">
                <a:solidFill>
                  <a:srgbClr val="FFFFCC"/>
                </a:solidFill>
              </a:rPr>
              <a:t>)</a:t>
            </a:r>
            <a:endParaRPr lang="en-US" sz="2000" b="1" smtClean="0">
              <a:solidFill>
                <a:srgbClr val="FE8972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9143" y="1559326"/>
            <a:ext cx="8829781" cy="4687963"/>
            <a:chOff x="199143" y="1559326"/>
            <a:chExt cx="8829781" cy="46879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408" y="1559326"/>
              <a:ext cx="5856516" cy="4687963"/>
            </a:xfrm>
            <a:prstGeom prst="rect">
              <a:avLst/>
            </a:prstGeom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99143" y="4155648"/>
              <a:ext cx="2758667" cy="1785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l-GR" sz="2000" i="0" smtClean="0">
                  <a:solidFill>
                    <a:srgbClr val="FFFFCC"/>
                  </a:solidFill>
                  <a:cs typeface="Times New Roman" panose="02020603050405020304" pitchFamily="18" charset="0"/>
                </a:rPr>
                <a:t>Λ</a:t>
              </a:r>
              <a:r>
                <a:rPr lang="en-US" sz="2000" i="0" smtClean="0">
                  <a:solidFill>
                    <a:srgbClr val="FFFFCC"/>
                  </a:solidFill>
                  <a:cs typeface="Times New Roman" panose="02020603050405020304" pitchFamily="18" charset="0"/>
                </a:rPr>
                <a:t>(</a:t>
              </a:r>
              <a:r>
                <a:rPr lang="en-US" sz="2000" smtClean="0">
                  <a:solidFill>
                    <a:srgbClr val="FFFFCC"/>
                  </a:solidFill>
                  <a:cs typeface="Times New Roman" panose="02020603050405020304" pitchFamily="18" charset="0"/>
                </a:rPr>
                <a:t>T</a:t>
              </a:r>
              <a:r>
                <a:rPr lang="en-US" sz="2000" i="0" smtClean="0">
                  <a:solidFill>
                    <a:srgbClr val="FFFFCC"/>
                  </a:solidFill>
                  <a:cs typeface="Times New Roman" panose="02020603050405020304" pitchFamily="18" charset="0"/>
                </a:rPr>
                <a:t>) d</a:t>
              </a:r>
              <a:r>
                <a:rPr lang="en-US" sz="2000" i="0" smtClean="0">
                  <a:solidFill>
                    <a:srgbClr val="FFFFCC"/>
                  </a:solidFill>
                </a:rPr>
                <a:t>epends on abundances &amp; ionization balance.</a:t>
              </a:r>
            </a:p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Useful in coronal heating models!</a:t>
              </a:r>
              <a:endParaRPr lang="en-US" sz="2000" smtClean="0">
                <a:solidFill>
                  <a:srgbClr val="FE8972"/>
                </a:solidFill>
              </a:endParaRPr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6587412" y="1852781"/>
              <a:ext cx="2186475" cy="32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n-US" sz="1600" i="0" smtClean="0">
                  <a:solidFill>
                    <a:srgbClr val="FFFFCC"/>
                  </a:solidFill>
                </a:rPr>
                <a:t>(Gnat &amp; Ferland 2012)</a:t>
              </a:r>
              <a:endParaRPr lang="en-US" sz="1600" b="1" smtClean="0">
                <a:solidFill>
                  <a:srgbClr val="FE897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427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Do we know about </a:t>
            </a:r>
            <a:r>
              <a:rPr lang="en-US" smtClean="0">
                <a:solidFill>
                  <a:srgbClr val="FFFF00"/>
                </a:solidFill>
              </a:rPr>
              <a:t>all</a:t>
            </a:r>
            <a:r>
              <a:rPr lang="en-US" smtClean="0">
                <a:solidFill>
                  <a:schemeClr val="bg1"/>
                </a:solidFill>
              </a:rPr>
              <a:t> the lines?</a:t>
            </a:r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7839" y="770233"/>
            <a:ext cx="8860881" cy="5537264"/>
            <a:chOff x="77839" y="770233"/>
            <a:chExt cx="8860881" cy="5537264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77839" y="804894"/>
              <a:ext cx="8860881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Maybe not yet… see Boerner et al. (2014);   Kurucz (arXiv:0912.5371)</a:t>
              </a:r>
              <a:endParaRPr lang="en-US" sz="2000" b="1" smtClean="0">
                <a:solidFill>
                  <a:srgbClr val="FE8972"/>
                </a:solidFill>
              </a:endParaRPr>
            </a:p>
          </p:txBody>
        </p:sp>
        <p:pic>
          <p:nvPicPr>
            <p:cNvPr id="1026" name="Picture 2" descr="https://www.cfa.harvard.edu/ssp/syrp/Pictures/IMG_390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61" t="11179" r="16360" b="6233"/>
            <a:stretch/>
          </p:blipFill>
          <p:spPr bwMode="auto">
            <a:xfrm>
              <a:off x="7772399" y="770233"/>
              <a:ext cx="1017031" cy="1378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993"/>
            <a:stretch/>
          </p:blipFill>
          <p:spPr>
            <a:xfrm>
              <a:off x="470997" y="3640597"/>
              <a:ext cx="7099233" cy="26669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676"/>
            <a:stretch/>
          </p:blipFill>
          <p:spPr>
            <a:xfrm>
              <a:off x="466531" y="1285159"/>
              <a:ext cx="7077907" cy="24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72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UV slit spectroscopy + rastering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5127" y="788895"/>
            <a:ext cx="703208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rgbClr val="FFFFCC"/>
                </a:solidFill>
              </a:rPr>
              <a:t>Hinode </a:t>
            </a:r>
            <a:r>
              <a:rPr lang="en-US" sz="2000" i="0" smtClean="0">
                <a:solidFill>
                  <a:srgbClr val="FFFFCC"/>
                </a:solidFill>
              </a:rPr>
              <a:t>Extreme-ultraviolet Imaging Spectrometer (EIS):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"/>
          <a:stretch/>
        </p:blipFill>
        <p:spPr>
          <a:xfrm>
            <a:off x="58316" y="1458955"/>
            <a:ext cx="7732745" cy="4504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427" y="844881"/>
            <a:ext cx="1529300" cy="18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Line ratio diagnostics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8474" y="844879"/>
            <a:ext cx="854364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Comparing two lines with different </a:t>
            </a:r>
            <a:r>
              <a:rPr lang="en-US" sz="2000" smtClean="0">
                <a:solidFill>
                  <a:srgbClr val="FFFFCC"/>
                </a:solidFill>
              </a:rPr>
              <a:t>G</a:t>
            </a:r>
            <a:r>
              <a:rPr lang="en-US" sz="2000" i="0" smtClean="0">
                <a:solidFill>
                  <a:srgbClr val="FFFFCC"/>
                </a:solidFill>
              </a:rPr>
              <a:t>(</a:t>
            </a:r>
            <a:r>
              <a:rPr lang="en-US" sz="2000" smtClean="0">
                <a:solidFill>
                  <a:srgbClr val="FFFFCC"/>
                </a:solidFill>
              </a:rPr>
              <a:t>T</a:t>
            </a:r>
            <a:r>
              <a:rPr lang="en-US" sz="2000" i="0" smtClean="0">
                <a:solidFill>
                  <a:srgbClr val="FFFFCC"/>
                </a:solidFill>
              </a:rPr>
              <a:t>) functions allows </a:t>
            </a:r>
            <a:r>
              <a:rPr lang="en-US" sz="2000" smtClean="0">
                <a:solidFill>
                  <a:srgbClr val="FFFFCC"/>
                </a:solidFill>
              </a:rPr>
              <a:t>T</a:t>
            </a:r>
            <a:r>
              <a:rPr lang="en-US" sz="2000" i="0" smtClean="0">
                <a:solidFill>
                  <a:srgbClr val="FFFFCC"/>
                </a:solidFill>
              </a:rPr>
              <a:t> to be constrained…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8" y="1335805"/>
            <a:ext cx="8679875" cy="78224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4300" y="2474605"/>
            <a:ext cx="8899069" cy="3644649"/>
            <a:chOff x="114300" y="2474605"/>
            <a:chExt cx="8899069" cy="36446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3152064"/>
              <a:ext cx="2134378" cy="291969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158" y="3363052"/>
              <a:ext cx="3360846" cy="256555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0"/>
            <a:stretch/>
          </p:blipFill>
          <p:spPr>
            <a:xfrm>
              <a:off x="5614558" y="3133930"/>
              <a:ext cx="3398811" cy="2985324"/>
            </a:xfrm>
            <a:prstGeom prst="rect">
              <a:avLst/>
            </a:prstGeom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08474" y="2474605"/>
              <a:ext cx="854364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Example:  Fludra et al. (1999) rastered an off-limb region with CDS/</a:t>
              </a:r>
              <a:r>
                <a:rPr lang="en-US" sz="2000" smtClean="0">
                  <a:solidFill>
                    <a:srgbClr val="FFFFCC"/>
                  </a:solidFill>
                </a:rPr>
                <a:t>SOHO…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834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Emission measure(s)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7802" y="916864"/>
            <a:ext cx="850631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If we assume the “plasma parcel” has a representative </a:t>
            </a:r>
            <a:r>
              <a:rPr lang="en-US" sz="2000" smtClean="0">
                <a:solidFill>
                  <a:srgbClr val="FFFFCC"/>
                </a:solidFill>
              </a:rPr>
              <a:t>n</a:t>
            </a:r>
            <a:r>
              <a:rPr lang="en-US" sz="2000" baseline="-25000" smtClean="0">
                <a:solidFill>
                  <a:srgbClr val="FFFFCC"/>
                </a:solidFill>
              </a:rPr>
              <a:t>e</a:t>
            </a:r>
            <a:r>
              <a:rPr lang="en-US" sz="2000" i="0" smtClean="0">
                <a:solidFill>
                  <a:srgbClr val="FFFFCC"/>
                </a:solidFill>
              </a:rPr>
              <a:t> &amp; </a:t>
            </a:r>
            <a:r>
              <a:rPr lang="en-US" sz="2000" smtClean="0">
                <a:solidFill>
                  <a:srgbClr val="FFFFCC"/>
                </a:solidFill>
              </a:rPr>
              <a:t>T</a:t>
            </a:r>
            <a:r>
              <a:rPr lang="en-US" sz="2000" i="0" smtClean="0">
                <a:solidFill>
                  <a:srgbClr val="FFFFCC"/>
                </a:solidFill>
              </a:rPr>
              <a:t>, we can collect the density and line-of-sight path length (</a:t>
            </a:r>
            <a:r>
              <a:rPr lang="el-GR" sz="2000" i="0" smtClean="0">
                <a:solidFill>
                  <a:srgbClr val="FFFFCC"/>
                </a:solidFill>
              </a:rPr>
              <a:t>Δ</a:t>
            </a:r>
            <a:r>
              <a:rPr lang="en-US" sz="2000" smtClean="0">
                <a:solidFill>
                  <a:srgbClr val="FFFFCC"/>
                </a:solidFill>
              </a:rPr>
              <a:t>x</a:t>
            </a:r>
            <a:r>
              <a:rPr lang="en-US" sz="2000" i="0" smtClean="0">
                <a:solidFill>
                  <a:srgbClr val="FFFFCC"/>
                </a:solidFill>
              </a:rPr>
              <a:t>) into an </a:t>
            </a:r>
            <a:r>
              <a:rPr lang="en-US" sz="2000" b="1" i="0" smtClean="0">
                <a:solidFill>
                  <a:srgbClr val="FE8972"/>
                </a:solidFill>
              </a:rPr>
              <a:t>emission measure…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55"/>
          <a:stretch/>
        </p:blipFill>
        <p:spPr>
          <a:xfrm>
            <a:off x="255126" y="1721941"/>
            <a:ext cx="8615553" cy="909292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7802" y="2780142"/>
            <a:ext cx="850631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>
                <a:solidFill>
                  <a:srgbClr val="FFFFCC"/>
                </a:solidFill>
              </a:rPr>
              <a:t>If the spatial extent (</a:t>
            </a:r>
            <a:r>
              <a:rPr lang="el-GR" sz="2000" i="0">
                <a:solidFill>
                  <a:srgbClr val="FFFFCC"/>
                </a:solidFill>
              </a:rPr>
              <a:t>Δ</a:t>
            </a:r>
            <a:r>
              <a:rPr lang="en-US" sz="2000">
                <a:solidFill>
                  <a:srgbClr val="FFFFCC"/>
                </a:solidFill>
              </a:rPr>
              <a:t>x</a:t>
            </a:r>
            <a:r>
              <a:rPr lang="en-US" sz="2000" i="0">
                <a:solidFill>
                  <a:srgbClr val="FFFFCC"/>
                </a:solidFill>
              </a:rPr>
              <a:t>) is known, </a:t>
            </a:r>
            <a:r>
              <a:rPr lang="en-US" sz="2000" smtClean="0">
                <a:solidFill>
                  <a:srgbClr val="FFFFCC"/>
                </a:solidFill>
              </a:rPr>
              <a:t>EM</a:t>
            </a:r>
            <a:r>
              <a:rPr lang="en-US" sz="2000" i="0" smtClean="0">
                <a:solidFill>
                  <a:srgbClr val="FFFFCC"/>
                </a:solidFill>
              </a:rPr>
              <a:t> can be used to measure coronal density.</a:t>
            </a:r>
            <a:br>
              <a:rPr lang="en-US" sz="2000" i="0" smtClean="0">
                <a:solidFill>
                  <a:srgbClr val="FFFFCC"/>
                </a:solidFill>
              </a:rPr>
            </a:br>
            <a:r>
              <a:rPr lang="en-US" sz="2000" i="0" smtClean="0">
                <a:solidFill>
                  <a:srgbClr val="FFFFCC"/>
                </a:solidFill>
              </a:rPr>
              <a:t>However, there are better density diagnostics…</a:t>
            </a:r>
            <a:endParaRPr lang="en-US" sz="2000" i="0" smtClean="0">
              <a:solidFill>
                <a:srgbClr val="FFFF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7802" y="4873228"/>
            <a:ext cx="854364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Typically, these give </a:t>
            </a:r>
            <a:r>
              <a:rPr lang="en-US" sz="2000" b="1" i="0" smtClean="0">
                <a:solidFill>
                  <a:srgbClr val="FFFF00"/>
                </a:solidFill>
              </a:rPr>
              <a:t>higher</a:t>
            </a:r>
            <a:r>
              <a:rPr lang="en-US" sz="2000" i="0" smtClean="0">
                <a:solidFill>
                  <a:srgbClr val="FFFFCC"/>
                </a:solidFill>
              </a:rPr>
              <a:t> values than </a:t>
            </a:r>
            <a:r>
              <a:rPr lang="en-US" sz="2000">
                <a:solidFill>
                  <a:srgbClr val="FFFFCC"/>
                </a:solidFill>
              </a:rPr>
              <a:t>n</a:t>
            </a:r>
            <a:r>
              <a:rPr lang="en-US" sz="2000" baseline="-25000">
                <a:solidFill>
                  <a:srgbClr val="FFFFCC"/>
                </a:solidFill>
              </a:rPr>
              <a:t>e </a:t>
            </a:r>
            <a:r>
              <a:rPr lang="en-US" sz="2000" baseline="-25000" smtClean="0">
                <a:solidFill>
                  <a:srgbClr val="FFFFCC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derived from </a:t>
            </a:r>
            <a:r>
              <a:rPr lang="en-US" sz="2000" smtClean="0">
                <a:solidFill>
                  <a:srgbClr val="FFFFCC"/>
                </a:solidFill>
              </a:rPr>
              <a:t>EM.    Why?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Really…</a:t>
            </a:r>
            <a:r>
              <a:rPr lang="en-US" sz="2000">
                <a:solidFill>
                  <a:srgbClr val="FFFFCC"/>
                </a:solidFill>
              </a:rPr>
              <a:t> </a:t>
            </a:r>
            <a:r>
              <a:rPr lang="en-US" sz="2000" smtClean="0">
                <a:solidFill>
                  <a:srgbClr val="FFFFCC"/>
                </a:solidFill>
              </a:rPr>
              <a:t>  EM</a:t>
            </a:r>
            <a:r>
              <a:rPr lang="en-US" sz="2000" baseline="-25000" smtClean="0">
                <a:solidFill>
                  <a:srgbClr val="FFFFCC"/>
                </a:solidFill>
              </a:rPr>
              <a:t>h</a:t>
            </a:r>
            <a:r>
              <a:rPr lang="en-US" sz="2000" smtClean="0">
                <a:solidFill>
                  <a:srgbClr val="FFFFCC"/>
                </a:solidFill>
              </a:rPr>
              <a:t> = </a:t>
            </a:r>
            <a:r>
              <a:rPr lang="en-US" sz="2000">
                <a:solidFill>
                  <a:srgbClr val="FFFFCC"/>
                </a:solidFill>
              </a:rPr>
              <a:t>n</a:t>
            </a:r>
            <a:r>
              <a:rPr lang="en-US" sz="2000" baseline="-25000">
                <a:solidFill>
                  <a:srgbClr val="FFFFCC"/>
                </a:solidFill>
              </a:rPr>
              <a:t>e</a:t>
            </a:r>
            <a:r>
              <a:rPr lang="en-US" sz="2000" i="0" baseline="40000">
                <a:solidFill>
                  <a:srgbClr val="FFFFCC"/>
                </a:solidFill>
              </a:rPr>
              <a:t>2 </a:t>
            </a:r>
            <a:r>
              <a:rPr lang="en-US" sz="2000" i="0" baseline="40000" smtClean="0">
                <a:solidFill>
                  <a:srgbClr val="FFFFCC"/>
                </a:solidFill>
              </a:rPr>
              <a:t> </a:t>
            </a:r>
            <a:r>
              <a:rPr lang="en-US" sz="2000" b="1" smtClean="0">
                <a:solidFill>
                  <a:srgbClr val="00B0F0"/>
                </a:solidFill>
              </a:rPr>
              <a:t>f</a:t>
            </a:r>
            <a:r>
              <a:rPr lang="en-US" sz="2000" i="0" baseline="40000" smtClean="0">
                <a:solidFill>
                  <a:srgbClr val="FFFFCC"/>
                </a:solidFill>
              </a:rPr>
              <a:t>  </a:t>
            </a:r>
            <a:r>
              <a:rPr lang="el-GR" sz="2000" i="0" smtClean="0">
                <a:solidFill>
                  <a:srgbClr val="FFFFCC"/>
                </a:solidFill>
              </a:rPr>
              <a:t>Δ</a:t>
            </a:r>
            <a:r>
              <a:rPr lang="en-US" sz="2000" smtClean="0">
                <a:solidFill>
                  <a:srgbClr val="FFFFCC"/>
                </a:solidFill>
              </a:rPr>
              <a:t>x           </a:t>
            </a:r>
            <a:r>
              <a:rPr lang="en-US" sz="2000" b="1" smtClean="0">
                <a:solidFill>
                  <a:srgbClr val="00B0F0"/>
                </a:solidFill>
              </a:rPr>
              <a:t>f = </a:t>
            </a:r>
            <a:r>
              <a:rPr lang="en-US" sz="2000" b="1" i="0" smtClean="0">
                <a:solidFill>
                  <a:srgbClr val="00B0F0"/>
                </a:solidFill>
              </a:rPr>
              <a:t>filling factor… sometimes only ~1%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17802" y="3606159"/>
            <a:ext cx="8773798" cy="1062345"/>
            <a:chOff x="217802" y="3606159"/>
            <a:chExt cx="8773798" cy="1062345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217802" y="3606159"/>
              <a:ext cx="854364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For example:  Strong collisional lines have </a:t>
              </a:r>
              <a:r>
                <a:rPr lang="en-US" sz="2000" smtClean="0">
                  <a:solidFill>
                    <a:srgbClr val="FFFFCC"/>
                  </a:solidFill>
                </a:rPr>
                <a:t>I</a:t>
              </a:r>
              <a:r>
                <a:rPr lang="en-US" sz="2000" i="0" smtClean="0">
                  <a:solidFill>
                    <a:srgbClr val="FFFFCC"/>
                  </a:solidFill>
                </a:rPr>
                <a:t> ~ </a:t>
              </a:r>
              <a:r>
                <a:rPr lang="en-US" sz="2000">
                  <a:solidFill>
                    <a:srgbClr val="FFFFCC"/>
                  </a:solidFill>
                </a:rPr>
                <a:t>n</a:t>
              </a:r>
              <a:r>
                <a:rPr lang="en-US" sz="2000" baseline="-25000">
                  <a:solidFill>
                    <a:srgbClr val="FFFFCC"/>
                  </a:solidFill>
                </a:rPr>
                <a:t>e</a:t>
              </a:r>
              <a:r>
                <a:rPr lang="en-US" sz="2000" i="0" baseline="40000">
                  <a:solidFill>
                    <a:srgbClr val="FFFFCC"/>
                  </a:solidFill>
                </a:rPr>
                <a:t>2 </a:t>
              </a:r>
              <a:r>
                <a:rPr lang="en-US" sz="2000" i="0" smtClean="0">
                  <a:solidFill>
                    <a:srgbClr val="FFFFCC"/>
                  </a:solidFill>
                </a:rPr>
                <a:t>… but other (forbidden/ subordinate) lines may be more “radiative” in the corona  (</a:t>
              </a:r>
              <a:r>
                <a:rPr lang="en-US" sz="2000">
                  <a:solidFill>
                    <a:srgbClr val="FFFFCC"/>
                  </a:solidFill>
                </a:rPr>
                <a:t>I</a:t>
              </a:r>
              <a:r>
                <a:rPr lang="en-US" sz="2000" i="0">
                  <a:solidFill>
                    <a:srgbClr val="FFFFCC"/>
                  </a:solidFill>
                </a:rPr>
                <a:t> ~ </a:t>
              </a:r>
              <a:r>
                <a:rPr lang="en-US" sz="2000" smtClean="0">
                  <a:solidFill>
                    <a:srgbClr val="FFFFCC"/>
                  </a:solidFill>
                </a:rPr>
                <a:t>n</a:t>
              </a:r>
              <a:r>
                <a:rPr lang="en-US" sz="2000" baseline="-25000" smtClean="0">
                  <a:solidFill>
                    <a:srgbClr val="FFFFCC"/>
                  </a:solidFill>
                </a:rPr>
                <a:t>e</a:t>
              </a:r>
              <a:r>
                <a:rPr lang="en-US" sz="2000" i="0" smtClean="0">
                  <a:solidFill>
                    <a:srgbClr val="FFFFCC"/>
                  </a:solidFill>
                </a:rPr>
                <a:t>).</a:t>
              </a:r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4300113" y="4283783"/>
              <a:ext cx="4691487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n-US" sz="2000" i="0" smtClean="0">
                  <a:solidFill>
                    <a:srgbClr val="FFFFCC"/>
                  </a:solidFill>
                </a:rPr>
                <a:t>i.e., some line ratios</a:t>
              </a:r>
              <a:r>
                <a:rPr lang="en-US" sz="2000" i="0">
                  <a:solidFill>
                    <a:srgbClr val="FFFFCC"/>
                  </a:solidFill>
                </a:rPr>
                <a:t> </a:t>
              </a:r>
              <a:r>
                <a:rPr lang="en-US" sz="2000" i="0" smtClean="0">
                  <a:solidFill>
                    <a:srgbClr val="FFFFCC"/>
                  </a:solidFill>
                </a:rPr>
                <a:t>are </a:t>
              </a:r>
              <a:r>
                <a:rPr lang="en-US" sz="2000" b="1" i="0" smtClean="0">
                  <a:solidFill>
                    <a:srgbClr val="FFFF00"/>
                  </a:solidFill>
                </a:rPr>
                <a:t>density-sensitive.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048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Emission measure(s)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150" y="970394"/>
            <a:ext cx="865560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rgbClr val="FFFFCC"/>
                </a:solidFill>
              </a:rPr>
              <a:t>EM</a:t>
            </a:r>
            <a:r>
              <a:rPr lang="en-US" sz="2000" baseline="-25000" smtClean="0">
                <a:solidFill>
                  <a:srgbClr val="FFFFCC"/>
                </a:solidFill>
              </a:rPr>
              <a:t>h</a:t>
            </a:r>
            <a:r>
              <a:rPr lang="en-US" sz="2000" i="0" smtClean="0">
                <a:solidFill>
                  <a:srgbClr val="FFFFCC"/>
                </a:solidFill>
              </a:rPr>
              <a:t> is useful, but more generally, we can assume the parcel consists of multiple (unresolved) sub-regions of different temperatures.   </a:t>
            </a:r>
            <a:r>
              <a:rPr lang="en-US" sz="2000" b="1" i="0" smtClean="0">
                <a:solidFill>
                  <a:srgbClr val="FFFF00"/>
                </a:solidFill>
              </a:rPr>
              <a:t>(“multi-thermal plasma”)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t="57720" r="8030"/>
          <a:stretch/>
        </p:blipFill>
        <p:spPr>
          <a:xfrm>
            <a:off x="292746" y="2509873"/>
            <a:ext cx="8292517" cy="936304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1150" y="1800810"/>
            <a:ext cx="850631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The </a:t>
            </a:r>
            <a:r>
              <a:rPr lang="en-US" sz="2000" b="1" i="0" smtClean="0">
                <a:solidFill>
                  <a:srgbClr val="FE8972"/>
                </a:solidFill>
              </a:rPr>
              <a:t>differential emission measure </a:t>
            </a:r>
            <a:r>
              <a:rPr lang="en-US" sz="2000" smtClean="0">
                <a:solidFill>
                  <a:srgbClr val="FFFFCC"/>
                </a:solidFill>
              </a:rPr>
              <a:t>DEM(T)</a:t>
            </a:r>
            <a:r>
              <a:rPr lang="en-US" sz="2000" i="0" smtClean="0">
                <a:solidFill>
                  <a:srgbClr val="FFFFCC"/>
                </a:solidFill>
              </a:rPr>
              <a:t> describes how much stuff there is in the parcel, in a “temperature bin” centered on </a:t>
            </a:r>
            <a:r>
              <a:rPr lang="en-US" sz="2000" smtClean="0">
                <a:solidFill>
                  <a:srgbClr val="FFFFCC"/>
                </a:solidFill>
              </a:rPr>
              <a:t>T</a:t>
            </a:r>
            <a:r>
              <a:rPr lang="en-US" sz="2000" i="0" smtClean="0">
                <a:solidFill>
                  <a:srgbClr val="FFFFCC"/>
                </a:solidFill>
              </a:rPr>
              <a:t>…</a:t>
            </a:r>
            <a:endParaRPr lang="en-US" sz="2000" b="1" i="0" smtClean="0">
              <a:solidFill>
                <a:srgbClr val="FE897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3853" y="3535999"/>
            <a:ext cx="8081410" cy="2437141"/>
            <a:chOff x="503853" y="3535999"/>
            <a:chExt cx="8081410" cy="2437141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6170967" y="3808441"/>
              <a:ext cx="2414296" cy="1785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n-US" sz="2000" b="1" i="0" smtClean="0">
                  <a:solidFill>
                    <a:srgbClr val="FFFFCC"/>
                  </a:solidFill>
                </a:rPr>
                <a:t>Note:</a:t>
              </a:r>
              <a:r>
                <a:rPr lang="en-US" sz="2000" i="0" smtClean="0">
                  <a:solidFill>
                    <a:srgbClr val="FFFFCC"/>
                  </a:solidFill>
                </a:rPr>
                <a:t>  astronomers sometimes define these </a:t>
              </a:r>
              <a:r>
                <a:rPr lang="en-US" sz="2000" smtClean="0">
                  <a:solidFill>
                    <a:srgbClr val="FFFFCC"/>
                  </a:solidFill>
                </a:rPr>
                <a:t>EM</a:t>
              </a:r>
              <a:r>
                <a:rPr lang="en-US" sz="2000" i="0" smtClean="0">
                  <a:solidFill>
                    <a:srgbClr val="FFFFCC"/>
                  </a:solidFill>
                </a:rPr>
                <a:t> quantities differently…</a:t>
              </a:r>
            </a:p>
            <a:p>
              <a:pPr algn="ctr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n-US" sz="2000" smtClean="0">
                  <a:solidFill>
                    <a:srgbClr val="FFFFCC"/>
                  </a:solidFill>
                </a:rPr>
                <a:t>dx   →   dV   </a:t>
              </a:r>
              <a:r>
                <a:rPr lang="en-US" sz="2000" i="0" smtClean="0">
                  <a:solidFill>
                    <a:srgbClr val="FFFFCC"/>
                  </a:solidFill>
                </a:rPr>
                <a:t>?</a:t>
              </a:r>
              <a:endParaRPr lang="en-US" sz="2000" b="1" i="0" smtClean="0">
                <a:solidFill>
                  <a:srgbClr val="FE8972"/>
                </a:solidFill>
              </a:endParaRPr>
            </a:p>
          </p:txBody>
        </p:sp>
        <p:pic>
          <p:nvPicPr>
            <p:cNvPr id="1026" name="Picture 2" descr="http://news.bbc.co.uk/nol/shared/spl/hi/pop_ups/05/sci_nat_enl_1114608698/img/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6" t="3722" r="25345" b="48279"/>
            <a:stretch/>
          </p:blipFill>
          <p:spPr bwMode="auto">
            <a:xfrm>
              <a:off x="503853" y="3535999"/>
              <a:ext cx="1203649" cy="2437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763486" y="3829399"/>
              <a:ext cx="4068147" cy="1708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First usage: Batstone et al. (1970)</a:t>
              </a:r>
            </a:p>
            <a:p>
              <a:pPr marL="168275" indent="-168275"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Used to interpret X-ray data from a Bragg crystal spectrometer placed on a British </a:t>
              </a:r>
              <a:r>
                <a:rPr lang="en-US" sz="2000" smtClean="0">
                  <a:solidFill>
                    <a:srgbClr val="FFFFCC"/>
                  </a:solidFill>
                </a:rPr>
                <a:t>Skylark</a:t>
              </a:r>
              <a:r>
                <a:rPr lang="en-US" sz="2000" i="0" smtClean="0">
                  <a:solidFill>
                    <a:srgbClr val="FFFFCC"/>
                  </a:solidFill>
                </a:rPr>
                <a:t> rocket (launched 8 August 1967).</a:t>
              </a:r>
              <a:endParaRPr lang="en-US" sz="2000" i="0" smtClean="0">
                <a:solidFill>
                  <a:srgbClr val="FE897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670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DEM of the solar corona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5832" y="846904"/>
            <a:ext cx="436352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Peres et al. (2000) combined multiple X-ray filters to see the “Sun as a star:”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46448" y="5741856"/>
            <a:ext cx="810829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DEM width is ~proportional to centroid </a:t>
            </a:r>
            <a:r>
              <a:rPr lang="en-US" sz="2000" smtClean="0">
                <a:solidFill>
                  <a:srgbClr val="FFFFCC"/>
                </a:solidFill>
              </a:rPr>
              <a:t>T   </a:t>
            </a:r>
            <a:r>
              <a:rPr lang="en-US" sz="1800" i="0" smtClean="0">
                <a:solidFill>
                  <a:srgbClr val="FFFFCC"/>
                </a:solidFill>
              </a:rPr>
              <a:t>(see also Schmelz et al. 2014)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7" y="1568646"/>
            <a:ext cx="4112469" cy="408192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612625" y="846904"/>
            <a:ext cx="4344755" cy="4786961"/>
            <a:chOff x="4612625" y="846904"/>
            <a:chExt cx="4344755" cy="4786961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4612625" y="846904"/>
              <a:ext cx="4344755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Landi &amp; Feldman (2008) looked above the limb with SUMER/</a:t>
              </a:r>
              <a:r>
                <a:rPr lang="en-US" sz="2000" smtClean="0">
                  <a:solidFill>
                    <a:srgbClr val="FFFFCC"/>
                  </a:solidFill>
                </a:rPr>
                <a:t>SOHO…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604" y="1587308"/>
              <a:ext cx="3881535" cy="404655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673018" y="2346816"/>
              <a:ext cx="6624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i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CH,</a:t>
              </a:r>
            </a:p>
            <a:p>
              <a:r>
                <a:rPr lang="en-US" sz="1800" b="1" i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QS,</a:t>
              </a:r>
            </a:p>
            <a:p>
              <a:r>
                <a:rPr lang="en-US" sz="1800" b="1" i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</a:t>
              </a:r>
              <a:endParaRPr lang="en-US" sz="1800" b="1" i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47149" y="2191303"/>
              <a:ext cx="662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i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</a:t>
              </a:r>
              <a:endParaRPr lang="en-US" sz="1800" b="1" i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13436" y="2310652"/>
              <a:ext cx="6624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i="0" smtClean="0">
                  <a:solidFill>
                    <a:srgbClr val="FD92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QS,</a:t>
              </a:r>
            </a:p>
            <a:p>
              <a:r>
                <a:rPr lang="en-US" sz="1800" b="1" i="0" smtClean="0">
                  <a:solidFill>
                    <a:srgbClr val="FD92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</a:t>
              </a:r>
              <a:endParaRPr lang="en-US" sz="1800" b="1" i="0">
                <a:solidFill>
                  <a:srgbClr val="FD920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6316824" y="3890865"/>
              <a:ext cx="251927" cy="1343608"/>
            </a:xfrm>
            <a:custGeom>
              <a:avLst/>
              <a:gdLst>
                <a:gd name="connsiteX0" fmla="*/ 0 w 251927"/>
                <a:gd name="connsiteY0" fmla="*/ 0 h 1343608"/>
                <a:gd name="connsiteX1" fmla="*/ 177282 w 251927"/>
                <a:gd name="connsiteY1" fmla="*/ 643813 h 1343608"/>
                <a:gd name="connsiteX2" fmla="*/ 251927 w 251927"/>
                <a:gd name="connsiteY2" fmla="*/ 1343608 h 134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927" h="1343608">
                  <a:moveTo>
                    <a:pt x="0" y="0"/>
                  </a:moveTo>
                  <a:cubicBezTo>
                    <a:pt x="67647" y="209939"/>
                    <a:pt x="135294" y="419878"/>
                    <a:pt x="177282" y="643813"/>
                  </a:cubicBezTo>
                  <a:cubicBezTo>
                    <a:pt x="219270" y="867748"/>
                    <a:pt x="235598" y="1105678"/>
                    <a:pt x="251927" y="1343608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940249" y="3614655"/>
              <a:ext cx="346593" cy="1610853"/>
            </a:xfrm>
            <a:custGeom>
              <a:avLst/>
              <a:gdLst>
                <a:gd name="connsiteX0" fmla="*/ 0 w 251927"/>
                <a:gd name="connsiteY0" fmla="*/ 0 h 1343608"/>
                <a:gd name="connsiteX1" fmla="*/ 177282 w 251927"/>
                <a:gd name="connsiteY1" fmla="*/ 643813 h 1343608"/>
                <a:gd name="connsiteX2" fmla="*/ 251927 w 251927"/>
                <a:gd name="connsiteY2" fmla="*/ 1343608 h 1343608"/>
                <a:gd name="connsiteX0" fmla="*/ 0 w 251927"/>
                <a:gd name="connsiteY0" fmla="*/ 0 h 1343608"/>
                <a:gd name="connsiteX1" fmla="*/ 174024 w 251927"/>
                <a:gd name="connsiteY1" fmla="*/ 655029 h 1343608"/>
                <a:gd name="connsiteX2" fmla="*/ 251927 w 251927"/>
                <a:gd name="connsiteY2" fmla="*/ 1343608 h 134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927" h="1343608">
                  <a:moveTo>
                    <a:pt x="0" y="0"/>
                  </a:moveTo>
                  <a:cubicBezTo>
                    <a:pt x="67647" y="209939"/>
                    <a:pt x="132036" y="431094"/>
                    <a:pt x="174024" y="655029"/>
                  </a:cubicBezTo>
                  <a:cubicBezTo>
                    <a:pt x="216012" y="878964"/>
                    <a:pt x="235598" y="1105678"/>
                    <a:pt x="251927" y="1343608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486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Coronal imaging = stealth spectroscopy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t="32517"/>
          <a:stretch/>
        </p:blipFill>
        <p:spPr>
          <a:xfrm>
            <a:off x="14580" y="970379"/>
            <a:ext cx="9129420" cy="471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Collisionally dominated lines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41130" y="998956"/>
            <a:ext cx="569313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Deep in atmosphere/interior, </a:t>
            </a:r>
            <a:r>
              <a:rPr lang="en-US" sz="2000" smtClean="0">
                <a:solidFill>
                  <a:srgbClr val="FFFFCC"/>
                </a:solidFill>
              </a:rPr>
              <a:t>n</a:t>
            </a:r>
            <a:r>
              <a:rPr lang="en-US" sz="2200" baseline="-25000" smtClean="0">
                <a:solidFill>
                  <a:srgbClr val="FFFFCC"/>
                </a:solidFill>
              </a:rPr>
              <a:t>e</a:t>
            </a:r>
            <a:r>
              <a:rPr lang="en-US" sz="2000" i="0" smtClean="0">
                <a:solidFill>
                  <a:srgbClr val="FFFFCC"/>
                </a:solidFill>
              </a:rPr>
              <a:t> is very high…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67" b="85813"/>
          <a:stretch/>
        </p:blipFill>
        <p:spPr>
          <a:xfrm>
            <a:off x="5326853" y="789204"/>
            <a:ext cx="3277307" cy="804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9" b="84040"/>
          <a:stretch/>
        </p:blipFill>
        <p:spPr>
          <a:xfrm>
            <a:off x="1707725" y="1717249"/>
            <a:ext cx="4909669" cy="821093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1652" y="1731037"/>
            <a:ext cx="134507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b="1" i="0" smtClean="0">
                <a:solidFill>
                  <a:srgbClr val="FE8972"/>
                </a:solidFill>
              </a:rPr>
              <a:t>detailed balance: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918852" y="1686905"/>
            <a:ext cx="1809230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1600" i="0" smtClean="0">
                <a:solidFill>
                  <a:srgbClr val="FFFF00"/>
                </a:solidFill>
              </a:rPr>
              <a:t>(Boltzmann’s excitation formula in LTE)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13360" y="2796225"/>
            <a:ext cx="8459649" cy="1261884"/>
            <a:chOff x="213360" y="2796225"/>
            <a:chExt cx="8459649" cy="1261884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13360" y="2969681"/>
              <a:ext cx="6404034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In the corona, </a:t>
              </a:r>
              <a:r>
                <a:rPr lang="en-US" sz="2000">
                  <a:solidFill>
                    <a:srgbClr val="FFFFCC"/>
                  </a:solidFill>
                </a:rPr>
                <a:t>n</a:t>
              </a:r>
              <a:r>
                <a:rPr lang="en-US" sz="2200" baseline="-25000">
                  <a:solidFill>
                    <a:srgbClr val="FFFFCC"/>
                  </a:solidFill>
                </a:rPr>
                <a:t>e</a:t>
              </a:r>
              <a:r>
                <a:rPr lang="en-US" sz="2000" i="0">
                  <a:solidFill>
                    <a:srgbClr val="FFFFCC"/>
                  </a:solidFill>
                </a:rPr>
                <a:t> is </a:t>
              </a:r>
              <a:r>
                <a:rPr lang="en-US" sz="2000" i="0" smtClean="0">
                  <a:solidFill>
                    <a:srgbClr val="FFFFCC"/>
                  </a:solidFill>
                </a:rPr>
                <a:t>lower, and the radiation field is “weak”</a:t>
              </a:r>
            </a:p>
          </p:txBody>
        </p:sp>
        <p:sp>
          <p:nvSpPr>
            <p:cNvPr id="4" name="Left Brace 3"/>
            <p:cNvSpPr/>
            <p:nvPr/>
          </p:nvSpPr>
          <p:spPr bwMode="auto">
            <a:xfrm>
              <a:off x="6617393" y="2919201"/>
              <a:ext cx="212615" cy="1092253"/>
            </a:xfrm>
            <a:prstGeom prst="leftBrace">
              <a:avLst>
                <a:gd name="adj1" fmla="val 50758"/>
                <a:gd name="adj2" fmla="val 21422"/>
              </a:avLst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965507" y="2796225"/>
              <a:ext cx="1707502" cy="1261884"/>
              <a:chOff x="6965507" y="2796225"/>
              <a:chExt cx="1707502" cy="1261884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965507" y="2796225"/>
                <a:ext cx="1707502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en-US" sz="2800" smtClean="0">
                    <a:solidFill>
                      <a:schemeClr val="bg1"/>
                    </a:solidFill>
                  </a:rPr>
                  <a:t>A</a:t>
                </a:r>
                <a:r>
                  <a:rPr lang="en-US" sz="2800" i="0" baseline="-25000" smtClean="0">
                    <a:solidFill>
                      <a:schemeClr val="bg1"/>
                    </a:solidFill>
                  </a:rPr>
                  <a:t>21</a:t>
                </a:r>
                <a:r>
                  <a:rPr lang="en-US" sz="28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i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&gt;&gt;</a:t>
                </a:r>
                <a:r>
                  <a:rPr lang="en-US" sz="2800" smtClean="0">
                    <a:solidFill>
                      <a:schemeClr val="bg1"/>
                    </a:solidFill>
                  </a:rPr>
                  <a:t> C</a:t>
                </a:r>
                <a:r>
                  <a:rPr lang="en-US" sz="2800" i="0" baseline="-25000" smtClean="0">
                    <a:solidFill>
                      <a:schemeClr val="bg1"/>
                    </a:solidFill>
                  </a:rPr>
                  <a:t>21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sz="2800" smtClean="0">
                    <a:solidFill>
                      <a:schemeClr val="bg1"/>
                    </a:solidFill>
                  </a:rPr>
                  <a:t>J</a:t>
                </a:r>
                <a:r>
                  <a:rPr lang="en-US" sz="2800" i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i="0" smtClean="0">
                    <a:solidFill>
                      <a:schemeClr val="bg1"/>
                    </a:solidFill>
                  </a:rPr>
                  <a:t>≈</a:t>
                </a:r>
                <a:r>
                  <a:rPr lang="en-US" sz="2800" i="0" smtClean="0">
                    <a:solidFill>
                      <a:schemeClr val="bg1"/>
                    </a:solidFill>
                  </a:rPr>
                  <a:t> 0</a:t>
                </a:r>
                <a:endParaRPr lang="en-US" sz="2800" i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>
                <a:off x="7117573" y="3627638"/>
                <a:ext cx="141602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78979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Coronal imaging = stealth spectroscopy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6486" y="870703"/>
            <a:ext cx="872558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rgbClr val="FFFFCC"/>
                </a:solidFill>
              </a:rPr>
              <a:t>SDO</a:t>
            </a:r>
            <a:r>
              <a:rPr lang="en-US" sz="2000" i="0" smtClean="0">
                <a:solidFill>
                  <a:srgbClr val="FFFFCC"/>
                </a:solidFill>
              </a:rPr>
              <a:t> AIA passbands were chosen very carefully to sample a wide range of </a:t>
            </a:r>
            <a:r>
              <a:rPr lang="en-US" sz="2000" smtClean="0">
                <a:solidFill>
                  <a:srgbClr val="FFFFCC"/>
                </a:solidFill>
              </a:rPr>
              <a:t>T</a:t>
            </a:r>
            <a:endParaRPr lang="en-US" sz="2000" i="0" smtClean="0">
              <a:solidFill>
                <a:srgbClr val="FFFF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3" y="2095891"/>
            <a:ext cx="5611787" cy="4019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98" y="3894351"/>
            <a:ext cx="2845338" cy="2257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97" y="1502225"/>
            <a:ext cx="2844149" cy="22121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7453" y="1649125"/>
            <a:ext cx="746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smtClean="0"/>
              <a:t>304</a:t>
            </a:r>
            <a:endParaRPr lang="en-US" sz="2000" i="0"/>
          </a:p>
        </p:txBody>
      </p:sp>
      <p:sp>
        <p:nvSpPr>
          <p:cNvPr id="9" name="TextBox 8"/>
          <p:cNvSpPr txBox="1"/>
          <p:nvPr/>
        </p:nvSpPr>
        <p:spPr>
          <a:xfrm>
            <a:off x="8227914" y="3980906"/>
            <a:ext cx="746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smtClean="0"/>
              <a:t>193</a:t>
            </a:r>
            <a:endParaRPr lang="en-US" sz="2000" i="0"/>
          </a:p>
        </p:txBody>
      </p:sp>
      <p:sp>
        <p:nvSpPr>
          <p:cNvPr id="10" name="TextBox 9"/>
          <p:cNvSpPr txBox="1"/>
          <p:nvPr/>
        </p:nvSpPr>
        <p:spPr>
          <a:xfrm>
            <a:off x="6329269" y="2240050"/>
            <a:ext cx="746449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smtClean="0">
                <a:solidFill>
                  <a:srgbClr val="0000FF"/>
                </a:solidFill>
              </a:rPr>
              <a:t>flare</a:t>
            </a:r>
          </a:p>
          <a:p>
            <a:pPr algn="ctr">
              <a:spcBef>
                <a:spcPts val="0"/>
              </a:spcBef>
            </a:pPr>
            <a:r>
              <a:rPr lang="en-US" sz="1800" smtClean="0">
                <a:solidFill>
                  <a:srgbClr val="FF0000"/>
                </a:solidFill>
              </a:rPr>
              <a:t>quiet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66486" y="1309864"/>
            <a:ext cx="569313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Sometimes, though, there are still &gt;&gt;1 lines in the narrow bands…</a:t>
            </a:r>
          </a:p>
        </p:txBody>
      </p:sp>
    </p:spTree>
    <p:extLst>
      <p:ext uri="{BB962C8B-B14F-4D97-AF65-F5344CB8AC3E}">
        <p14:creationId xmlns:p14="http://schemas.microsoft.com/office/powerpoint/2010/main" val="22546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DEM of the solar corona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4300" y="843601"/>
            <a:ext cx="845966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Hannah &amp; Kontar (2013) used </a:t>
            </a:r>
            <a:r>
              <a:rPr lang="en-US" sz="2000" smtClean="0">
                <a:solidFill>
                  <a:srgbClr val="FFFFCC"/>
                </a:solidFill>
              </a:rPr>
              <a:t>AIA</a:t>
            </a:r>
            <a:r>
              <a:rPr lang="en-US" sz="2000" i="0" smtClean="0">
                <a:solidFill>
                  <a:srgbClr val="FFFFCC"/>
                </a:solidFill>
              </a:rPr>
              <a:t> to reconstruct </a:t>
            </a:r>
            <a:r>
              <a:rPr lang="en-US" sz="2000" b="1" i="0" smtClean="0">
                <a:solidFill>
                  <a:srgbClr val="F17FF4"/>
                </a:solidFill>
              </a:rPr>
              <a:t>CME</a:t>
            </a:r>
            <a:r>
              <a:rPr lang="en-US" sz="2000" i="0" smtClean="0">
                <a:solidFill>
                  <a:srgbClr val="FFFFCC"/>
                </a:solidFill>
              </a:rPr>
              <a:t> DEMs in each pixel: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27" y="1548882"/>
            <a:ext cx="5650342" cy="4235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6" y="1436914"/>
            <a:ext cx="3025463" cy="450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3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Next time</a:t>
            </a:r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52817" y="1595557"/>
            <a:ext cx="6968873" cy="3181153"/>
            <a:chOff x="952817" y="1595557"/>
            <a:chExt cx="6968873" cy="3181153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952817" y="1595557"/>
              <a:ext cx="6968873" cy="1723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9863" indent="-169863" eaLnBrk="1" hangingPunct="1">
                <a:lnSpc>
                  <a:spcPct val="95000"/>
                </a:lnSpc>
                <a:spcBef>
                  <a:spcPts val="1800"/>
                </a:spcBef>
                <a:buClr>
                  <a:srgbClr val="FFFF00"/>
                </a:buClr>
                <a:buSzPct val="115000"/>
                <a:buFontTx/>
                <a:buChar char="•"/>
              </a:pPr>
              <a:r>
                <a:rPr lang="en-US" sz="2000" i="0" smtClean="0">
                  <a:solidFill>
                    <a:srgbClr val="FFFF00"/>
                  </a:solidFill>
                </a:rPr>
                <a:t>Line profile shapes:  sensitive to motions along line of sight</a:t>
              </a:r>
            </a:p>
            <a:p>
              <a:pPr marL="169863" indent="-169863" eaLnBrk="1" hangingPunct="1">
                <a:lnSpc>
                  <a:spcPct val="95000"/>
                </a:lnSpc>
                <a:spcBef>
                  <a:spcPts val="1800"/>
                </a:spcBef>
                <a:buClr>
                  <a:srgbClr val="FFFF00"/>
                </a:buClr>
                <a:buSzPct val="115000"/>
                <a:buFontTx/>
                <a:buChar char="•"/>
              </a:pPr>
              <a:r>
                <a:rPr lang="en-US" sz="2000" i="0" smtClean="0">
                  <a:solidFill>
                    <a:srgbClr val="FFFF00"/>
                  </a:solidFill>
                </a:rPr>
                <a:t>Lines dominated by radiative/scattering processes: sensitive to lots of other (kinetic, non-MHD) plasma parameters.</a:t>
              </a:r>
            </a:p>
            <a:p>
              <a:pPr marL="169863" indent="-169863" eaLnBrk="1" hangingPunct="1">
                <a:lnSpc>
                  <a:spcPct val="95000"/>
                </a:lnSpc>
                <a:spcBef>
                  <a:spcPts val="1800"/>
                </a:spcBef>
                <a:buClr>
                  <a:srgbClr val="FFFF00"/>
                </a:buClr>
                <a:buSzPct val="115000"/>
                <a:buFontTx/>
                <a:buChar char="•"/>
              </a:pPr>
              <a:r>
                <a:rPr lang="en-US" sz="2000" i="0" smtClean="0">
                  <a:solidFill>
                    <a:srgbClr val="FFFF00"/>
                  </a:solidFill>
                </a:rPr>
                <a:t>In the low-density outer corona…</a:t>
              </a:r>
              <a:endParaRPr lang="en-US" sz="2000" i="0">
                <a:solidFill>
                  <a:srgbClr val="FFFF00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081" y="2932382"/>
              <a:ext cx="2743198" cy="1844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570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The coronal radiation field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0" y="854210"/>
            <a:ext cx="8257181" cy="54157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9240" y="1296955"/>
            <a:ext cx="1849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E8972"/>
                </a:solidFill>
              </a:rPr>
              <a:t>B</a:t>
            </a:r>
            <a:r>
              <a:rPr lang="el-GR" sz="2000" baseline="-25000" smtClean="0">
                <a:solidFill>
                  <a:srgbClr val="FE8972"/>
                </a:solidFill>
              </a:rPr>
              <a:t>ν</a:t>
            </a:r>
            <a:r>
              <a:rPr lang="en-US" sz="2000" smtClean="0">
                <a:solidFill>
                  <a:srgbClr val="FE8972"/>
                </a:solidFill>
              </a:rPr>
              <a:t>  </a:t>
            </a:r>
            <a:r>
              <a:rPr lang="en-US" sz="2000" i="0" smtClean="0">
                <a:solidFill>
                  <a:srgbClr val="FE8972"/>
                </a:solidFill>
              </a:rPr>
              <a:t>(10</a:t>
            </a:r>
            <a:r>
              <a:rPr lang="en-US" sz="2000" i="0" baseline="36000" smtClean="0">
                <a:solidFill>
                  <a:srgbClr val="FE8972"/>
                </a:solidFill>
              </a:rPr>
              <a:t>6</a:t>
            </a:r>
            <a:r>
              <a:rPr lang="en-US" sz="2000" i="0" smtClean="0">
                <a:solidFill>
                  <a:srgbClr val="FE8972"/>
                </a:solidFill>
              </a:rPr>
              <a:t> K)</a:t>
            </a:r>
            <a:endParaRPr lang="en-US" sz="2000" i="0">
              <a:solidFill>
                <a:srgbClr val="FE897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0423" y="4948335"/>
            <a:ext cx="1849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8BD3FF"/>
                </a:solidFill>
              </a:rPr>
              <a:t>B</a:t>
            </a:r>
            <a:r>
              <a:rPr lang="el-GR" sz="2000" baseline="-25000" smtClean="0">
                <a:solidFill>
                  <a:srgbClr val="8BD3FF"/>
                </a:solidFill>
              </a:rPr>
              <a:t>ν</a:t>
            </a:r>
            <a:r>
              <a:rPr lang="en-US" sz="2000" smtClean="0">
                <a:solidFill>
                  <a:srgbClr val="8BD3FF"/>
                </a:solidFill>
              </a:rPr>
              <a:t>  </a:t>
            </a:r>
            <a:r>
              <a:rPr lang="en-US" sz="2000" i="0" smtClean="0">
                <a:solidFill>
                  <a:srgbClr val="8BD3FF"/>
                </a:solidFill>
              </a:rPr>
              <a:t>(5770 K)</a:t>
            </a:r>
            <a:endParaRPr lang="en-US" sz="2000" i="0">
              <a:solidFill>
                <a:srgbClr val="8BD3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2144" y="4147807"/>
            <a:ext cx="1849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</a:rPr>
              <a:t>J</a:t>
            </a:r>
            <a:r>
              <a:rPr lang="el-GR" sz="2000" baseline="-25000" smtClean="0">
                <a:solidFill>
                  <a:schemeClr val="bg1"/>
                </a:solidFill>
              </a:rPr>
              <a:t>ν</a:t>
            </a:r>
            <a:r>
              <a:rPr lang="en-US" sz="2000" smtClean="0">
                <a:solidFill>
                  <a:schemeClr val="bg1"/>
                </a:solidFill>
              </a:rPr>
              <a:t>  </a:t>
            </a:r>
            <a:r>
              <a:rPr lang="en-US" sz="2000" i="0" smtClean="0">
                <a:solidFill>
                  <a:schemeClr val="bg1"/>
                </a:solidFill>
              </a:rPr>
              <a:t>at surface</a:t>
            </a:r>
            <a:endParaRPr lang="en-US" sz="2000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Collisionally dominated lines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9" b="84040"/>
          <a:stretch/>
        </p:blipFill>
        <p:spPr>
          <a:xfrm>
            <a:off x="1707725" y="1717249"/>
            <a:ext cx="4909669" cy="821093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1652" y="1731037"/>
            <a:ext cx="134507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b="1" i="0" smtClean="0">
                <a:solidFill>
                  <a:srgbClr val="FE8972"/>
                </a:solidFill>
              </a:rPr>
              <a:t>detailed balance: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918852" y="1686905"/>
            <a:ext cx="1809230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1600" i="0" smtClean="0">
                <a:solidFill>
                  <a:srgbClr val="FFFF00"/>
                </a:solidFill>
              </a:rPr>
              <a:t>(Boltzmann’s excitation formula in LTE)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3360" y="2969681"/>
            <a:ext cx="640403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In the corona, </a:t>
            </a:r>
            <a:r>
              <a:rPr lang="en-US" sz="2000">
                <a:solidFill>
                  <a:srgbClr val="FFFFCC"/>
                </a:solidFill>
              </a:rPr>
              <a:t>n</a:t>
            </a:r>
            <a:r>
              <a:rPr lang="en-US" sz="2200" baseline="-25000">
                <a:solidFill>
                  <a:srgbClr val="FFFFCC"/>
                </a:solidFill>
              </a:rPr>
              <a:t>e</a:t>
            </a:r>
            <a:r>
              <a:rPr lang="en-US" sz="2000" i="0">
                <a:solidFill>
                  <a:srgbClr val="FFFFCC"/>
                </a:solidFill>
              </a:rPr>
              <a:t> is </a:t>
            </a:r>
            <a:r>
              <a:rPr lang="en-US" sz="2000" i="0" smtClean="0">
                <a:solidFill>
                  <a:srgbClr val="FFFFCC"/>
                </a:solidFill>
              </a:rPr>
              <a:t>lower, and the radiation field is “weak”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0732" y="3575615"/>
            <a:ext cx="8616220" cy="2173579"/>
            <a:chOff x="300732" y="3575615"/>
            <a:chExt cx="8616220" cy="217357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63" t="19519" r="12862" b="67060"/>
            <a:stretch/>
          </p:blipFill>
          <p:spPr>
            <a:xfrm>
              <a:off x="3738242" y="3575615"/>
              <a:ext cx="2462335" cy="80269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" t="39254" b="42247"/>
            <a:stretch/>
          </p:blipFill>
          <p:spPr>
            <a:xfrm>
              <a:off x="300732" y="4760740"/>
              <a:ext cx="8616220" cy="988454"/>
            </a:xfrm>
            <a:prstGeom prst="rect">
              <a:avLst/>
            </a:prstGeom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492321" y="3818017"/>
              <a:ext cx="3643714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n-US" sz="2000" b="1" i="0" smtClean="0">
                  <a:solidFill>
                    <a:srgbClr val="FE8972"/>
                  </a:solidFill>
                </a:rPr>
                <a:t>“coronal” detailed balance:</a:t>
              </a:r>
            </a:p>
          </p:txBody>
        </p:sp>
      </p:grpSp>
      <p:sp>
        <p:nvSpPr>
          <p:cNvPr id="4" name="Left Brace 3"/>
          <p:cNvSpPr/>
          <p:nvPr/>
        </p:nvSpPr>
        <p:spPr bwMode="auto">
          <a:xfrm>
            <a:off x="6617393" y="2919201"/>
            <a:ext cx="212615" cy="1092253"/>
          </a:xfrm>
          <a:prstGeom prst="leftBrace">
            <a:avLst>
              <a:gd name="adj1" fmla="val 50758"/>
              <a:gd name="adj2" fmla="val 21422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965507" y="2796225"/>
            <a:ext cx="1707502" cy="1261884"/>
            <a:chOff x="6965507" y="2796225"/>
            <a:chExt cx="1707502" cy="1261884"/>
          </a:xfrm>
        </p:grpSpPr>
        <p:sp>
          <p:nvSpPr>
            <p:cNvPr id="13" name="TextBox 12"/>
            <p:cNvSpPr txBox="1"/>
            <p:nvPr/>
          </p:nvSpPr>
          <p:spPr>
            <a:xfrm>
              <a:off x="6965507" y="2796225"/>
              <a:ext cx="170750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400"/>
                </a:spcBef>
              </a:pPr>
              <a:r>
                <a:rPr lang="en-US" sz="2800" smtClean="0">
                  <a:solidFill>
                    <a:schemeClr val="bg1"/>
                  </a:solidFill>
                </a:rPr>
                <a:t>A</a:t>
              </a:r>
              <a:r>
                <a:rPr lang="en-US" sz="2800" i="0" baseline="-25000" smtClean="0">
                  <a:solidFill>
                    <a:schemeClr val="bg1"/>
                  </a:solidFill>
                </a:rPr>
                <a:t>21</a:t>
              </a:r>
              <a:r>
                <a:rPr lang="en-US" sz="2800" smtClean="0">
                  <a:solidFill>
                    <a:schemeClr val="bg1"/>
                  </a:solidFill>
                </a:rPr>
                <a:t> </a:t>
              </a:r>
              <a:r>
                <a:rPr lang="en-US" sz="2800" i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&gt;&gt;</a:t>
              </a:r>
              <a:r>
                <a:rPr lang="en-US" sz="2800" smtClean="0">
                  <a:solidFill>
                    <a:schemeClr val="bg1"/>
                  </a:solidFill>
                </a:rPr>
                <a:t> C</a:t>
              </a:r>
              <a:r>
                <a:rPr lang="en-US" sz="2800" i="0" baseline="-25000" smtClean="0">
                  <a:solidFill>
                    <a:schemeClr val="bg1"/>
                  </a:solidFill>
                </a:rPr>
                <a:t>21</a:t>
              </a:r>
            </a:p>
            <a:p>
              <a:pPr>
                <a:spcBef>
                  <a:spcPts val="2400"/>
                </a:spcBef>
              </a:pPr>
              <a:r>
                <a:rPr lang="en-US" sz="2800" smtClean="0">
                  <a:solidFill>
                    <a:schemeClr val="bg1"/>
                  </a:solidFill>
                </a:rPr>
                <a:t>J</a:t>
              </a:r>
              <a:r>
                <a:rPr lang="en-US" sz="2800" i="0" smtClean="0">
                  <a:solidFill>
                    <a:schemeClr val="bg1"/>
                  </a:solidFill>
                </a:rPr>
                <a:t> </a:t>
              </a:r>
              <a:r>
                <a:rPr lang="en-US" sz="2800" b="1" i="0" smtClean="0">
                  <a:solidFill>
                    <a:schemeClr val="bg1"/>
                  </a:solidFill>
                </a:rPr>
                <a:t>≈</a:t>
              </a:r>
              <a:r>
                <a:rPr lang="en-US" sz="2800" i="0" smtClean="0">
                  <a:solidFill>
                    <a:schemeClr val="bg1"/>
                  </a:solidFill>
                </a:rPr>
                <a:t> 0</a:t>
              </a:r>
              <a:endParaRPr lang="en-US" sz="2800" i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7117573" y="3627638"/>
              <a:ext cx="14160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41130" y="998956"/>
            <a:ext cx="569313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Deep in atmosphere/interior, </a:t>
            </a:r>
            <a:r>
              <a:rPr lang="en-US" sz="2000" smtClean="0">
                <a:solidFill>
                  <a:srgbClr val="FFFFCC"/>
                </a:solidFill>
              </a:rPr>
              <a:t>n</a:t>
            </a:r>
            <a:r>
              <a:rPr lang="en-US" sz="2200" baseline="-25000" smtClean="0">
                <a:solidFill>
                  <a:srgbClr val="FFFFCC"/>
                </a:solidFill>
              </a:rPr>
              <a:t>e</a:t>
            </a:r>
            <a:r>
              <a:rPr lang="en-US" sz="2000" i="0" smtClean="0">
                <a:solidFill>
                  <a:srgbClr val="FFFFCC"/>
                </a:solidFill>
              </a:rPr>
              <a:t> is very high…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67" b="85813"/>
          <a:stretch/>
        </p:blipFill>
        <p:spPr>
          <a:xfrm>
            <a:off x="5326853" y="789204"/>
            <a:ext cx="3277307" cy="80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3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Example:    </a:t>
            </a:r>
            <a:r>
              <a:rPr lang="en-US" i="0" smtClean="0">
                <a:solidFill>
                  <a:schemeClr val="bg1"/>
                </a:solidFill>
              </a:rPr>
              <a:t>Fe IX 17.1 nm</a:t>
            </a:r>
            <a:endParaRPr lang="en-US" i="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9" y="879298"/>
            <a:ext cx="7996336" cy="5403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7821" y="1371601"/>
            <a:ext cx="93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3B3B"/>
                </a:solidFill>
              </a:rPr>
              <a:t>A</a:t>
            </a:r>
            <a:r>
              <a:rPr lang="en-US" sz="2800" b="1" i="0" baseline="-25000" smtClean="0">
                <a:solidFill>
                  <a:srgbClr val="FF3B3B"/>
                </a:solidFill>
              </a:rPr>
              <a:t>21</a:t>
            </a:r>
            <a:endParaRPr lang="en-US" sz="2800" b="1" i="0" baseline="-25000">
              <a:solidFill>
                <a:srgbClr val="FF3B3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5406" y="2153859"/>
            <a:ext cx="93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17FF4"/>
                </a:solidFill>
              </a:rPr>
              <a:t>C</a:t>
            </a:r>
            <a:r>
              <a:rPr lang="en-US" sz="2800" b="1" i="0" baseline="-25000" smtClean="0">
                <a:solidFill>
                  <a:srgbClr val="F17FF4"/>
                </a:solidFill>
              </a:rPr>
              <a:t>21</a:t>
            </a:r>
            <a:endParaRPr lang="en-US" sz="2800" b="1" i="0" baseline="-25000">
              <a:solidFill>
                <a:srgbClr val="F17FF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9896" y="4573597"/>
            <a:ext cx="106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8BD3FF"/>
                </a:solidFill>
              </a:rPr>
              <a:t>B</a:t>
            </a:r>
            <a:r>
              <a:rPr lang="en-US" sz="2800" b="1" i="0" baseline="-25000" smtClean="0">
                <a:solidFill>
                  <a:srgbClr val="8BD3FF"/>
                </a:solidFill>
              </a:rPr>
              <a:t>21 </a:t>
            </a:r>
            <a:r>
              <a:rPr lang="en-US" sz="2800" b="1" smtClean="0">
                <a:solidFill>
                  <a:srgbClr val="8BD3FF"/>
                </a:solidFill>
              </a:rPr>
              <a:t>J</a:t>
            </a:r>
            <a:endParaRPr lang="en-US" sz="2800" b="1" i="0" baseline="-25000">
              <a:solidFill>
                <a:srgbClr val="8BD3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685619" y="4671151"/>
            <a:ext cx="160576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8BD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084" y="2153859"/>
            <a:ext cx="1591588" cy="152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Density-squared integrand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85147" y="852660"/>
            <a:ext cx="569313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There’s a lot wrapped up in this…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5" t="60096" r="19674" b="19018"/>
          <a:stretch/>
        </p:blipFill>
        <p:spPr>
          <a:xfrm>
            <a:off x="1427408" y="1246712"/>
            <a:ext cx="6093235" cy="12969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1029" y="2926510"/>
            <a:ext cx="1912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smtClean="0">
                <a:solidFill>
                  <a:srgbClr val="FE8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population of lower level</a:t>
            </a:r>
            <a:endParaRPr lang="en-US" sz="1800" b="1" i="0">
              <a:solidFill>
                <a:srgbClr val="FE89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7457" y="3069583"/>
            <a:ext cx="191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ionization fraction</a:t>
            </a:r>
            <a:endParaRPr lang="en-US" sz="1800" b="1" i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3885" y="3065010"/>
            <a:ext cx="1609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elemental abundance</a:t>
            </a:r>
            <a:endParaRPr lang="en-US" sz="1800" b="1" i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7113" y="2788011"/>
            <a:ext cx="1688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smtClean="0">
                <a:solidFill>
                  <a:srgbClr val="2FF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0.85  for standard solar abundances</a:t>
            </a:r>
            <a:endParaRPr lang="en-US" sz="1800" b="1" i="0">
              <a:solidFill>
                <a:srgbClr val="2FFF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183361" y="2481939"/>
            <a:ext cx="1306286" cy="44644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3976005" y="2468893"/>
            <a:ext cx="785582" cy="51001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5768649" y="2441994"/>
            <a:ext cx="56761" cy="53691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6832472" y="2481940"/>
            <a:ext cx="537921" cy="22322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505498" y="3912519"/>
            <a:ext cx="7260988" cy="2168247"/>
            <a:chOff x="505498" y="3912519"/>
            <a:chExt cx="7260988" cy="21682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2" t="82435" r="20634" b="-316"/>
            <a:stretch/>
          </p:blipFill>
          <p:spPr>
            <a:xfrm>
              <a:off x="1614364" y="4970423"/>
              <a:ext cx="5868955" cy="1110343"/>
            </a:xfrm>
            <a:prstGeom prst="rect">
              <a:avLst/>
            </a:prstGeom>
          </p:spPr>
        </p:pic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505498" y="3912519"/>
              <a:ext cx="291883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n-US" sz="2000" i="0" smtClean="0">
                  <a:solidFill>
                    <a:srgbClr val="FFFFCC"/>
                  </a:solidFill>
                </a:rPr>
                <a:t>≈ 1  for resonance lines</a:t>
              </a:r>
            </a:p>
          </p:txBody>
        </p:sp>
        <p:sp>
          <p:nvSpPr>
            <p:cNvPr id="20" name="Left Brace 19"/>
            <p:cNvSpPr/>
            <p:nvPr/>
          </p:nvSpPr>
          <p:spPr bwMode="auto">
            <a:xfrm rot="15163879">
              <a:off x="3173079" y="2955964"/>
              <a:ext cx="334254" cy="2757542"/>
            </a:xfrm>
            <a:prstGeom prst="leftBrace">
              <a:avLst>
                <a:gd name="adj1" fmla="val 50758"/>
                <a:gd name="adj2" fmla="val 47665"/>
              </a:avLst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3334806" y="4514125"/>
              <a:ext cx="3570877" cy="677470"/>
            </a:xfrm>
            <a:custGeom>
              <a:avLst/>
              <a:gdLst>
                <a:gd name="connsiteX0" fmla="*/ 23915 w 3771563"/>
                <a:gd name="connsiteY0" fmla="*/ 0 h 643812"/>
                <a:gd name="connsiteX1" fmla="*/ 499777 w 3771563"/>
                <a:gd name="connsiteY1" fmla="*/ 195943 h 643812"/>
                <a:gd name="connsiteX2" fmla="*/ 3410928 w 3771563"/>
                <a:gd name="connsiteY2" fmla="*/ 205274 h 643812"/>
                <a:gd name="connsiteX3" fmla="*/ 3625532 w 3771563"/>
                <a:gd name="connsiteY3" fmla="*/ 643812 h 643812"/>
                <a:gd name="connsiteX0" fmla="*/ 23915 w 3799211"/>
                <a:gd name="connsiteY0" fmla="*/ 0 h 666251"/>
                <a:gd name="connsiteX1" fmla="*/ 499777 w 3799211"/>
                <a:gd name="connsiteY1" fmla="*/ 195943 h 666251"/>
                <a:gd name="connsiteX2" fmla="*/ 3410928 w 3799211"/>
                <a:gd name="connsiteY2" fmla="*/ 205274 h 666251"/>
                <a:gd name="connsiteX3" fmla="*/ 3670411 w 3799211"/>
                <a:gd name="connsiteY3" fmla="*/ 666251 h 666251"/>
                <a:gd name="connsiteX0" fmla="*/ 23915 w 3739486"/>
                <a:gd name="connsiteY0" fmla="*/ 0 h 666251"/>
                <a:gd name="connsiteX1" fmla="*/ 499777 w 3739486"/>
                <a:gd name="connsiteY1" fmla="*/ 195943 h 666251"/>
                <a:gd name="connsiteX2" fmla="*/ 3410928 w 3739486"/>
                <a:gd name="connsiteY2" fmla="*/ 205274 h 666251"/>
                <a:gd name="connsiteX3" fmla="*/ 3670411 w 3739486"/>
                <a:gd name="connsiteY3" fmla="*/ 666251 h 666251"/>
                <a:gd name="connsiteX0" fmla="*/ 15642 w 3662156"/>
                <a:gd name="connsiteY0" fmla="*/ 0 h 666251"/>
                <a:gd name="connsiteX1" fmla="*/ 491504 w 3662156"/>
                <a:gd name="connsiteY1" fmla="*/ 195943 h 666251"/>
                <a:gd name="connsiteX2" fmla="*/ 3021187 w 3662156"/>
                <a:gd name="connsiteY2" fmla="*/ 199665 h 666251"/>
                <a:gd name="connsiteX3" fmla="*/ 3662138 w 3662156"/>
                <a:gd name="connsiteY3" fmla="*/ 666251 h 666251"/>
                <a:gd name="connsiteX0" fmla="*/ 15642 w 3662138"/>
                <a:gd name="connsiteY0" fmla="*/ 0 h 666251"/>
                <a:gd name="connsiteX1" fmla="*/ 491504 w 3662138"/>
                <a:gd name="connsiteY1" fmla="*/ 195943 h 666251"/>
                <a:gd name="connsiteX2" fmla="*/ 3021187 w 3662138"/>
                <a:gd name="connsiteY2" fmla="*/ 199665 h 666251"/>
                <a:gd name="connsiteX3" fmla="*/ 3662138 w 3662138"/>
                <a:gd name="connsiteY3" fmla="*/ 666251 h 666251"/>
                <a:gd name="connsiteX0" fmla="*/ 0 w 3646496"/>
                <a:gd name="connsiteY0" fmla="*/ 0 h 666251"/>
                <a:gd name="connsiteX1" fmla="*/ 475862 w 3646496"/>
                <a:gd name="connsiteY1" fmla="*/ 195943 h 666251"/>
                <a:gd name="connsiteX2" fmla="*/ 3005545 w 3646496"/>
                <a:gd name="connsiteY2" fmla="*/ 199665 h 666251"/>
                <a:gd name="connsiteX3" fmla="*/ 3646496 w 3646496"/>
                <a:gd name="connsiteY3" fmla="*/ 666251 h 666251"/>
                <a:gd name="connsiteX0" fmla="*/ 0 w 3646496"/>
                <a:gd name="connsiteY0" fmla="*/ 0 h 666251"/>
                <a:gd name="connsiteX1" fmla="*/ 475862 w 3646496"/>
                <a:gd name="connsiteY1" fmla="*/ 195943 h 666251"/>
                <a:gd name="connsiteX2" fmla="*/ 3005545 w 3646496"/>
                <a:gd name="connsiteY2" fmla="*/ 199665 h 666251"/>
                <a:gd name="connsiteX3" fmla="*/ 3646496 w 3646496"/>
                <a:gd name="connsiteY3" fmla="*/ 666251 h 666251"/>
                <a:gd name="connsiteX0" fmla="*/ 0 w 3646496"/>
                <a:gd name="connsiteY0" fmla="*/ 0 h 666251"/>
                <a:gd name="connsiteX1" fmla="*/ 739523 w 3646496"/>
                <a:gd name="connsiteY1" fmla="*/ 212772 h 666251"/>
                <a:gd name="connsiteX2" fmla="*/ 3005545 w 3646496"/>
                <a:gd name="connsiteY2" fmla="*/ 199665 h 666251"/>
                <a:gd name="connsiteX3" fmla="*/ 3646496 w 3646496"/>
                <a:gd name="connsiteY3" fmla="*/ 666251 h 666251"/>
                <a:gd name="connsiteX0" fmla="*/ 0 w 3624057"/>
                <a:gd name="connsiteY0" fmla="*/ 0 h 677470"/>
                <a:gd name="connsiteX1" fmla="*/ 717084 w 3624057"/>
                <a:gd name="connsiteY1" fmla="*/ 223991 h 677470"/>
                <a:gd name="connsiteX2" fmla="*/ 2983106 w 3624057"/>
                <a:gd name="connsiteY2" fmla="*/ 210884 h 677470"/>
                <a:gd name="connsiteX3" fmla="*/ 3624057 w 3624057"/>
                <a:gd name="connsiteY3" fmla="*/ 677470 h 677470"/>
                <a:gd name="connsiteX0" fmla="*/ 0 w 3624057"/>
                <a:gd name="connsiteY0" fmla="*/ 0 h 677470"/>
                <a:gd name="connsiteX1" fmla="*/ 717084 w 3624057"/>
                <a:gd name="connsiteY1" fmla="*/ 223991 h 677470"/>
                <a:gd name="connsiteX2" fmla="*/ 2983106 w 3624057"/>
                <a:gd name="connsiteY2" fmla="*/ 210884 h 677470"/>
                <a:gd name="connsiteX3" fmla="*/ 3624057 w 3624057"/>
                <a:gd name="connsiteY3" fmla="*/ 677470 h 677470"/>
                <a:gd name="connsiteX0" fmla="*/ 0 w 3624057"/>
                <a:gd name="connsiteY0" fmla="*/ 0 h 677470"/>
                <a:gd name="connsiteX1" fmla="*/ 717084 w 3624057"/>
                <a:gd name="connsiteY1" fmla="*/ 223991 h 677470"/>
                <a:gd name="connsiteX2" fmla="*/ 2983106 w 3624057"/>
                <a:gd name="connsiteY2" fmla="*/ 210884 h 677470"/>
                <a:gd name="connsiteX3" fmla="*/ 3624057 w 3624057"/>
                <a:gd name="connsiteY3" fmla="*/ 677470 h 67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4057" h="677470">
                  <a:moveTo>
                    <a:pt x="0" y="0"/>
                  </a:moveTo>
                  <a:cubicBezTo>
                    <a:pt x="95925" y="170622"/>
                    <a:pt x="219900" y="188844"/>
                    <a:pt x="717084" y="223991"/>
                  </a:cubicBezTo>
                  <a:cubicBezTo>
                    <a:pt x="1214268" y="259138"/>
                    <a:pt x="2498611" y="135304"/>
                    <a:pt x="2983106" y="210884"/>
                  </a:cubicBezTo>
                  <a:cubicBezTo>
                    <a:pt x="3467601" y="286464"/>
                    <a:pt x="3555943" y="578284"/>
                    <a:pt x="3624057" y="677470"/>
                  </a:cubicBezTo>
                </a:path>
              </a:pathLst>
            </a:cu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 flipH="1">
              <a:off x="6974300" y="4062474"/>
              <a:ext cx="792186" cy="1120407"/>
            </a:xfrm>
            <a:custGeom>
              <a:avLst/>
              <a:gdLst>
                <a:gd name="connsiteX0" fmla="*/ 23915 w 3771563"/>
                <a:gd name="connsiteY0" fmla="*/ 0 h 643812"/>
                <a:gd name="connsiteX1" fmla="*/ 499777 w 3771563"/>
                <a:gd name="connsiteY1" fmla="*/ 195943 h 643812"/>
                <a:gd name="connsiteX2" fmla="*/ 3410928 w 3771563"/>
                <a:gd name="connsiteY2" fmla="*/ 205274 h 643812"/>
                <a:gd name="connsiteX3" fmla="*/ 3625532 w 3771563"/>
                <a:gd name="connsiteY3" fmla="*/ 643812 h 643812"/>
                <a:gd name="connsiteX0" fmla="*/ 23915 w 3799211"/>
                <a:gd name="connsiteY0" fmla="*/ 0 h 666251"/>
                <a:gd name="connsiteX1" fmla="*/ 499777 w 3799211"/>
                <a:gd name="connsiteY1" fmla="*/ 195943 h 666251"/>
                <a:gd name="connsiteX2" fmla="*/ 3410928 w 3799211"/>
                <a:gd name="connsiteY2" fmla="*/ 205274 h 666251"/>
                <a:gd name="connsiteX3" fmla="*/ 3670411 w 3799211"/>
                <a:gd name="connsiteY3" fmla="*/ 666251 h 666251"/>
                <a:gd name="connsiteX0" fmla="*/ 23915 w 3739486"/>
                <a:gd name="connsiteY0" fmla="*/ 0 h 666251"/>
                <a:gd name="connsiteX1" fmla="*/ 499777 w 3739486"/>
                <a:gd name="connsiteY1" fmla="*/ 195943 h 666251"/>
                <a:gd name="connsiteX2" fmla="*/ 3410928 w 3739486"/>
                <a:gd name="connsiteY2" fmla="*/ 205274 h 666251"/>
                <a:gd name="connsiteX3" fmla="*/ 3670411 w 3739486"/>
                <a:gd name="connsiteY3" fmla="*/ 666251 h 666251"/>
                <a:gd name="connsiteX0" fmla="*/ 15642 w 3662156"/>
                <a:gd name="connsiteY0" fmla="*/ 0 h 666251"/>
                <a:gd name="connsiteX1" fmla="*/ 491504 w 3662156"/>
                <a:gd name="connsiteY1" fmla="*/ 195943 h 666251"/>
                <a:gd name="connsiteX2" fmla="*/ 3021187 w 3662156"/>
                <a:gd name="connsiteY2" fmla="*/ 199665 h 666251"/>
                <a:gd name="connsiteX3" fmla="*/ 3662138 w 3662156"/>
                <a:gd name="connsiteY3" fmla="*/ 666251 h 666251"/>
                <a:gd name="connsiteX0" fmla="*/ 15642 w 3662138"/>
                <a:gd name="connsiteY0" fmla="*/ 0 h 666251"/>
                <a:gd name="connsiteX1" fmla="*/ 491504 w 3662138"/>
                <a:gd name="connsiteY1" fmla="*/ 195943 h 666251"/>
                <a:gd name="connsiteX2" fmla="*/ 3021187 w 3662138"/>
                <a:gd name="connsiteY2" fmla="*/ 199665 h 666251"/>
                <a:gd name="connsiteX3" fmla="*/ 3662138 w 3662138"/>
                <a:gd name="connsiteY3" fmla="*/ 666251 h 666251"/>
                <a:gd name="connsiteX0" fmla="*/ 0 w 3646496"/>
                <a:gd name="connsiteY0" fmla="*/ 0 h 666251"/>
                <a:gd name="connsiteX1" fmla="*/ 475862 w 3646496"/>
                <a:gd name="connsiteY1" fmla="*/ 195943 h 666251"/>
                <a:gd name="connsiteX2" fmla="*/ 3005545 w 3646496"/>
                <a:gd name="connsiteY2" fmla="*/ 199665 h 666251"/>
                <a:gd name="connsiteX3" fmla="*/ 3646496 w 3646496"/>
                <a:gd name="connsiteY3" fmla="*/ 666251 h 666251"/>
                <a:gd name="connsiteX0" fmla="*/ 0 w 3646496"/>
                <a:gd name="connsiteY0" fmla="*/ 0 h 666251"/>
                <a:gd name="connsiteX1" fmla="*/ 475862 w 3646496"/>
                <a:gd name="connsiteY1" fmla="*/ 195943 h 666251"/>
                <a:gd name="connsiteX2" fmla="*/ 3005545 w 3646496"/>
                <a:gd name="connsiteY2" fmla="*/ 199665 h 666251"/>
                <a:gd name="connsiteX3" fmla="*/ 3646496 w 3646496"/>
                <a:gd name="connsiteY3" fmla="*/ 666251 h 666251"/>
                <a:gd name="connsiteX0" fmla="*/ 0 w 3646496"/>
                <a:gd name="connsiteY0" fmla="*/ 0 h 666251"/>
                <a:gd name="connsiteX1" fmla="*/ 739523 w 3646496"/>
                <a:gd name="connsiteY1" fmla="*/ 212772 h 666251"/>
                <a:gd name="connsiteX2" fmla="*/ 3005545 w 3646496"/>
                <a:gd name="connsiteY2" fmla="*/ 199665 h 666251"/>
                <a:gd name="connsiteX3" fmla="*/ 3646496 w 3646496"/>
                <a:gd name="connsiteY3" fmla="*/ 666251 h 666251"/>
                <a:gd name="connsiteX0" fmla="*/ 0 w 3624057"/>
                <a:gd name="connsiteY0" fmla="*/ 0 h 677470"/>
                <a:gd name="connsiteX1" fmla="*/ 717084 w 3624057"/>
                <a:gd name="connsiteY1" fmla="*/ 223991 h 677470"/>
                <a:gd name="connsiteX2" fmla="*/ 2983106 w 3624057"/>
                <a:gd name="connsiteY2" fmla="*/ 210884 h 677470"/>
                <a:gd name="connsiteX3" fmla="*/ 3624057 w 3624057"/>
                <a:gd name="connsiteY3" fmla="*/ 677470 h 677470"/>
                <a:gd name="connsiteX0" fmla="*/ 0 w 3624057"/>
                <a:gd name="connsiteY0" fmla="*/ 0 h 677470"/>
                <a:gd name="connsiteX1" fmla="*/ 717084 w 3624057"/>
                <a:gd name="connsiteY1" fmla="*/ 223991 h 677470"/>
                <a:gd name="connsiteX2" fmla="*/ 2983106 w 3624057"/>
                <a:gd name="connsiteY2" fmla="*/ 210884 h 677470"/>
                <a:gd name="connsiteX3" fmla="*/ 3624057 w 3624057"/>
                <a:gd name="connsiteY3" fmla="*/ 677470 h 677470"/>
                <a:gd name="connsiteX0" fmla="*/ 0 w 4224702"/>
                <a:gd name="connsiteY0" fmla="*/ 0 h 677470"/>
                <a:gd name="connsiteX1" fmla="*/ 717084 w 4224702"/>
                <a:gd name="connsiteY1" fmla="*/ 223991 h 677470"/>
                <a:gd name="connsiteX2" fmla="*/ 4091369 w 4224702"/>
                <a:gd name="connsiteY2" fmla="*/ 383295 h 677470"/>
                <a:gd name="connsiteX3" fmla="*/ 3624057 w 4224702"/>
                <a:gd name="connsiteY3" fmla="*/ 677470 h 677470"/>
                <a:gd name="connsiteX0" fmla="*/ 0 w 4257545"/>
                <a:gd name="connsiteY0" fmla="*/ 0 h 677470"/>
                <a:gd name="connsiteX1" fmla="*/ 717084 w 4257545"/>
                <a:gd name="connsiteY1" fmla="*/ 223991 h 677470"/>
                <a:gd name="connsiteX2" fmla="*/ 4091369 w 4257545"/>
                <a:gd name="connsiteY2" fmla="*/ 383295 h 677470"/>
                <a:gd name="connsiteX3" fmla="*/ 3624057 w 4257545"/>
                <a:gd name="connsiteY3" fmla="*/ 677470 h 677470"/>
                <a:gd name="connsiteX0" fmla="*/ 0 w 4252022"/>
                <a:gd name="connsiteY0" fmla="*/ 0 h 677470"/>
                <a:gd name="connsiteX1" fmla="*/ 796251 w 4252022"/>
                <a:gd name="connsiteY1" fmla="*/ 256690 h 677470"/>
                <a:gd name="connsiteX2" fmla="*/ 4091369 w 4252022"/>
                <a:gd name="connsiteY2" fmla="*/ 383295 h 677470"/>
                <a:gd name="connsiteX3" fmla="*/ 3624057 w 4252022"/>
                <a:gd name="connsiteY3" fmla="*/ 677470 h 677470"/>
                <a:gd name="connsiteX0" fmla="*/ 0 w 4252022"/>
                <a:gd name="connsiteY0" fmla="*/ 0 h 677470"/>
                <a:gd name="connsiteX1" fmla="*/ 796251 w 4252022"/>
                <a:gd name="connsiteY1" fmla="*/ 256690 h 677470"/>
                <a:gd name="connsiteX2" fmla="*/ 4091369 w 4252022"/>
                <a:gd name="connsiteY2" fmla="*/ 383295 h 677470"/>
                <a:gd name="connsiteX3" fmla="*/ 3624057 w 4252022"/>
                <a:gd name="connsiteY3" fmla="*/ 677470 h 677470"/>
                <a:gd name="connsiteX0" fmla="*/ 0 w 4252022"/>
                <a:gd name="connsiteY0" fmla="*/ 0 h 677470"/>
                <a:gd name="connsiteX1" fmla="*/ 796251 w 4252022"/>
                <a:gd name="connsiteY1" fmla="*/ 256690 h 677470"/>
                <a:gd name="connsiteX2" fmla="*/ 4091369 w 4252022"/>
                <a:gd name="connsiteY2" fmla="*/ 383295 h 677470"/>
                <a:gd name="connsiteX3" fmla="*/ 3624057 w 4252022"/>
                <a:gd name="connsiteY3" fmla="*/ 677470 h 67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2022" h="677470">
                  <a:moveTo>
                    <a:pt x="0" y="0"/>
                  </a:moveTo>
                  <a:cubicBezTo>
                    <a:pt x="95925" y="170622"/>
                    <a:pt x="167126" y="219560"/>
                    <a:pt x="796251" y="256690"/>
                  </a:cubicBezTo>
                  <a:cubicBezTo>
                    <a:pt x="1425376" y="293820"/>
                    <a:pt x="3620068" y="313165"/>
                    <a:pt x="4091369" y="383295"/>
                  </a:cubicBezTo>
                  <a:cubicBezTo>
                    <a:pt x="4562670" y="453425"/>
                    <a:pt x="3871153" y="568452"/>
                    <a:pt x="3624057" y="677470"/>
                  </a:cubicBezTo>
                </a:path>
              </a:pathLst>
            </a:cu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Elemental abundances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0" y="744241"/>
            <a:ext cx="8425300" cy="55400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64689" y="1082251"/>
            <a:ext cx="155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0" smtClean="0">
                <a:solidFill>
                  <a:srgbClr val="FFFFCC"/>
                </a:solidFill>
              </a:rPr>
              <a:t>Asplund et al. (2009)</a:t>
            </a:r>
          </a:p>
        </p:txBody>
      </p:sp>
    </p:spTree>
    <p:extLst>
      <p:ext uri="{BB962C8B-B14F-4D97-AF65-F5344CB8AC3E}">
        <p14:creationId xmlns:p14="http://schemas.microsoft.com/office/powerpoint/2010/main" val="35226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Elemental abundances:   the FIP effect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5" y="854312"/>
            <a:ext cx="7951238" cy="53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13901</TotalTime>
  <Words>1018</Words>
  <Application>Microsoft Office PowerPoint</Application>
  <PresentationFormat>On-screen Show (4:3)</PresentationFormat>
  <Paragraphs>141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Wingdings</vt:lpstr>
      <vt:lpstr>Arial Narrow</vt:lpstr>
      <vt:lpstr>Times New Roman</vt:lpstr>
      <vt:lpstr>Default Design</vt:lpstr>
      <vt:lpstr>PowerPoint Presentation</vt:lpstr>
      <vt:lpstr>Brief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scranmer</dc:creator>
  <cp:lastModifiedBy>srcranmer</cp:lastModifiedBy>
  <cp:revision>1079</cp:revision>
  <cp:lastPrinted>2004-11-04T16:22:17Z</cp:lastPrinted>
  <dcterms:created xsi:type="dcterms:W3CDTF">2004-11-02T19:54:44Z</dcterms:created>
  <dcterms:modified xsi:type="dcterms:W3CDTF">2016-01-03T19:05:00Z</dcterms:modified>
</cp:coreProperties>
</file>