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32" r:id="rId2"/>
    <p:sldId id="631" r:id="rId3"/>
    <p:sldId id="673" r:id="rId4"/>
    <p:sldId id="674" r:id="rId5"/>
    <p:sldId id="675" r:id="rId6"/>
    <p:sldId id="677" r:id="rId7"/>
    <p:sldId id="676" r:id="rId8"/>
    <p:sldId id="683" r:id="rId9"/>
    <p:sldId id="684" r:id="rId10"/>
    <p:sldId id="685" r:id="rId11"/>
    <p:sldId id="692" r:id="rId12"/>
    <p:sldId id="694" r:id="rId13"/>
    <p:sldId id="693" r:id="rId14"/>
    <p:sldId id="686" r:id="rId15"/>
    <p:sldId id="696" r:id="rId16"/>
    <p:sldId id="687" r:id="rId17"/>
    <p:sldId id="691" r:id="rId18"/>
    <p:sldId id="690" r:id="rId19"/>
    <p:sldId id="695" r:id="rId20"/>
    <p:sldId id="688" r:id="rId21"/>
    <p:sldId id="657" r:id="rId2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972"/>
    <a:srgbClr val="F3D75F"/>
    <a:srgbClr val="3FFF3F"/>
    <a:srgbClr val="FFFFCC"/>
    <a:srgbClr val="1E550B"/>
    <a:srgbClr val="0000B8"/>
    <a:srgbClr val="0000FF"/>
    <a:srgbClr val="812C15"/>
    <a:srgbClr val="8BD3FF"/>
    <a:srgbClr val="485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8:  Coronal emission</a:t>
            </a:r>
            <a:r>
              <a:rPr lang="en-US" sz="1400" b="1" baseline="0" smtClean="0">
                <a:solidFill>
                  <a:srgbClr val="FFFFCC"/>
                </a:solidFill>
              </a:rPr>
              <a:t> </a:t>
            </a:r>
            <a:r>
              <a:rPr lang="en-US" sz="1400" b="1" smtClean="0">
                <a:solidFill>
                  <a:srgbClr val="FFFFCC"/>
                </a:solidFill>
              </a:rPr>
              <a:t>line formation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8</a:t>
            </a:r>
            <a:r>
              <a:rPr lang="en-US" b="1" i="0" smtClean="0">
                <a:solidFill>
                  <a:srgbClr val="FFFF00"/>
                </a:solidFill>
              </a:rPr>
              <a:t>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Coronal emission line formation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398" y="832696"/>
            <a:ext cx="882511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Bound atoms produce much greater opacity than, say, free electrons.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Discrete orbitals = </a:t>
            </a:r>
            <a:r>
              <a:rPr lang="en-US" sz="2000" b="1" i="0" smtClean="0">
                <a:solidFill>
                  <a:srgbClr val="FE8972"/>
                </a:solidFill>
              </a:rPr>
              <a:t>resonant oscillators </a:t>
            </a:r>
            <a:r>
              <a:rPr lang="en-US" sz="2000" i="0" smtClean="0">
                <a:solidFill>
                  <a:srgbClr val="FFFFCC"/>
                </a:solidFill>
              </a:rPr>
              <a:t>for photons in a narrow range of energies.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C</a:t>
            </a:r>
            <a:r>
              <a:rPr lang="en-US" sz="2000" i="0" smtClean="0">
                <a:solidFill>
                  <a:srgbClr val="FFFFCC"/>
                </a:solidFill>
              </a:rPr>
              <a:t>onsider a given line </a:t>
            </a:r>
            <a:r>
              <a:rPr lang="en-US" sz="2000" i="0">
                <a:solidFill>
                  <a:srgbClr val="FFFFCC"/>
                </a:solidFill>
              </a:rPr>
              <a:t>as </a:t>
            </a:r>
            <a:r>
              <a:rPr lang="en-US" sz="2000" i="0" smtClean="0">
                <a:solidFill>
                  <a:srgbClr val="FFFFCC"/>
                </a:solidFill>
              </a:rPr>
              <a:t>a transition </a:t>
            </a:r>
            <a:r>
              <a:rPr lang="en-US" sz="2000" i="0">
                <a:solidFill>
                  <a:srgbClr val="FFFFCC"/>
                </a:solidFill>
              </a:rPr>
              <a:t>between energy levels 1 (lower) &amp; 2 (upper</a:t>
            </a:r>
            <a:r>
              <a:rPr lang="en-US" sz="2000" i="0" smtClean="0">
                <a:solidFill>
                  <a:srgbClr val="FFFFCC"/>
                </a:solidFill>
              </a:rPr>
              <a:t>).</a:t>
            </a:r>
            <a:endParaRPr lang="en-US" sz="2000" i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8" y="3230358"/>
            <a:ext cx="4273420" cy="3057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r="64297" b="78962"/>
          <a:stretch/>
        </p:blipFill>
        <p:spPr>
          <a:xfrm>
            <a:off x="609773" y="2247791"/>
            <a:ext cx="3635085" cy="844744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90135" y="4223803"/>
            <a:ext cx="42191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Assume underlying continuum opacity is negligibly small.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Assume all other transitions in the atom don’t matter:  effectively it’s a </a:t>
            </a:r>
            <a:r>
              <a:rPr lang="en-US" sz="2000" b="1" i="0" smtClean="0">
                <a:solidFill>
                  <a:srgbClr val="FE8972"/>
                </a:solidFill>
              </a:rPr>
              <a:t>two-level atom.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8225" y="2528595"/>
            <a:ext cx="328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8BD3FF"/>
                </a:solidFill>
              </a:rPr>
              <a:t>line profile function:</a:t>
            </a:r>
            <a:endParaRPr lang="en-US" sz="2000">
              <a:solidFill>
                <a:srgbClr val="8BD3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3" t="28700" r="15934" b="51738"/>
          <a:stretch/>
        </p:blipFill>
        <p:spPr>
          <a:xfrm>
            <a:off x="6221309" y="2894282"/>
            <a:ext cx="2344191" cy="94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5733" y="3406572"/>
            <a:ext cx="207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</a:t>
            </a:r>
            <a:r>
              <a:rPr lang="en-US" i="0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 – E</a:t>
            </a:r>
            <a:r>
              <a:rPr lang="en-US" i="0" baseline="-25000" smtClean="0">
                <a:solidFill>
                  <a:schemeClr val="bg1"/>
                </a:solidFill>
              </a:rPr>
              <a:t>1</a:t>
            </a:r>
            <a:r>
              <a:rPr lang="en-US" smtClean="0">
                <a:solidFill>
                  <a:schemeClr val="bg1"/>
                </a:solidFill>
              </a:rPr>
              <a:t> = h</a:t>
            </a:r>
            <a:r>
              <a:rPr lang="el-GR" smtClean="0">
                <a:solidFill>
                  <a:schemeClr val="bg1"/>
                </a:solidFill>
              </a:rPr>
              <a:t>ν</a:t>
            </a:r>
            <a:r>
              <a:rPr lang="en-US" i="0" baseline="-25000" smtClean="0">
                <a:solidFill>
                  <a:schemeClr val="bg1"/>
                </a:solidFill>
              </a:rPr>
              <a:t>0</a:t>
            </a:r>
            <a:endParaRPr lang="en-US" i="0" baseline="-2500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601775" y="2744943"/>
            <a:ext cx="1632697" cy="344635"/>
          </a:xfrm>
          <a:custGeom>
            <a:avLst/>
            <a:gdLst>
              <a:gd name="connsiteX0" fmla="*/ 82811 w 1613032"/>
              <a:gd name="connsiteY0" fmla="*/ 242982 h 435927"/>
              <a:gd name="connsiteX1" fmla="*/ 101472 w 1613032"/>
              <a:gd name="connsiteY1" fmla="*/ 429594 h 435927"/>
              <a:gd name="connsiteX2" fmla="*/ 1090517 w 1613032"/>
              <a:gd name="connsiteY2" fmla="*/ 37709 h 435927"/>
              <a:gd name="connsiteX3" fmla="*/ 1613032 w 1613032"/>
              <a:gd name="connsiteY3" fmla="*/ 37709 h 435927"/>
              <a:gd name="connsiteX0" fmla="*/ 82811 w 1613032"/>
              <a:gd name="connsiteY0" fmla="*/ 237065 h 430010"/>
              <a:gd name="connsiteX1" fmla="*/ 101472 w 1613032"/>
              <a:gd name="connsiteY1" fmla="*/ 423677 h 430010"/>
              <a:gd name="connsiteX2" fmla="*/ 1090517 w 1613032"/>
              <a:gd name="connsiteY2" fmla="*/ 31792 h 430010"/>
              <a:gd name="connsiteX3" fmla="*/ 1613032 w 1613032"/>
              <a:gd name="connsiteY3" fmla="*/ 31792 h 430010"/>
              <a:gd name="connsiteX0" fmla="*/ 71121 w 1601342"/>
              <a:gd name="connsiteY0" fmla="*/ 235248 h 428066"/>
              <a:gd name="connsiteX1" fmla="*/ 89782 w 1601342"/>
              <a:gd name="connsiteY1" fmla="*/ 421860 h 428066"/>
              <a:gd name="connsiteX2" fmla="*/ 905406 w 1601342"/>
              <a:gd name="connsiteY2" fmla="*/ 32603 h 428066"/>
              <a:gd name="connsiteX3" fmla="*/ 1601342 w 1601342"/>
              <a:gd name="connsiteY3" fmla="*/ 29975 h 428066"/>
              <a:gd name="connsiteX0" fmla="*/ 71121 w 1601342"/>
              <a:gd name="connsiteY0" fmla="*/ 218231 h 411049"/>
              <a:gd name="connsiteX1" fmla="*/ 89782 w 1601342"/>
              <a:gd name="connsiteY1" fmla="*/ 404843 h 411049"/>
              <a:gd name="connsiteX2" fmla="*/ 905406 w 1601342"/>
              <a:gd name="connsiteY2" fmla="*/ 15586 h 411049"/>
              <a:gd name="connsiteX3" fmla="*/ 1601342 w 1601342"/>
              <a:gd name="connsiteY3" fmla="*/ 12958 h 411049"/>
              <a:gd name="connsiteX0" fmla="*/ 34347 w 1677555"/>
              <a:gd name="connsiteY0" fmla="*/ 149914 h 406882"/>
              <a:gd name="connsiteX1" fmla="*/ 165995 w 1677555"/>
              <a:gd name="connsiteY1" fmla="*/ 404843 h 406882"/>
              <a:gd name="connsiteX2" fmla="*/ 981619 w 1677555"/>
              <a:gd name="connsiteY2" fmla="*/ 15586 h 406882"/>
              <a:gd name="connsiteX3" fmla="*/ 1677555 w 1677555"/>
              <a:gd name="connsiteY3" fmla="*/ 12958 h 406882"/>
              <a:gd name="connsiteX0" fmla="*/ 0 w 1643208"/>
              <a:gd name="connsiteY0" fmla="*/ 149914 h 407243"/>
              <a:gd name="connsiteX1" fmla="*/ 131648 w 1643208"/>
              <a:gd name="connsiteY1" fmla="*/ 404843 h 407243"/>
              <a:gd name="connsiteX2" fmla="*/ 947272 w 1643208"/>
              <a:gd name="connsiteY2" fmla="*/ 15586 h 407243"/>
              <a:gd name="connsiteX3" fmla="*/ 1643208 w 1643208"/>
              <a:gd name="connsiteY3" fmla="*/ 12958 h 407243"/>
              <a:gd name="connsiteX0" fmla="*/ 0 w 1643208"/>
              <a:gd name="connsiteY0" fmla="*/ 162512 h 360822"/>
              <a:gd name="connsiteX1" fmla="*/ 297186 w 1643208"/>
              <a:gd name="connsiteY1" fmla="*/ 357006 h 360822"/>
              <a:gd name="connsiteX2" fmla="*/ 947272 w 1643208"/>
              <a:gd name="connsiteY2" fmla="*/ 28184 h 360822"/>
              <a:gd name="connsiteX3" fmla="*/ 1643208 w 1643208"/>
              <a:gd name="connsiteY3" fmla="*/ 25556 h 360822"/>
              <a:gd name="connsiteX0" fmla="*/ 0 w 1632697"/>
              <a:gd name="connsiteY0" fmla="*/ 157257 h 360414"/>
              <a:gd name="connsiteX1" fmla="*/ 286675 w 1632697"/>
              <a:gd name="connsiteY1" fmla="*/ 357006 h 360414"/>
              <a:gd name="connsiteX2" fmla="*/ 936761 w 1632697"/>
              <a:gd name="connsiteY2" fmla="*/ 28184 h 360414"/>
              <a:gd name="connsiteX3" fmla="*/ 1632697 w 1632697"/>
              <a:gd name="connsiteY3" fmla="*/ 25556 h 360414"/>
              <a:gd name="connsiteX0" fmla="*/ 408 w 1633105"/>
              <a:gd name="connsiteY0" fmla="*/ 157257 h 361680"/>
              <a:gd name="connsiteX1" fmla="*/ 287083 w 1633105"/>
              <a:gd name="connsiteY1" fmla="*/ 357006 h 361680"/>
              <a:gd name="connsiteX2" fmla="*/ 937169 w 1633105"/>
              <a:gd name="connsiteY2" fmla="*/ 28184 h 361680"/>
              <a:gd name="connsiteX3" fmla="*/ 1633105 w 1633105"/>
              <a:gd name="connsiteY3" fmla="*/ 25556 h 361680"/>
              <a:gd name="connsiteX0" fmla="*/ 0 w 1632697"/>
              <a:gd name="connsiteY0" fmla="*/ 157257 h 363922"/>
              <a:gd name="connsiteX1" fmla="*/ 286675 w 1632697"/>
              <a:gd name="connsiteY1" fmla="*/ 357006 h 363922"/>
              <a:gd name="connsiteX2" fmla="*/ 936761 w 1632697"/>
              <a:gd name="connsiteY2" fmla="*/ 28184 h 363922"/>
              <a:gd name="connsiteX3" fmla="*/ 1632697 w 1632697"/>
              <a:gd name="connsiteY3" fmla="*/ 25556 h 363922"/>
              <a:gd name="connsiteX0" fmla="*/ 0 w 1632697"/>
              <a:gd name="connsiteY0" fmla="*/ 144976 h 350321"/>
              <a:gd name="connsiteX1" fmla="*/ 286675 w 1632697"/>
              <a:gd name="connsiteY1" fmla="*/ 344725 h 350321"/>
              <a:gd name="connsiteX2" fmla="*/ 897347 w 1632697"/>
              <a:gd name="connsiteY2" fmla="*/ 36924 h 350321"/>
              <a:gd name="connsiteX3" fmla="*/ 1632697 w 1632697"/>
              <a:gd name="connsiteY3" fmla="*/ 13275 h 350321"/>
              <a:gd name="connsiteX0" fmla="*/ 0 w 1632697"/>
              <a:gd name="connsiteY0" fmla="*/ 139290 h 344635"/>
              <a:gd name="connsiteX1" fmla="*/ 286675 w 1632697"/>
              <a:gd name="connsiteY1" fmla="*/ 339039 h 344635"/>
              <a:gd name="connsiteX2" fmla="*/ 897347 w 1632697"/>
              <a:gd name="connsiteY2" fmla="*/ 31238 h 344635"/>
              <a:gd name="connsiteX3" fmla="*/ 1632697 w 1632697"/>
              <a:gd name="connsiteY3" fmla="*/ 7589 h 34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697" h="344635">
                <a:moveTo>
                  <a:pt x="0" y="139290"/>
                </a:moveTo>
                <a:cubicBezTo>
                  <a:pt x="30459" y="341667"/>
                  <a:pt x="137117" y="357048"/>
                  <a:pt x="286675" y="339039"/>
                </a:cubicBezTo>
                <a:cubicBezTo>
                  <a:pt x="436233" y="321030"/>
                  <a:pt x="673010" y="86480"/>
                  <a:pt x="897347" y="31238"/>
                </a:cubicBezTo>
                <a:cubicBezTo>
                  <a:pt x="1121684" y="-24004"/>
                  <a:pt x="1271431" y="11718"/>
                  <a:pt x="1632697" y="7589"/>
                </a:cubicBezTo>
              </a:path>
            </a:pathLst>
          </a:custGeom>
          <a:noFill/>
          <a:ln w="19050" cap="flat" cmpd="sng" algn="ctr">
            <a:solidFill>
              <a:srgbClr val="8BD3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Line broadening:  what is </a:t>
            </a:r>
            <a:r>
              <a:rPr lang="el-GR" smtClean="0">
                <a:solidFill>
                  <a:schemeClr val="bg1"/>
                </a:solidFill>
              </a:rPr>
              <a:t>ϕ</a:t>
            </a:r>
            <a:r>
              <a:rPr lang="en-US" i="0" smtClean="0">
                <a:solidFill>
                  <a:schemeClr val="bg1"/>
                </a:solidFill>
              </a:rPr>
              <a:t>(</a:t>
            </a:r>
            <a:r>
              <a:rPr lang="el-GR" smtClean="0">
                <a:solidFill>
                  <a:schemeClr val="bg1"/>
                </a:solidFill>
              </a:rPr>
              <a:t>ν</a:t>
            </a:r>
            <a:r>
              <a:rPr lang="en-US" i="0" smtClean="0">
                <a:solidFill>
                  <a:schemeClr val="bg1"/>
                </a:solidFill>
              </a:rPr>
              <a:t>)</a:t>
            </a:r>
            <a:r>
              <a:rPr lang="en-US" smtClean="0">
                <a:solidFill>
                  <a:schemeClr val="bg1"/>
                </a:solidFill>
              </a:rPr>
              <a:t> 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879768"/>
            <a:ext cx="633505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Almost a whole course’s worth of material…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33" y="1266034"/>
            <a:ext cx="2080046" cy="5349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0393" y="1412909"/>
            <a:ext cx="58125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Consider the transition between energy levels 1 &amp; 2 to be “sharp” (in atom’s frame).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08006" y="1801017"/>
            <a:ext cx="2206473" cy="1992094"/>
            <a:chOff x="6002051" y="2463490"/>
            <a:chExt cx="2206473" cy="19920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543" y="2463490"/>
              <a:ext cx="1533490" cy="160486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02051" y="3993919"/>
              <a:ext cx="2206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i="0" smtClean="0">
                  <a:solidFill>
                    <a:srgbClr val="F3D75F"/>
                  </a:solidFill>
                </a:rPr>
                <a:t>Δ</a:t>
              </a:r>
              <a:r>
                <a:rPr lang="en-US" smtClean="0">
                  <a:solidFill>
                    <a:srgbClr val="F3D75F"/>
                  </a:solidFill>
                </a:rPr>
                <a:t>E </a:t>
              </a:r>
              <a:r>
                <a:rPr lang="el-GR" i="0" smtClean="0">
                  <a:solidFill>
                    <a:srgbClr val="F3D75F"/>
                  </a:solidFill>
                </a:rPr>
                <a:t>Δ</a:t>
              </a:r>
              <a:r>
                <a:rPr lang="en-US" smtClean="0">
                  <a:solidFill>
                    <a:srgbClr val="F3D75F"/>
                  </a:solidFill>
                </a:rPr>
                <a:t>t  </a:t>
              </a:r>
              <a:r>
                <a:rPr lang="el-GR" smtClean="0">
                  <a:solidFill>
                    <a:srgbClr val="F3D75F"/>
                  </a:solidFill>
                </a:rPr>
                <a:t>≥</a:t>
              </a:r>
              <a:r>
                <a:rPr lang="en-US" smtClean="0">
                  <a:solidFill>
                    <a:srgbClr val="F3D75F"/>
                  </a:solidFill>
                </a:rPr>
                <a:t>  h / </a:t>
              </a:r>
              <a:r>
                <a:rPr lang="en-US" i="0" smtClean="0">
                  <a:solidFill>
                    <a:srgbClr val="F3D75F"/>
                  </a:solidFill>
                </a:rPr>
                <a:t>2</a:t>
              </a:r>
              <a:r>
                <a:rPr lang="el-GR" smtClean="0">
                  <a:solidFill>
                    <a:srgbClr val="F3D75F"/>
                  </a:solidFill>
                </a:rPr>
                <a:t>π</a:t>
              </a:r>
              <a:endParaRPr lang="en-US">
                <a:solidFill>
                  <a:srgbClr val="F3D7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0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Line broadening:  what is </a:t>
            </a:r>
            <a:r>
              <a:rPr lang="el-GR" smtClean="0">
                <a:solidFill>
                  <a:schemeClr val="bg1"/>
                </a:solidFill>
              </a:rPr>
              <a:t>ϕ</a:t>
            </a:r>
            <a:r>
              <a:rPr lang="en-US" i="0" smtClean="0">
                <a:solidFill>
                  <a:schemeClr val="bg1"/>
                </a:solidFill>
              </a:rPr>
              <a:t>(</a:t>
            </a:r>
            <a:r>
              <a:rPr lang="el-GR" smtClean="0">
                <a:solidFill>
                  <a:schemeClr val="bg1"/>
                </a:solidFill>
              </a:rPr>
              <a:t>ν</a:t>
            </a:r>
            <a:r>
              <a:rPr lang="en-US" i="0" smtClean="0">
                <a:solidFill>
                  <a:schemeClr val="bg1"/>
                </a:solidFill>
              </a:rPr>
              <a:t>)</a:t>
            </a:r>
            <a:r>
              <a:rPr lang="en-US" smtClean="0">
                <a:solidFill>
                  <a:schemeClr val="bg1"/>
                </a:solidFill>
              </a:rPr>
              <a:t> 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879768"/>
            <a:ext cx="633505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Almost a whole course’s worth of material…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33" y="1266034"/>
            <a:ext cx="2080046" cy="5349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0393" y="1412909"/>
            <a:ext cx="58125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Consider the transition between energy levels 1 &amp; 2 to be “sharp” (in atom’s frame).</a:t>
            </a:r>
          </a:p>
        </p:txBody>
      </p:sp>
    </p:spTree>
    <p:extLst>
      <p:ext uri="{BB962C8B-B14F-4D97-AF65-F5344CB8AC3E}">
        <p14:creationId xmlns:p14="http://schemas.microsoft.com/office/powerpoint/2010/main" val="24560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Line broadening:  what is </a:t>
            </a:r>
            <a:r>
              <a:rPr lang="el-GR" smtClean="0">
                <a:solidFill>
                  <a:schemeClr val="bg1"/>
                </a:solidFill>
              </a:rPr>
              <a:t>ϕ</a:t>
            </a:r>
            <a:r>
              <a:rPr lang="en-US" i="0" smtClean="0">
                <a:solidFill>
                  <a:schemeClr val="bg1"/>
                </a:solidFill>
              </a:rPr>
              <a:t>(</a:t>
            </a:r>
            <a:r>
              <a:rPr lang="el-GR" smtClean="0">
                <a:solidFill>
                  <a:schemeClr val="bg1"/>
                </a:solidFill>
              </a:rPr>
              <a:t>ν</a:t>
            </a:r>
            <a:r>
              <a:rPr lang="en-US" i="0" smtClean="0">
                <a:solidFill>
                  <a:schemeClr val="bg1"/>
                </a:solidFill>
              </a:rPr>
              <a:t>)</a:t>
            </a:r>
            <a:r>
              <a:rPr lang="en-US" smtClean="0">
                <a:solidFill>
                  <a:schemeClr val="bg1"/>
                </a:solidFill>
              </a:rPr>
              <a:t> 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879768"/>
            <a:ext cx="633505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Almost a whole course’s worth of material…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-955" r="358" b="75695"/>
          <a:stretch/>
        </p:blipFill>
        <p:spPr>
          <a:xfrm>
            <a:off x="699405" y="3026292"/>
            <a:ext cx="4232569" cy="1022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33" y="1266034"/>
            <a:ext cx="2080046" cy="534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04" y="1949437"/>
            <a:ext cx="3360096" cy="426545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0393" y="1412909"/>
            <a:ext cx="581253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Consider the transition between energy levels 1 &amp; 2 to be “sharp” (in atom’s frame).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Convolve these with the atom’s random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(Maxwell-Boltzmann) velocity field…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2400" y="4286127"/>
            <a:ext cx="5426371" cy="1727236"/>
            <a:chOff x="112400" y="4286127"/>
            <a:chExt cx="5426371" cy="17272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0" r="13674" b="52180"/>
            <a:stretch/>
          </p:blipFill>
          <p:spPr>
            <a:xfrm>
              <a:off x="112400" y="4286127"/>
              <a:ext cx="5426371" cy="929893"/>
            </a:xfrm>
            <a:prstGeom prst="rect">
              <a:avLst/>
            </a:prstGeom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084973" y="5453210"/>
              <a:ext cx="1271177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1600" b="1" i="0" smtClean="0">
                  <a:solidFill>
                    <a:srgbClr val="FE8972"/>
                  </a:solidFill>
                </a:rPr>
                <a:t>thermal width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615202" y="5453210"/>
              <a:ext cx="1815925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1600" b="1" i="0" smtClean="0">
                  <a:solidFill>
                    <a:srgbClr val="3FFF3F"/>
                  </a:solidFill>
                </a:rPr>
                <a:t>nonthermal width (waves?)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3126370" y="5148003"/>
              <a:ext cx="801817" cy="305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E8972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4879910" y="5026342"/>
              <a:ext cx="292360" cy="3947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3FFF3F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030" y="913643"/>
            <a:ext cx="511274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What processes move electrons up and down</a:t>
            </a:r>
            <a:r>
              <a:rPr lang="en-US" sz="2000" i="0" smtClean="0">
                <a:solidFill>
                  <a:srgbClr val="FFFFCC"/>
                </a:solidFill>
              </a:rPr>
              <a:t>?      </a:t>
            </a:r>
            <a:endParaRPr lang="en-US" sz="2000" i="0" smtClean="0">
              <a:solidFill>
                <a:srgbClr val="FFFFCC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517937" y="817841"/>
            <a:ext cx="3084889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i.e., what determines </a:t>
            </a:r>
            <a:r>
              <a:rPr lang="el-GR" sz="2800" i="0" smtClean="0">
                <a:solidFill>
                  <a:srgbClr val="FFFFCC"/>
                </a:solidFill>
              </a:rPr>
              <a:t>χ</a:t>
            </a:r>
            <a:r>
              <a:rPr lang="en-US" sz="2800" i="0" baseline="-25000" smtClean="0">
                <a:solidFill>
                  <a:srgbClr val="FFFFCC"/>
                </a:solidFill>
              </a:rPr>
              <a:t>L</a:t>
            </a:r>
            <a:r>
              <a:rPr lang="en-US" sz="2000" i="0" smtClean="0">
                <a:solidFill>
                  <a:srgbClr val="FFFFCC"/>
                </a:solidFill>
              </a:rPr>
              <a:t> ?</a:t>
            </a:r>
            <a:endParaRPr lang="en-US" sz="2000" i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7890" y="1725613"/>
            <a:ext cx="3563860" cy="41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50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Spontaneous emission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50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Direct/induced absorption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50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Stimulated/induced emission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50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Collisional excitation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50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Collisional de-excitation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05" y="1604894"/>
            <a:ext cx="2596841" cy="449898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030" y="913643"/>
            <a:ext cx="51687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What processes move electrons up and down?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26158" y="849500"/>
            <a:ext cx="2674776" cy="5044054"/>
            <a:chOff x="6718052" y="849500"/>
            <a:chExt cx="2674776" cy="504405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556387" y="1604894"/>
              <a:ext cx="1240538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mtClean="0">
                  <a:solidFill>
                    <a:srgbClr val="FFFF00"/>
                  </a:solidFill>
                </a:rPr>
                <a:t>n</a:t>
              </a:r>
              <a:r>
                <a:rPr lang="en-US" i="0" baseline="-25000" smtClean="0">
                  <a:solidFill>
                    <a:srgbClr val="FFFF00"/>
                  </a:solidFill>
                </a:rPr>
                <a:t>2</a:t>
              </a:r>
              <a:r>
                <a:rPr lang="en-US" i="0" smtClean="0">
                  <a:solidFill>
                    <a:srgbClr val="FFFF00"/>
                  </a:solidFill>
                </a:rPr>
                <a:t> </a:t>
              </a:r>
              <a:r>
                <a:rPr lang="en-US" smtClean="0">
                  <a:solidFill>
                    <a:srgbClr val="FFFF00"/>
                  </a:solidFill>
                </a:rPr>
                <a:t>A</a:t>
              </a:r>
              <a:r>
                <a:rPr lang="en-US" i="0" baseline="-25000" smtClean="0">
                  <a:solidFill>
                    <a:srgbClr val="FFFF00"/>
                  </a:solidFill>
                </a:rPr>
                <a:t>21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718052" y="849500"/>
              <a:ext cx="2674776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rgbClr val="FFFF00"/>
                  </a:solidFill>
                </a:rPr>
                <a:t>specify</a:t>
              </a:r>
              <a:r>
                <a:rPr lang="en-US" sz="1800" b="1" smtClean="0">
                  <a:solidFill>
                    <a:srgbClr val="FFFF00"/>
                  </a:solidFill>
                </a:rPr>
                <a:t> rates</a:t>
              </a:r>
              <a:endParaRPr lang="en-US" sz="1800" i="0">
                <a:solidFill>
                  <a:srgbClr val="FFFF00"/>
                </a:solidFill>
              </a:endParaRP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1800" i="0" smtClean="0">
                  <a:solidFill>
                    <a:srgbClr val="FFFF00"/>
                  </a:solidFill>
                </a:rPr>
                <a:t>(# events / volume / time)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556387" y="2653033"/>
              <a:ext cx="1240538" cy="443198"/>
              <a:chOff x="7556387" y="2653033"/>
              <a:chExt cx="1240538" cy="443198"/>
            </a:xfrm>
          </p:grpSpPr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7556387" y="2653033"/>
                <a:ext cx="1240538" cy="443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1800"/>
                  </a:spcBef>
                  <a:buClr>
                    <a:schemeClr val="bg1"/>
                  </a:buClr>
                  <a:buSzPct val="115000"/>
                </a:pPr>
                <a:r>
                  <a:rPr lang="en-US" smtClean="0">
                    <a:solidFill>
                      <a:srgbClr val="FFFF00"/>
                    </a:solidFill>
                  </a:rPr>
                  <a:t>n</a:t>
                </a:r>
                <a:r>
                  <a:rPr lang="en-US" i="0" baseline="-25000" smtClean="0">
                    <a:solidFill>
                      <a:srgbClr val="FFFF00"/>
                    </a:solidFill>
                  </a:rPr>
                  <a:t>1</a:t>
                </a:r>
                <a:r>
                  <a:rPr lang="en-US" i="0" smtClean="0">
                    <a:solidFill>
                      <a:srgbClr val="FFFF00"/>
                    </a:solidFill>
                  </a:rPr>
                  <a:t> </a:t>
                </a:r>
                <a:r>
                  <a:rPr lang="en-US" smtClean="0">
                    <a:solidFill>
                      <a:srgbClr val="FFFF00"/>
                    </a:solidFill>
                  </a:rPr>
                  <a:t>B</a:t>
                </a:r>
                <a:r>
                  <a:rPr lang="en-US" i="0" baseline="-25000" smtClean="0">
                    <a:solidFill>
                      <a:srgbClr val="FFFF00"/>
                    </a:solidFill>
                  </a:rPr>
                  <a:t>12  </a:t>
                </a:r>
                <a:r>
                  <a:rPr lang="en-US" smtClean="0">
                    <a:solidFill>
                      <a:srgbClr val="FFFF00"/>
                    </a:solidFill>
                  </a:rPr>
                  <a:t>J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8565054" y="2728179"/>
                <a:ext cx="13535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7556387" y="3563552"/>
              <a:ext cx="1240538" cy="443198"/>
              <a:chOff x="7556387" y="3479573"/>
              <a:chExt cx="1240538" cy="443198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556387" y="3479573"/>
                <a:ext cx="1240538" cy="443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5000"/>
                  </a:lnSpc>
                  <a:spcBef>
                    <a:spcPts val="1800"/>
                  </a:spcBef>
                  <a:buClr>
                    <a:schemeClr val="bg1"/>
                  </a:buClr>
                  <a:buSzPct val="115000"/>
                </a:pPr>
                <a:r>
                  <a:rPr lang="en-US" smtClean="0">
                    <a:solidFill>
                      <a:srgbClr val="FFFF00"/>
                    </a:solidFill>
                  </a:rPr>
                  <a:t>n</a:t>
                </a:r>
                <a:r>
                  <a:rPr lang="en-US" i="0" baseline="-25000" smtClean="0">
                    <a:solidFill>
                      <a:srgbClr val="FFFF00"/>
                    </a:solidFill>
                  </a:rPr>
                  <a:t>2</a:t>
                </a:r>
                <a:r>
                  <a:rPr lang="en-US" i="0" smtClean="0">
                    <a:solidFill>
                      <a:srgbClr val="FFFF00"/>
                    </a:solidFill>
                  </a:rPr>
                  <a:t> </a:t>
                </a:r>
                <a:r>
                  <a:rPr lang="en-US" smtClean="0">
                    <a:solidFill>
                      <a:srgbClr val="FFFF00"/>
                    </a:solidFill>
                  </a:rPr>
                  <a:t>B</a:t>
                </a:r>
                <a:r>
                  <a:rPr lang="en-US" i="0" baseline="-25000" smtClean="0">
                    <a:solidFill>
                      <a:srgbClr val="FFFF00"/>
                    </a:solidFill>
                  </a:rPr>
                  <a:t>21  </a:t>
                </a:r>
                <a:r>
                  <a:rPr lang="en-US" smtClean="0">
                    <a:solidFill>
                      <a:srgbClr val="FFFF00"/>
                    </a:solidFill>
                  </a:rPr>
                  <a:t>J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8565054" y="3554719"/>
                <a:ext cx="13535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7556387" y="4467534"/>
              <a:ext cx="1240538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mtClean="0">
                  <a:solidFill>
                    <a:srgbClr val="FFFF00"/>
                  </a:solidFill>
                </a:rPr>
                <a:t>n</a:t>
              </a:r>
              <a:r>
                <a:rPr lang="en-US" i="0" baseline="-25000" smtClean="0">
                  <a:solidFill>
                    <a:srgbClr val="FFFF00"/>
                  </a:solidFill>
                </a:rPr>
                <a:t>1</a:t>
              </a:r>
              <a:r>
                <a:rPr lang="en-US" i="0" smtClean="0">
                  <a:solidFill>
                    <a:srgbClr val="FFFF00"/>
                  </a:solidFill>
                </a:rPr>
                <a:t> </a:t>
              </a:r>
              <a:r>
                <a:rPr lang="en-US" smtClean="0">
                  <a:solidFill>
                    <a:srgbClr val="FFFF00"/>
                  </a:solidFill>
                </a:rPr>
                <a:t>C</a:t>
              </a:r>
              <a:r>
                <a:rPr lang="en-US" i="0" baseline="-25000" smtClean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556387" y="5450356"/>
              <a:ext cx="1240538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mtClean="0">
                  <a:solidFill>
                    <a:srgbClr val="FFFF00"/>
                  </a:solidFill>
                </a:rPr>
                <a:t>n</a:t>
              </a:r>
              <a:r>
                <a:rPr lang="en-US" i="0" baseline="-25000" smtClean="0">
                  <a:solidFill>
                    <a:srgbClr val="FFFF00"/>
                  </a:solidFill>
                </a:rPr>
                <a:t>2</a:t>
              </a:r>
              <a:r>
                <a:rPr lang="en-US" i="0" smtClean="0">
                  <a:solidFill>
                    <a:srgbClr val="FFFF00"/>
                  </a:solidFill>
                </a:rPr>
                <a:t> </a:t>
              </a:r>
              <a:r>
                <a:rPr lang="en-US" smtClean="0">
                  <a:solidFill>
                    <a:srgbClr val="FFFF00"/>
                  </a:solidFill>
                </a:rPr>
                <a:t>C</a:t>
              </a:r>
              <a:r>
                <a:rPr lang="en-US" i="0" baseline="-25000" smtClean="0">
                  <a:solidFill>
                    <a:srgbClr val="FFFF00"/>
                  </a:solidFill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1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898425"/>
            <a:ext cx="599915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u="sng" smtClean="0">
                <a:solidFill>
                  <a:srgbClr val="FFFFCC"/>
                </a:solidFill>
              </a:rPr>
              <a:t>Definitions:</a:t>
            </a:r>
            <a:r>
              <a:rPr lang="en-US" sz="2000" i="0" smtClean="0">
                <a:solidFill>
                  <a:srgbClr val="FFFFCC"/>
                </a:solidFill>
              </a:rPr>
              <a:t>   mean intensity integrated over the line: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Einstein relations…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6" t="80276"/>
          <a:stretch/>
        </p:blipFill>
        <p:spPr>
          <a:xfrm>
            <a:off x="6065289" y="706369"/>
            <a:ext cx="2490884" cy="86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8" b="40092"/>
          <a:stretch/>
        </p:blipFill>
        <p:spPr>
          <a:xfrm>
            <a:off x="339708" y="1751213"/>
            <a:ext cx="8521258" cy="1054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039" y="2862097"/>
            <a:ext cx="8283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FFFFCC"/>
                </a:solidFill>
              </a:rPr>
              <a:t>A</a:t>
            </a:r>
            <a:r>
              <a:rPr lang="en-US" sz="2000" i="0" baseline="-25000" smtClean="0">
                <a:solidFill>
                  <a:srgbClr val="FFFFCC"/>
                </a:solidFill>
              </a:rPr>
              <a:t>21   </a:t>
            </a:r>
            <a:r>
              <a:rPr lang="en-US" sz="2000" i="0" smtClean="0">
                <a:solidFill>
                  <a:srgbClr val="FFFFCC"/>
                </a:solidFill>
              </a:rPr>
              <a:t>≈  1 / (lifetime, or “half-life” of upper level)</a:t>
            </a:r>
          </a:p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FFFFCC"/>
                </a:solidFill>
              </a:rPr>
              <a:t>g</a:t>
            </a:r>
            <a:r>
              <a:rPr lang="en-US" sz="2000" i="0" baseline="-25000" smtClean="0">
                <a:solidFill>
                  <a:srgbClr val="FFFFCC"/>
                </a:solidFill>
              </a:rPr>
              <a:t>1</a:t>
            </a:r>
            <a:r>
              <a:rPr lang="en-US" sz="2000" smtClean="0">
                <a:solidFill>
                  <a:srgbClr val="FFFFCC"/>
                </a:solidFill>
              </a:rPr>
              <a:t>, g</a:t>
            </a:r>
            <a:r>
              <a:rPr lang="en-US" sz="2000" i="0" baseline="-25000" smtClean="0">
                <a:solidFill>
                  <a:srgbClr val="FFFFCC"/>
                </a:solidFill>
              </a:rPr>
              <a:t>2 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=  statistical weights of levels 1,2  =  # of unresolved quantum sublevels</a:t>
            </a:r>
            <a:endParaRPr lang="en-US" sz="2000" i="0">
              <a:solidFill>
                <a:srgbClr val="FFFF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062" y="3864488"/>
            <a:ext cx="8851207" cy="2184400"/>
            <a:chOff x="140393" y="3901812"/>
            <a:chExt cx="8851207" cy="218440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0393" y="3901812"/>
              <a:ext cx="446892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For each line, atomic databases tabulate  </a:t>
              </a:r>
              <a:r>
                <a:rPr lang="el-GR" sz="2000" smtClean="0">
                  <a:solidFill>
                    <a:srgbClr val="FFFFCC"/>
                  </a:solidFill>
                </a:rPr>
                <a:t>ν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0</a:t>
              </a:r>
              <a:r>
                <a:rPr lang="en-US" sz="2000" i="0" smtClean="0">
                  <a:solidFill>
                    <a:srgbClr val="FFFFCC"/>
                  </a:solidFill>
                </a:rPr>
                <a:t>,  </a:t>
              </a:r>
              <a:r>
                <a:rPr lang="en-US" sz="2000" smtClean="0">
                  <a:solidFill>
                    <a:srgbClr val="FFFFCC"/>
                  </a:solidFill>
                </a:rPr>
                <a:t>A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21</a:t>
              </a:r>
              <a:r>
                <a:rPr lang="en-US" sz="2000" i="0" smtClean="0">
                  <a:solidFill>
                    <a:srgbClr val="FFFFCC"/>
                  </a:solidFill>
                </a:rPr>
                <a:t>,  </a:t>
              </a:r>
              <a:r>
                <a:rPr lang="en-US" sz="2000" smtClean="0">
                  <a:solidFill>
                    <a:srgbClr val="FFFFCC"/>
                  </a:solidFill>
                </a:rPr>
                <a:t>g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1</a:t>
              </a:r>
              <a:r>
                <a:rPr lang="en-US" sz="2000" i="0" smtClean="0">
                  <a:solidFill>
                    <a:srgbClr val="FFFFCC"/>
                  </a:solidFill>
                </a:rPr>
                <a:t>,  </a:t>
              </a:r>
              <a:r>
                <a:rPr lang="en-US" sz="2000" smtClean="0">
                  <a:solidFill>
                    <a:srgbClr val="FFFFCC"/>
                  </a:solidFill>
                </a:rPr>
                <a:t>g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2</a:t>
              </a:r>
              <a:r>
                <a:rPr lang="en-US" sz="2000" i="0" smtClean="0">
                  <a:solidFill>
                    <a:srgbClr val="FFFFCC"/>
                  </a:solidFill>
                </a:rPr>
                <a:t>,  and  </a:t>
              </a:r>
              <a:r>
                <a:rPr lang="en-US" sz="2000" smtClean="0">
                  <a:solidFill>
                    <a:srgbClr val="FFFFCC"/>
                  </a:solidFill>
                </a:rPr>
                <a:t>C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12</a:t>
              </a:r>
              <a:r>
                <a:rPr lang="en-US" sz="2000" i="0" smtClean="0">
                  <a:solidFill>
                    <a:srgbClr val="FFFFCC"/>
                  </a:solidFill>
                </a:rPr>
                <a:t>(</a:t>
              </a:r>
              <a:r>
                <a:rPr lang="en-US" sz="2000" smtClean="0">
                  <a:solidFill>
                    <a:srgbClr val="FFFFCC"/>
                  </a:solidFill>
                </a:rPr>
                <a:t>n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e</a:t>
              </a:r>
              <a:r>
                <a:rPr lang="en-US" sz="2000" i="0" smtClean="0">
                  <a:solidFill>
                    <a:srgbClr val="FFFFCC"/>
                  </a:solidFill>
                </a:rPr>
                <a:t>, </a:t>
              </a:r>
              <a:r>
                <a:rPr lang="en-US" sz="2000" smtClean="0">
                  <a:solidFill>
                    <a:srgbClr val="FFFFCC"/>
                  </a:solidFill>
                </a:rPr>
                <a:t>T</a:t>
              </a:r>
              <a:r>
                <a:rPr lang="en-US" sz="2000" i="0" smtClean="0">
                  <a:solidFill>
                    <a:srgbClr val="FFFFCC"/>
                  </a:solidFill>
                </a:rPr>
                <a:t>)</a:t>
              </a:r>
            </a:p>
          </p:txBody>
        </p:sp>
        <p:pic>
          <p:nvPicPr>
            <p:cNvPr id="1026" name="Picture 2" descr="http://www.chiantidatabase.org/ch3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0" t="16639" r="10328" b="37273"/>
            <a:stretch/>
          </p:blipFill>
          <p:spPr bwMode="auto">
            <a:xfrm>
              <a:off x="4727283" y="3988684"/>
              <a:ext cx="4264317" cy="2097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1256" y="4813586"/>
              <a:ext cx="392790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600" b="1" i="0" smtClean="0">
                  <a:solidFill>
                    <a:srgbClr val="FE897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www.CHIANTIdatabase.org</a:t>
              </a:r>
            </a:p>
            <a:p>
              <a:pPr algn="r">
                <a:spcBef>
                  <a:spcPts val="1200"/>
                </a:spcBef>
              </a:pPr>
              <a:r>
                <a:rPr lang="en-US" sz="1600" b="1" i="0" smtClean="0">
                  <a:solidFill>
                    <a:srgbClr val="FE897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www.atomdb.org</a:t>
              </a:r>
            </a:p>
            <a:p>
              <a:pPr algn="r">
                <a:spcBef>
                  <a:spcPts val="1200"/>
                </a:spcBef>
              </a:pPr>
              <a:r>
                <a:rPr lang="en-US" sz="1600" b="1" i="0" smtClean="0">
                  <a:solidFill>
                    <a:srgbClr val="FE897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hea-www.harvard.edu/PINTofALE</a:t>
              </a:r>
              <a:r>
                <a:rPr lang="en-US" sz="1600" b="1" i="0">
                  <a:solidFill>
                    <a:srgbClr val="FE897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4195849" y="4885452"/>
              <a:ext cx="634847" cy="200176"/>
            </a:xfrm>
            <a:prstGeom prst="rightArrow">
              <a:avLst>
                <a:gd name="adj1" fmla="val 36915"/>
                <a:gd name="adj2" fmla="val 91645"/>
              </a:avLst>
            </a:prstGeom>
            <a:solidFill>
              <a:srgbClr val="FE89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9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6140" y="970418"/>
            <a:ext cx="770665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FFFFCC"/>
                </a:solidFill>
              </a:rPr>
              <a:t>In </a:t>
            </a:r>
            <a:r>
              <a:rPr lang="en-US" sz="2000" i="0" smtClean="0">
                <a:solidFill>
                  <a:srgbClr val="FFFFCC"/>
                </a:solidFill>
              </a:rPr>
              <a:t>a time-steady </a:t>
            </a:r>
            <a:r>
              <a:rPr lang="en-US" sz="2000" i="0">
                <a:solidFill>
                  <a:srgbClr val="FFFFCC"/>
                </a:solidFill>
              </a:rPr>
              <a:t>equilibrium state, </a:t>
            </a:r>
            <a:r>
              <a:rPr lang="en-US" sz="2000" i="0" smtClean="0">
                <a:solidFill>
                  <a:srgbClr val="FFFFCC"/>
                </a:solidFill>
              </a:rPr>
              <a:t>the number </a:t>
            </a:r>
            <a:r>
              <a:rPr lang="en-US" sz="2000" i="0">
                <a:solidFill>
                  <a:srgbClr val="FFFFCC"/>
                </a:solidFill>
              </a:rPr>
              <a:t>of 1→2 transitions is in </a:t>
            </a:r>
            <a:r>
              <a:rPr lang="en-US" sz="2000" b="1" i="0">
                <a:solidFill>
                  <a:srgbClr val="FE8972"/>
                </a:solidFill>
              </a:rPr>
              <a:t>detailed balance </a:t>
            </a:r>
            <a:r>
              <a:rPr lang="en-US" sz="2000" i="0">
                <a:solidFill>
                  <a:srgbClr val="FFFFCC"/>
                </a:solidFill>
              </a:rPr>
              <a:t>with </a:t>
            </a:r>
            <a:r>
              <a:rPr lang="en-US" sz="2000" i="0" smtClean="0">
                <a:solidFill>
                  <a:srgbClr val="FFFFCC"/>
                </a:solidFill>
              </a:rPr>
              <a:t>the number </a:t>
            </a:r>
            <a:r>
              <a:rPr lang="en-US" sz="2000" i="0">
                <a:solidFill>
                  <a:srgbClr val="FFFFCC"/>
                </a:solidFill>
              </a:rPr>
              <a:t>of </a:t>
            </a:r>
            <a:r>
              <a:rPr lang="en-US" sz="2000" i="0" smtClean="0">
                <a:solidFill>
                  <a:srgbClr val="FFFFCC"/>
                </a:solidFill>
              </a:rPr>
              <a:t>2→1 transitions: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5" r="39297" b="3262"/>
          <a:stretch/>
        </p:blipFill>
        <p:spPr>
          <a:xfrm>
            <a:off x="1191871" y="1739136"/>
            <a:ext cx="6767143" cy="7788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6140" y="2657551"/>
            <a:ext cx="8515305" cy="1549840"/>
            <a:chOff x="246140" y="2657551"/>
            <a:chExt cx="8515305" cy="154984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246140" y="2657551"/>
              <a:ext cx="851530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How do we write the line opacity?  Consider only the processes that </a:t>
              </a:r>
              <a:r>
                <a:rPr lang="en-US" sz="2000" b="1" i="0" smtClean="0">
                  <a:solidFill>
                    <a:srgbClr val="FE8972"/>
                  </a:solidFill>
                </a:rPr>
                <a:t>absorb</a:t>
              </a:r>
              <a:r>
                <a:rPr lang="en-US" sz="2000" i="0" smtClean="0">
                  <a:solidFill>
                    <a:srgbClr val="FFFFCC"/>
                  </a:solidFill>
                </a:rPr>
                <a:t> incoming photons…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37" r="981" b="84578"/>
            <a:stretch/>
          </p:blipFill>
          <p:spPr>
            <a:xfrm>
              <a:off x="2491273" y="3208273"/>
              <a:ext cx="4282751" cy="99911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44982" y="4040155"/>
            <a:ext cx="8765752" cy="2005546"/>
            <a:chOff x="144982" y="4040155"/>
            <a:chExt cx="8765752" cy="200554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3980889" y="4552985"/>
              <a:ext cx="4929845" cy="149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Stimulated emission = negative absorption?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Usually a small “correction term,” but for </a:t>
              </a:r>
              <a:r>
                <a:rPr lang="en-US" sz="1800" i="0" smtClean="0">
                  <a:solidFill>
                    <a:srgbClr val="FFFFCC"/>
                  </a:solidFill>
                </a:rPr>
                <a:t>LASER/MASER</a:t>
              </a:r>
              <a:r>
                <a:rPr lang="en-US" sz="2000" i="0" smtClean="0">
                  <a:solidFill>
                    <a:srgbClr val="FFFFCC"/>
                  </a:solidFill>
                </a:rPr>
                <a:t> systems, it’s so strong it results in amplification!</a:t>
              </a:r>
            </a:p>
          </p:txBody>
        </p:sp>
        <p:pic>
          <p:nvPicPr>
            <p:cNvPr id="2050" name="Picture 2" descr="https://www.irsc.edu/nav_images/AdvancedTechnology/RoboticsPhotonics/Laser-La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0"/>
            <a:stretch/>
          </p:blipFill>
          <p:spPr bwMode="auto">
            <a:xfrm>
              <a:off x="144982" y="4385388"/>
              <a:ext cx="3758237" cy="1660313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Up Arrow 4"/>
            <p:cNvSpPr/>
            <p:nvPr/>
          </p:nvSpPr>
          <p:spPr bwMode="auto">
            <a:xfrm>
              <a:off x="5617029" y="4040155"/>
              <a:ext cx="867747" cy="498279"/>
            </a:xfrm>
            <a:prstGeom prst="upArrow">
              <a:avLst/>
            </a:prstGeom>
            <a:solidFill>
              <a:srgbClr val="1E550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9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Radiative transfer for 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1057051"/>
            <a:ext cx="88251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the optically thin (?) corona, we know how to integrate the emergent </a:t>
            </a:r>
            <a:r>
              <a:rPr lang="en-US" sz="200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9" t="54193" r="2725" b="23572"/>
          <a:stretch/>
        </p:blipFill>
        <p:spPr>
          <a:xfrm>
            <a:off x="1073020" y="1539242"/>
            <a:ext cx="3589367" cy="97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r="54083" b="82677"/>
          <a:stretch/>
        </p:blipFill>
        <p:spPr>
          <a:xfrm>
            <a:off x="2339065" y="3020638"/>
            <a:ext cx="4090467" cy="99837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93" y="2584276"/>
            <a:ext cx="88251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source function can be derived from similar rate bookkeeping…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9917" y="4053431"/>
            <a:ext cx="8565503" cy="1921089"/>
            <a:chOff x="279917" y="4053431"/>
            <a:chExt cx="8565503" cy="1921089"/>
          </a:xfrm>
        </p:grpSpPr>
        <p:sp>
          <p:nvSpPr>
            <p:cNvPr id="8" name="TextBox 7"/>
            <p:cNvSpPr txBox="1"/>
            <p:nvPr/>
          </p:nvSpPr>
          <p:spPr>
            <a:xfrm>
              <a:off x="1916331" y="5266634"/>
              <a:ext cx="5273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FFFFCC"/>
                  </a:solidFill>
                </a:rPr>
                <a:t>a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</a:t>
              </a:r>
              <a:r>
                <a:rPr lang="en-US" sz="2000" smtClean="0">
                  <a:solidFill>
                    <a:srgbClr val="FFFFCC"/>
                  </a:solidFill>
                </a:rPr>
                <a:t> = </a:t>
              </a:r>
              <a:r>
                <a:rPr lang="en-US" sz="2000" i="0" smtClean="0">
                  <a:solidFill>
                    <a:srgbClr val="FFFFCC"/>
                  </a:solidFill>
                </a:rPr>
                <a:t>effective “scattering albedo”</a:t>
              </a:r>
            </a:p>
            <a:p>
              <a:r>
                <a:rPr lang="en-US" sz="2000" smtClean="0">
                  <a:solidFill>
                    <a:srgbClr val="FFFFCC"/>
                  </a:solidFill>
                </a:rPr>
                <a:t>ϵ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</a:t>
              </a:r>
              <a:r>
                <a:rPr lang="en-US" sz="2000" smtClean="0">
                  <a:solidFill>
                    <a:srgbClr val="FFFFCC"/>
                  </a:solidFill>
                </a:rPr>
                <a:t> </a:t>
              </a:r>
              <a:r>
                <a:rPr lang="en-US" sz="2000">
                  <a:solidFill>
                    <a:srgbClr val="FFFFCC"/>
                  </a:solidFill>
                </a:rPr>
                <a:t>= </a:t>
              </a:r>
              <a:r>
                <a:rPr lang="en-US" sz="2000" i="0" smtClean="0">
                  <a:solidFill>
                    <a:srgbClr val="FFFFCC"/>
                  </a:solidFill>
                </a:rPr>
                <a:t>(1 – </a:t>
              </a:r>
              <a:r>
                <a:rPr lang="en-US" sz="2000" smtClean="0">
                  <a:solidFill>
                    <a:srgbClr val="FFFFCC"/>
                  </a:solidFill>
                </a:rPr>
                <a:t>a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</a:t>
              </a:r>
              <a:r>
                <a:rPr lang="en-US" sz="2000" i="0" smtClean="0">
                  <a:solidFill>
                    <a:srgbClr val="FFFFCC"/>
                  </a:solidFill>
                </a:rPr>
                <a:t>) </a:t>
              </a:r>
              <a:r>
                <a:rPr lang="en-US" sz="2000" smtClean="0">
                  <a:solidFill>
                    <a:srgbClr val="FFFFCC"/>
                  </a:solidFill>
                </a:rPr>
                <a:t>= </a:t>
              </a:r>
              <a:r>
                <a:rPr lang="en-US" sz="2000" i="0" smtClean="0">
                  <a:solidFill>
                    <a:srgbClr val="FFFFCC"/>
                  </a:solidFill>
                </a:rPr>
                <a:t>collisional destruction probability</a:t>
              </a:r>
              <a:endParaRPr lang="en-US" sz="2000" i="0">
                <a:solidFill>
                  <a:srgbClr val="FFFFCC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48"/>
            <a:stretch/>
          </p:blipFill>
          <p:spPr>
            <a:xfrm>
              <a:off x="279917" y="4053431"/>
              <a:ext cx="8565503" cy="9757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21096"/>
            <a:ext cx="3951319" cy="10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Collision rates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0393" y="922973"/>
            <a:ext cx="88251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Major collaborations between astrophysics &amp; experimental laboratory physics to measure </a:t>
            </a:r>
            <a:r>
              <a:rPr lang="en-US" sz="2000" b="1" i="0" smtClean="0">
                <a:solidFill>
                  <a:srgbClr val="FFC000"/>
                </a:solidFill>
              </a:rPr>
              <a:t>cross sections </a:t>
            </a:r>
            <a:r>
              <a:rPr lang="en-US" sz="2000" i="0" smtClean="0">
                <a:solidFill>
                  <a:srgbClr val="FFFFCC"/>
                </a:solidFill>
              </a:rPr>
              <a:t>of electron impact excitation…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81606" r="11352"/>
          <a:stretch/>
        </p:blipFill>
        <p:spPr>
          <a:xfrm>
            <a:off x="1017456" y="1600081"/>
            <a:ext cx="7070988" cy="10636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3069" y="2740623"/>
            <a:ext cx="8834446" cy="3450122"/>
            <a:chOff x="103069" y="2740623"/>
            <a:chExt cx="8834446" cy="34501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017" y="2886739"/>
              <a:ext cx="4266498" cy="29391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9" y="2740623"/>
              <a:ext cx="4412947" cy="3450122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941610" y="4346980"/>
              <a:ext cx="2266500" cy="79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l-GR" sz="1600" smtClean="0">
                  <a:solidFill>
                    <a:srgbClr val="FFFFCC"/>
                  </a:solidFill>
                </a:rPr>
                <a:t>σ</a:t>
              </a:r>
              <a:r>
                <a:rPr lang="en-US" sz="1600" i="0" smtClean="0">
                  <a:solidFill>
                    <a:srgbClr val="FFFFCC"/>
                  </a:solidFill>
                </a:rPr>
                <a:t> for strong 120.7 nm line of Si </a:t>
              </a:r>
              <a:r>
                <a:rPr lang="en-US" sz="1600" i="0" baseline="30000" smtClean="0">
                  <a:solidFill>
                    <a:srgbClr val="FFFFCC"/>
                  </a:solidFill>
                </a:rPr>
                <a:t>+2</a:t>
              </a:r>
              <a:r>
                <a:rPr lang="en-US" sz="1600" i="0">
                  <a:solidFill>
                    <a:srgbClr val="FFFFCC"/>
                  </a:solidFill>
                </a:rPr>
                <a:t/>
              </a:r>
              <a:br>
                <a:rPr lang="en-US" sz="1600" i="0">
                  <a:solidFill>
                    <a:srgbClr val="FFFFCC"/>
                  </a:solidFill>
                </a:rPr>
              </a:br>
              <a:r>
                <a:rPr lang="en-US" sz="1600" i="0" smtClean="0">
                  <a:solidFill>
                    <a:srgbClr val="FFFFCC"/>
                  </a:solidFill>
                </a:rPr>
                <a:t>(Reisenfeld et al. 1999)</a:t>
              </a:r>
              <a:endParaRPr lang="en-US" sz="1600" i="0" baseline="30000" smtClean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62115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05649" y="1577191"/>
            <a:ext cx="6726650" cy="25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Goals of Lecture 8:</a:t>
            </a:r>
          </a:p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800" b="1" i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Review physics of emission-line </a:t>
            </a:r>
            <a:r>
              <a:rPr lang="en-US" sz="2000" i="0">
                <a:solidFill>
                  <a:srgbClr val="FFFF00"/>
                </a:solidFill>
              </a:rPr>
              <a:t>spectroscopy above </a:t>
            </a:r>
            <a:r>
              <a:rPr lang="en-US" sz="2000" i="0" smtClean="0">
                <a:solidFill>
                  <a:srgbClr val="FFFF00"/>
                </a:solidFill>
              </a:rPr>
              <a:t>the solar </a:t>
            </a:r>
            <a:r>
              <a:rPr lang="en-US" sz="2000" i="0">
                <a:solidFill>
                  <a:srgbClr val="FFFF00"/>
                </a:solidFill>
              </a:rPr>
              <a:t>limb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Discuss collisional </a:t>
            </a:r>
            <a:r>
              <a:rPr lang="en-US" sz="2000" i="0">
                <a:solidFill>
                  <a:srgbClr val="FFFF00"/>
                </a:solidFill>
              </a:rPr>
              <a:t>vs. radiative excitation mechanisms</a:t>
            </a:r>
          </a:p>
          <a:p>
            <a:pPr marL="344488" indent="-344488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“Allowed” </a:t>
            </a:r>
            <a:r>
              <a:rPr lang="en-US" sz="2000" i="0">
                <a:solidFill>
                  <a:srgbClr val="FFFF00"/>
                </a:solidFill>
              </a:rPr>
              <a:t>(UV, X-ray) vs. “forbidden” (visible, IR) </a:t>
            </a:r>
            <a:r>
              <a:rPr lang="en-US" sz="2000" i="0" smtClean="0">
                <a:solidFill>
                  <a:srgbClr val="FFFF00"/>
                </a:solidFill>
              </a:rPr>
              <a:t>lines</a:t>
            </a:r>
            <a:endParaRPr lang="en-US" sz="2000" i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Which rates dominate?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486" y="857656"/>
            <a:ext cx="88251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We’ll see lots of different relative values of…     </a:t>
            </a:r>
            <a:r>
              <a:rPr lang="en-US" sz="2000" b="1" smtClean="0">
                <a:solidFill>
                  <a:srgbClr val="FFFF00"/>
                </a:solidFill>
              </a:rPr>
              <a:t>A</a:t>
            </a:r>
            <a:r>
              <a:rPr lang="en-US" sz="2000" b="1" i="0" baseline="-25000" smtClean="0">
                <a:solidFill>
                  <a:srgbClr val="FFFF00"/>
                </a:solidFill>
              </a:rPr>
              <a:t>21</a:t>
            </a:r>
            <a:r>
              <a:rPr lang="en-US" sz="2000" b="1" i="0" smtClean="0">
                <a:solidFill>
                  <a:srgbClr val="FFFF00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   vs.    </a:t>
            </a:r>
            <a:r>
              <a:rPr lang="en-US" sz="2000" b="1" smtClean="0">
                <a:solidFill>
                  <a:srgbClr val="FFFF00"/>
                </a:solidFill>
              </a:rPr>
              <a:t>B</a:t>
            </a:r>
            <a:r>
              <a:rPr lang="en-US" sz="2000" b="1" i="0" baseline="-25000" smtClean="0">
                <a:solidFill>
                  <a:srgbClr val="FFFF00"/>
                </a:solidFill>
              </a:rPr>
              <a:t>21</a:t>
            </a:r>
            <a:r>
              <a:rPr lang="en-US" sz="1400" b="1" i="0" smtClean="0">
                <a:solidFill>
                  <a:srgbClr val="FFFF00"/>
                </a:solidFill>
              </a:rPr>
              <a:t> </a:t>
            </a:r>
            <a:r>
              <a:rPr lang="en-US" sz="2000" b="1" smtClean="0">
                <a:solidFill>
                  <a:srgbClr val="FFFF00"/>
                </a:solidFill>
              </a:rPr>
              <a:t>J</a:t>
            </a:r>
            <a:r>
              <a:rPr lang="en-US" sz="2000" b="1" i="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    vs.    </a:t>
            </a:r>
            <a:r>
              <a:rPr lang="en-US" sz="2000" b="1" smtClean="0">
                <a:solidFill>
                  <a:srgbClr val="FFFF00"/>
                </a:solidFill>
              </a:rPr>
              <a:t>C</a:t>
            </a:r>
            <a:r>
              <a:rPr lang="en-US" sz="2000" b="1" i="0" baseline="-25000" smtClean="0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837" y="1512416"/>
            <a:ext cx="281425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FFFFCC"/>
                </a:solidFill>
              </a:rPr>
              <a:t>Allowed transitions: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b="1" i="0" smtClean="0">
                <a:solidFill>
                  <a:srgbClr val="FFFFCC"/>
                </a:solidFill>
              </a:rPr>
              <a:t>Forbidden transitions: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43415" y="1512416"/>
            <a:ext cx="30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27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l-GR" sz="2000" smtClean="0">
                <a:solidFill>
                  <a:srgbClr val="FFFFCC"/>
                </a:solidFill>
              </a:rPr>
              <a:t>γ</a:t>
            </a:r>
            <a:r>
              <a:rPr lang="en-US" sz="2000" i="0" smtClean="0">
                <a:solidFill>
                  <a:srgbClr val="FFFFCC"/>
                </a:solidFill>
              </a:rPr>
              <a:t> </a:t>
            </a:r>
            <a:r>
              <a:rPr lang="el-GR" sz="2000" i="0" smtClean="0">
                <a:solidFill>
                  <a:srgbClr val="FFFFCC"/>
                </a:solidFill>
              </a:rPr>
              <a:t>→</a:t>
            </a:r>
            <a:r>
              <a:rPr lang="en-US" sz="2000" i="0" smtClean="0">
                <a:solidFill>
                  <a:srgbClr val="FFFFCC"/>
                </a:solidFill>
              </a:rPr>
              <a:t> 	E dipole moment</a:t>
            </a:r>
          </a:p>
          <a:p>
            <a:pPr defTabSz="5127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l-GR" sz="2000">
                <a:solidFill>
                  <a:srgbClr val="FFFFCC"/>
                </a:solidFill>
              </a:rPr>
              <a:t>γ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l-GR" sz="2000" i="0">
                <a:solidFill>
                  <a:srgbClr val="FFFFCC"/>
                </a:solidFill>
              </a:rPr>
              <a:t>→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	E quadrupole moment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	B dipole moment</a:t>
            </a:r>
            <a:endParaRPr lang="en-US" sz="2000" i="0">
              <a:solidFill>
                <a:srgbClr val="FFFFCC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63424" y="1512416"/>
            <a:ext cx="322053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strong  (</a:t>
            </a:r>
            <a:r>
              <a:rPr lang="en-US" sz="2000" smtClean="0">
                <a:solidFill>
                  <a:srgbClr val="FFFFCC"/>
                </a:solidFill>
              </a:rPr>
              <a:t>A</a:t>
            </a:r>
            <a:r>
              <a:rPr lang="en-US" sz="2000" i="0" baseline="-25000" smtClean="0">
                <a:solidFill>
                  <a:srgbClr val="FFFFCC"/>
                </a:solidFill>
              </a:rPr>
              <a:t>21</a:t>
            </a:r>
            <a:r>
              <a:rPr lang="en-US" sz="2000" i="0" smtClean="0">
                <a:solidFill>
                  <a:srgbClr val="FFFFCC"/>
                </a:solidFill>
              </a:rPr>
              <a:t> ~ </a:t>
            </a:r>
            <a:r>
              <a:rPr lang="en-US" sz="2000" b="1" i="0" smtClean="0">
                <a:solidFill>
                  <a:srgbClr val="FE8972"/>
                </a:solidFill>
              </a:rPr>
              <a:t>10</a:t>
            </a:r>
            <a:r>
              <a:rPr lang="en-US" sz="2000" b="1" i="0" baseline="36000" smtClean="0">
                <a:solidFill>
                  <a:srgbClr val="FE8972"/>
                </a:solidFill>
              </a:rPr>
              <a:t>6 </a:t>
            </a:r>
            <a:r>
              <a:rPr lang="en-US" sz="2000" b="1" i="0" smtClean="0">
                <a:solidFill>
                  <a:srgbClr val="FE8972"/>
                </a:solidFill>
              </a:rPr>
              <a:t>– 10</a:t>
            </a:r>
            <a:r>
              <a:rPr lang="en-US" sz="2000" b="1" i="0" baseline="36000" smtClean="0">
                <a:solidFill>
                  <a:srgbClr val="FE8972"/>
                </a:solidFill>
              </a:rPr>
              <a:t>10 </a:t>
            </a:r>
            <a:r>
              <a:rPr lang="en-US" sz="2000" i="0" smtClean="0">
                <a:solidFill>
                  <a:srgbClr val="FFFFCC"/>
                </a:solidFill>
              </a:rPr>
              <a:t>s</a:t>
            </a:r>
            <a:r>
              <a:rPr lang="en-US" sz="2000" i="0" baseline="36000" smtClean="0">
                <a:solidFill>
                  <a:srgbClr val="FFFFCC"/>
                </a:solidFill>
              </a:rPr>
              <a:t>-1</a:t>
            </a:r>
            <a:r>
              <a:rPr lang="en-US" sz="2000" i="0" smtClean="0">
                <a:solidFill>
                  <a:srgbClr val="FFFFCC"/>
                </a:solidFill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weak  (</a:t>
            </a:r>
            <a:r>
              <a:rPr lang="en-US" sz="2000" smtClean="0">
                <a:solidFill>
                  <a:srgbClr val="FFFFCC"/>
                </a:solidFill>
              </a:rPr>
              <a:t>A</a:t>
            </a:r>
            <a:r>
              <a:rPr lang="en-US" sz="2000" i="0" baseline="-25000" smtClean="0">
                <a:solidFill>
                  <a:srgbClr val="FFFFCC"/>
                </a:solidFill>
              </a:rPr>
              <a:t>21</a:t>
            </a:r>
            <a:r>
              <a:rPr lang="en-US" sz="2000" i="0" smtClean="0">
                <a:solidFill>
                  <a:srgbClr val="FFFFCC"/>
                </a:solidFill>
              </a:rPr>
              <a:t> </a:t>
            </a:r>
            <a:r>
              <a:rPr lang="en-US" sz="2000" i="0">
                <a:solidFill>
                  <a:srgbClr val="FFFFCC"/>
                </a:solidFill>
              </a:rPr>
              <a:t>~ </a:t>
            </a:r>
            <a:r>
              <a:rPr lang="en-US" sz="2000" b="1" i="0" smtClean="0">
                <a:solidFill>
                  <a:srgbClr val="FE8972"/>
                </a:solidFill>
              </a:rPr>
              <a:t>1 – 10</a:t>
            </a:r>
            <a:r>
              <a:rPr lang="en-US" sz="2000" b="1" i="0" baseline="36000" smtClean="0">
                <a:solidFill>
                  <a:srgbClr val="FE8972"/>
                </a:solidFill>
              </a:rPr>
              <a:t>2 </a:t>
            </a:r>
            <a:r>
              <a:rPr lang="en-US" sz="2000" i="0">
                <a:solidFill>
                  <a:srgbClr val="FFFFCC"/>
                </a:solidFill>
              </a:rPr>
              <a:t>s</a:t>
            </a:r>
            <a:r>
              <a:rPr lang="en-US" sz="2000" i="0" baseline="36000">
                <a:solidFill>
                  <a:srgbClr val="FFFFCC"/>
                </a:solidFill>
              </a:rPr>
              <a:t>-1</a:t>
            </a:r>
            <a:r>
              <a:rPr lang="en-US" sz="2000" i="0">
                <a:solidFill>
                  <a:srgbClr val="FFFFCC"/>
                </a:solidFill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1837" y="3065901"/>
            <a:ext cx="6182604" cy="2831544"/>
            <a:chOff x="91837" y="3131218"/>
            <a:chExt cx="6182604" cy="2831544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91837" y="3131218"/>
              <a:ext cx="3024584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FFFCC"/>
                  </a:solidFill>
                </a:rPr>
                <a:t>Resonance lines:</a:t>
              </a:r>
              <a:br>
                <a:rPr lang="en-US" sz="2000" b="1" i="0" smtClean="0">
                  <a:solidFill>
                    <a:srgbClr val="FFFFCC"/>
                  </a:solidFill>
                </a:rPr>
              </a:br>
              <a:endParaRPr lang="en-US" sz="2000" i="0" smtClean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FFFCC"/>
                  </a:solidFill>
                </a:rPr>
                <a:t>Subordinate lines:</a:t>
              </a:r>
              <a:endParaRPr lang="en-US" sz="2000" i="0" smtClean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FFFCC"/>
                  </a:solidFill>
                </a:rPr>
                <a:t>Intercombination lines:</a:t>
              </a:r>
              <a:endParaRPr lang="en-US" sz="2000" i="0" smtClean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b="1" i="0" smtClean="0">
                  <a:solidFill>
                    <a:srgbClr val="FFFFCC"/>
                  </a:solidFill>
                </a:rPr>
                <a:t>Satellite lines:</a:t>
              </a:r>
              <a:endParaRPr lang="en-US" sz="2000" i="0" baseline="38000" smtClean="0">
                <a:solidFill>
                  <a:srgbClr val="FFFFCC"/>
                </a:solidFill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906090" y="3131218"/>
              <a:ext cx="3368351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1 = ground, 2 = excited</a:t>
              </a:r>
              <a:br>
                <a:rPr lang="en-US" sz="2000" i="0" smtClean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</a:rPr>
                <a:t>(same multiplicity)</a:t>
              </a:r>
            </a:p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1 &amp; 2 both excited</a:t>
              </a:r>
            </a:p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1 &amp; 2 different multiplicities</a:t>
              </a:r>
            </a:p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recombining transition (from X</a:t>
              </a:r>
              <a:r>
                <a:rPr lang="en-US" sz="2000" i="0" baseline="38000" smtClean="0">
                  <a:solidFill>
                    <a:srgbClr val="FFFFCC"/>
                  </a:solidFill>
                </a:rPr>
                <a:t>n+1</a:t>
              </a:r>
              <a:r>
                <a:rPr lang="en-US" sz="2000" i="0" smtClean="0">
                  <a:solidFill>
                    <a:srgbClr val="FFFFCC"/>
                  </a:solidFill>
                </a:rPr>
                <a:t> to X</a:t>
              </a:r>
              <a:r>
                <a:rPr lang="en-US" sz="2000" i="0" baseline="38000" smtClean="0">
                  <a:solidFill>
                    <a:srgbClr val="FFFFCC"/>
                  </a:solidFill>
                </a:rPr>
                <a:t>n</a:t>
              </a:r>
              <a:r>
                <a:rPr lang="en-US" sz="2000" i="0" smtClean="0">
                  <a:solidFill>
                    <a:srgbClr val="FFFFCC"/>
                  </a:solidFill>
                </a:rPr>
                <a:t>) associated with a resonance line of X</a:t>
              </a:r>
              <a:r>
                <a:rPr lang="en-US" sz="2000" i="0" baseline="38000" smtClean="0">
                  <a:solidFill>
                    <a:srgbClr val="FFFFCC"/>
                  </a:solidFill>
                </a:rPr>
                <a:t>n+1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20307" y="2734533"/>
            <a:ext cx="2649990" cy="3542757"/>
            <a:chOff x="6248300" y="2883830"/>
            <a:chExt cx="2549093" cy="34078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21"/>
            <a:stretch/>
          </p:blipFill>
          <p:spPr>
            <a:xfrm>
              <a:off x="6495846" y="2883830"/>
              <a:ext cx="2301547" cy="12286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00" y="4254602"/>
              <a:ext cx="2549093" cy="2037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23405" y="1763515"/>
            <a:ext cx="6371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Focus on collisionally dominated emission lines &amp; their diagnostic capabilities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Narrow-band imaging vs. high-resolution slit spectroscopy</a:t>
            </a:r>
            <a:endParaRPr lang="en-US" sz="2000" i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" b="1019"/>
          <a:stretch/>
        </p:blipFill>
        <p:spPr>
          <a:xfrm>
            <a:off x="0" y="0"/>
            <a:ext cx="9144000" cy="622351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Spectroscopy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Spectroscopy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461" y="910815"/>
            <a:ext cx="874113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u="sng" smtClean="0">
                <a:solidFill>
                  <a:srgbClr val="FFFFCC"/>
                </a:solidFill>
              </a:rPr>
              <a:t>Definition:</a:t>
            </a:r>
            <a:r>
              <a:rPr lang="en-US" sz="2000" i="0" smtClean="0">
                <a:solidFill>
                  <a:srgbClr val="FFFFCC"/>
                </a:solidFill>
              </a:rPr>
              <a:t>  the dispersion of light into its spectral energy distribution (SED), and the study of the interaction between radiation and matter via analysis of SEDs.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146" y="1809661"/>
            <a:ext cx="55780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Refraction:  </a:t>
            </a:r>
            <a:r>
              <a:rPr lang="en-US" sz="2000" b="1" i="0" smtClean="0">
                <a:solidFill>
                  <a:srgbClr val="FE8972"/>
                </a:solidFill>
              </a:rPr>
              <a:t>prisms</a:t>
            </a:r>
            <a:r>
              <a:rPr lang="en-US" sz="2000" i="0" smtClean="0">
                <a:solidFill>
                  <a:srgbClr val="FFFFCC"/>
                </a:solidFill>
              </a:rPr>
              <a:t> refract light differently depending on frequency;  refractive index </a:t>
            </a:r>
            <a:r>
              <a:rPr lang="en-US" sz="2000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l-GR" sz="2000" i="0" smtClean="0">
                <a:solidFill>
                  <a:srgbClr val="FFFFCC"/>
                </a:solidFill>
              </a:rPr>
              <a:t>λ</a:t>
            </a:r>
            <a:r>
              <a:rPr lang="en-US" sz="2000" i="0" smtClean="0">
                <a:solidFill>
                  <a:srgbClr val="FFFFCC"/>
                </a:solidFill>
              </a:rPr>
              <a:t>)</a:t>
            </a:r>
            <a:endParaRPr lang="en-US" sz="2000" i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50008"/>
              </a:clrFrom>
              <a:clrTo>
                <a:srgbClr val="0500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b="39540"/>
          <a:stretch/>
        </p:blipFill>
        <p:spPr>
          <a:xfrm>
            <a:off x="6061788" y="1709843"/>
            <a:ext cx="2374033" cy="13505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5146" y="2745825"/>
            <a:ext cx="8806454" cy="3524347"/>
            <a:chOff x="185146" y="2745825"/>
            <a:chExt cx="8806454" cy="352434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5146" y="2745825"/>
              <a:ext cx="4685434" cy="314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4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Reflection:  </a:t>
              </a:r>
              <a:r>
                <a:rPr lang="en-US" sz="2000" b="1" i="0" smtClean="0">
                  <a:solidFill>
                    <a:srgbClr val="FE8972"/>
                  </a:solidFill>
                </a:rPr>
                <a:t>diffraction gratings </a:t>
              </a:r>
              <a:r>
                <a:rPr lang="en-US" sz="2000" i="0" smtClean="0">
                  <a:solidFill>
                    <a:srgbClr val="FFFFCC"/>
                  </a:solidFill>
                </a:rPr>
                <a:t>tend to be used more often in solar spectroscopy.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4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Much like a row of narrow slits, each ruled surface acts as an independent source of diffraction.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4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endParaRPr lang="en-US" sz="2000" i="0" smtClean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4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endParaRPr lang="en-US" sz="2000" i="0">
                <a:solidFill>
                  <a:srgbClr val="FFFFCC"/>
                </a:solidFill>
              </a:endParaRPr>
            </a:p>
            <a:p>
              <a:pPr marL="168275" indent="-168275" eaLnBrk="1" hangingPunct="1">
                <a:lnSpc>
                  <a:spcPct val="95000"/>
                </a:lnSpc>
                <a:spcBef>
                  <a:spcPts val="14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Combinations…  “grisms”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40204"/>
                </a:clrFrom>
                <a:clrTo>
                  <a:srgbClr val="0402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9"/>
            <a:stretch/>
          </p:blipFill>
          <p:spPr>
            <a:xfrm>
              <a:off x="5206781" y="3201023"/>
              <a:ext cx="3784819" cy="30691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99" y="4506684"/>
              <a:ext cx="3212581" cy="77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0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solar spectrum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6486" y="1297246"/>
            <a:ext cx="4480159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visible wavelengths, the solar disk’s spectrum is dominated by narrow absorption lines.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24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Joseph von Fraunhofer identified the strongest lines:  A → K</a:t>
            </a:r>
          </a:p>
        </p:txBody>
      </p:sp>
      <p:pic>
        <p:nvPicPr>
          <p:cNvPr id="1026" name="Picture 2" descr="http://members.iif.hu/visontay/ponticulus/img1/graphics/stamp-fraunho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6" y="4177774"/>
            <a:ext cx="3211196" cy="18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36" y="949336"/>
            <a:ext cx="3866441" cy="2546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20" y="3918857"/>
            <a:ext cx="5356545" cy="2148481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3592286" y="3293706"/>
            <a:ext cx="2202024" cy="634482"/>
          </a:xfrm>
          <a:custGeom>
            <a:avLst/>
            <a:gdLst>
              <a:gd name="connsiteX0" fmla="*/ 2202024 w 2413913"/>
              <a:gd name="connsiteY0" fmla="*/ 0 h 634482"/>
              <a:gd name="connsiteX1" fmla="*/ 2202024 w 2413913"/>
              <a:gd name="connsiteY1" fmla="*/ 289249 h 634482"/>
              <a:gd name="connsiteX2" fmla="*/ 0 w 2413913"/>
              <a:gd name="connsiteY2" fmla="*/ 634482 h 634482"/>
              <a:gd name="connsiteX0" fmla="*/ 2202024 w 2202024"/>
              <a:gd name="connsiteY0" fmla="*/ 0 h 634482"/>
              <a:gd name="connsiteX1" fmla="*/ 2202024 w 2202024"/>
              <a:gd name="connsiteY1" fmla="*/ 289249 h 634482"/>
              <a:gd name="connsiteX2" fmla="*/ 0 w 2202024"/>
              <a:gd name="connsiteY2" fmla="*/ 634482 h 634482"/>
              <a:gd name="connsiteX0" fmla="*/ 2202024 w 2202024"/>
              <a:gd name="connsiteY0" fmla="*/ 0 h 634482"/>
              <a:gd name="connsiteX1" fmla="*/ 2202024 w 2202024"/>
              <a:gd name="connsiteY1" fmla="*/ 289249 h 634482"/>
              <a:gd name="connsiteX2" fmla="*/ 0 w 2202024"/>
              <a:gd name="connsiteY2" fmla="*/ 634482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2024" h="634482">
                <a:moveTo>
                  <a:pt x="2202024" y="0"/>
                </a:moveTo>
                <a:lnTo>
                  <a:pt x="2202024" y="289249"/>
                </a:lnTo>
                <a:lnTo>
                  <a:pt x="0" y="634482"/>
                </a:lnTo>
              </a:path>
            </a:pathLst>
          </a:custGeom>
          <a:noFill/>
          <a:ln w="25400" cap="flat" cmpd="sng" algn="ctr">
            <a:solidFill>
              <a:srgbClr val="F88F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>
            <a:off x="6170642" y="3284375"/>
            <a:ext cx="2759522" cy="634482"/>
          </a:xfrm>
          <a:custGeom>
            <a:avLst/>
            <a:gdLst>
              <a:gd name="connsiteX0" fmla="*/ 2202024 w 2413913"/>
              <a:gd name="connsiteY0" fmla="*/ 0 h 634482"/>
              <a:gd name="connsiteX1" fmla="*/ 2202024 w 2413913"/>
              <a:gd name="connsiteY1" fmla="*/ 289249 h 634482"/>
              <a:gd name="connsiteX2" fmla="*/ 0 w 2413913"/>
              <a:gd name="connsiteY2" fmla="*/ 634482 h 634482"/>
              <a:gd name="connsiteX0" fmla="*/ 2202024 w 2202024"/>
              <a:gd name="connsiteY0" fmla="*/ 0 h 634482"/>
              <a:gd name="connsiteX1" fmla="*/ 2202024 w 2202024"/>
              <a:gd name="connsiteY1" fmla="*/ 289249 h 634482"/>
              <a:gd name="connsiteX2" fmla="*/ 0 w 2202024"/>
              <a:gd name="connsiteY2" fmla="*/ 634482 h 634482"/>
              <a:gd name="connsiteX0" fmla="*/ 2202024 w 2202024"/>
              <a:gd name="connsiteY0" fmla="*/ 0 h 634482"/>
              <a:gd name="connsiteX1" fmla="*/ 2202024 w 2202024"/>
              <a:gd name="connsiteY1" fmla="*/ 289249 h 634482"/>
              <a:gd name="connsiteX2" fmla="*/ 0 w 2202024"/>
              <a:gd name="connsiteY2" fmla="*/ 634482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2024" h="634482">
                <a:moveTo>
                  <a:pt x="2202024" y="0"/>
                </a:moveTo>
                <a:lnTo>
                  <a:pt x="2202024" y="289249"/>
                </a:lnTo>
                <a:lnTo>
                  <a:pt x="0" y="634482"/>
                </a:lnTo>
              </a:path>
            </a:pathLst>
          </a:custGeom>
          <a:noFill/>
          <a:ln w="25400" cap="flat" cmpd="sng" algn="ctr">
            <a:solidFill>
              <a:srgbClr val="F88F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solar spectrum:  coronal for </a:t>
            </a:r>
            <a:r>
              <a:rPr lang="el-GR" smtClean="0">
                <a:solidFill>
                  <a:schemeClr val="bg1"/>
                </a:solidFill>
              </a:rPr>
              <a:t>λ</a:t>
            </a:r>
            <a:r>
              <a:rPr lang="en-US" smtClean="0">
                <a:solidFill>
                  <a:schemeClr val="bg1"/>
                </a:solidFill>
              </a:rPr>
              <a:t> &lt; 100 nm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" y="933061"/>
            <a:ext cx="8780493" cy="52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Off-limb coronal spectrum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307" y="842445"/>
            <a:ext cx="88251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the visible, spectrum dominated by K &amp; F continuum, with a few emission lines.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9" y="1208502"/>
            <a:ext cx="7716348" cy="176048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307" y="3030796"/>
            <a:ext cx="259157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2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 X-ray and UV, spectrum is dominated by (mostly) the same lines seen on-disk.</a:t>
            </a:r>
          </a:p>
          <a:p>
            <a:pPr marL="168275" indent="-168275" eaLnBrk="1" hangingPunct="1">
              <a:lnSpc>
                <a:spcPct val="92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Gabriel et al. (1971) launched UV spectrometers on an Aerobee rocket during a solar eclipse.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83" y="3125755"/>
            <a:ext cx="6260447" cy="28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723"/>
            <a:ext cx="6768785" cy="475137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Coronal imaging = stealth spectroscopy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65410" y="2698280"/>
            <a:ext cx="1569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CC"/>
                </a:solidFill>
              </a:rPr>
              <a:t>Yohkoh</a:t>
            </a:r>
            <a:r>
              <a:rPr lang="en-US" sz="2000" i="0">
                <a:solidFill>
                  <a:srgbClr val="FFFFCC"/>
                </a:solidFill>
              </a:rPr>
              <a:t/>
            </a:r>
            <a:br>
              <a:rPr lang="en-US" sz="2000" i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Soft X-ray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images over 6 years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622" y="935752"/>
            <a:ext cx="88251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Transmission filters admit light from only a small number of emission lines…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1" y="4434472"/>
            <a:ext cx="5262463" cy="184186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38327" y="3975501"/>
            <a:ext cx="323840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CC"/>
                </a:solidFill>
              </a:rPr>
              <a:t>TRACE </a:t>
            </a:r>
            <a:r>
              <a:rPr lang="en-US" sz="2000" i="0" smtClean="0">
                <a:solidFill>
                  <a:srgbClr val="FFFFCC"/>
                </a:solidFill>
              </a:rPr>
              <a:t>17.1 nm passband</a:t>
            </a:r>
          </a:p>
        </p:txBody>
      </p:sp>
    </p:spTree>
    <p:extLst>
      <p:ext uri="{BB962C8B-B14F-4D97-AF65-F5344CB8AC3E}">
        <p14:creationId xmlns:p14="http://schemas.microsoft.com/office/powerpoint/2010/main" val="3587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76057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How are emission lines formed?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13615</TotalTime>
  <Words>887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Times New Roman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1064</cp:revision>
  <cp:lastPrinted>2004-11-04T16:22:17Z</cp:lastPrinted>
  <dcterms:created xsi:type="dcterms:W3CDTF">2004-11-02T19:54:44Z</dcterms:created>
  <dcterms:modified xsi:type="dcterms:W3CDTF">2016-01-03T17:10:18Z</dcterms:modified>
</cp:coreProperties>
</file>