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632" r:id="rId2"/>
    <p:sldId id="631" r:id="rId3"/>
    <p:sldId id="673" r:id="rId4"/>
    <p:sldId id="700" r:id="rId5"/>
    <p:sldId id="701" r:id="rId6"/>
    <p:sldId id="702" r:id="rId7"/>
    <p:sldId id="703" r:id="rId8"/>
    <p:sldId id="678" r:id="rId9"/>
    <p:sldId id="679" r:id="rId10"/>
    <p:sldId id="680" r:id="rId11"/>
    <p:sldId id="694" r:id="rId12"/>
    <p:sldId id="686" r:id="rId13"/>
    <p:sldId id="687" r:id="rId14"/>
    <p:sldId id="684" r:id="rId15"/>
    <p:sldId id="688" r:id="rId16"/>
    <p:sldId id="699" r:id="rId17"/>
    <p:sldId id="691" r:id="rId18"/>
    <p:sldId id="704" r:id="rId19"/>
    <p:sldId id="681" r:id="rId20"/>
    <p:sldId id="683" r:id="rId21"/>
    <p:sldId id="693" r:id="rId22"/>
    <p:sldId id="689" r:id="rId23"/>
    <p:sldId id="698" r:id="rId24"/>
    <p:sldId id="695" r:id="rId25"/>
    <p:sldId id="696" r:id="rId26"/>
    <p:sldId id="697" r:id="rId27"/>
    <p:sldId id="705" r:id="rId28"/>
    <p:sldId id="657" r:id="rId29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BD3FF"/>
    <a:srgbClr val="FE8972"/>
    <a:srgbClr val="996600"/>
    <a:srgbClr val="F6C700"/>
    <a:srgbClr val="FE431E"/>
    <a:srgbClr val="69B4FF"/>
    <a:srgbClr val="D7BC5B"/>
    <a:srgbClr val="D1EDFF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92" autoAdjust="0"/>
    <p:restoredTop sz="95411" autoAdjust="0"/>
  </p:normalViewPr>
  <p:slideViewPr>
    <p:cSldViewPr snapToGrid="0">
      <p:cViewPr>
        <p:scale>
          <a:sx n="81" d="100"/>
          <a:sy n="81" d="100"/>
        </p:scale>
        <p:origin x="749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460" y="-78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1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1EE42-7E05-4A85-AA72-178EE6A184EB}" type="datetimeFigureOut">
              <a:rPr lang="en-US" smtClean="0"/>
              <a:pPr/>
              <a:t>11/28/2015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0302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70302"/>
            <a:ext cx="3005138" cy="4610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E9F60-A45D-4A6D-BF44-92C854F781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79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1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9" y="4385946"/>
            <a:ext cx="5546725" cy="415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0302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70302"/>
            <a:ext cx="3005138" cy="4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18486E29-B499-49E6-9F03-1FEF2E681D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81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2275" y="63500"/>
            <a:ext cx="2219325" cy="60626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" y="63500"/>
            <a:ext cx="6505575" cy="6062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990600" y="6422125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smtClean="0">
                <a:solidFill>
                  <a:srgbClr val="FFFFCC"/>
                </a:solidFill>
              </a:rPr>
              <a:t>Lecture 7:  Visible continuum diagnostics</a:t>
            </a:r>
            <a:endParaRPr lang="en-US" sz="1400" b="1" dirty="0">
              <a:solidFill>
                <a:srgbClr val="FFFFCC"/>
              </a:solidFill>
            </a:endParaRP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53975" y="6057900"/>
            <a:ext cx="855658" cy="763588"/>
            <a:chOff x="53975" y="6057900"/>
            <a:chExt cx="855658" cy="763588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20214702">
              <a:off x="163513" y="6170613"/>
              <a:ext cx="209550" cy="241300"/>
            </a:xfrm>
            <a:custGeom>
              <a:avLst/>
              <a:gdLst>
                <a:gd name="T0" fmla="*/ 0 w 505"/>
                <a:gd name="T1" fmla="*/ 0 h 608"/>
                <a:gd name="T2" fmla="*/ 0 w 505"/>
                <a:gd name="T3" fmla="*/ 0 h 608"/>
                <a:gd name="T4" fmla="*/ 0 w 505"/>
                <a:gd name="T5" fmla="*/ 0 h 608"/>
                <a:gd name="T6" fmla="*/ 0 w 505"/>
                <a:gd name="T7" fmla="*/ 0 h 608"/>
                <a:gd name="T8" fmla="*/ 0 w 505"/>
                <a:gd name="T9" fmla="*/ 0 h 608"/>
                <a:gd name="T10" fmla="*/ 0 w 505"/>
                <a:gd name="T11" fmla="*/ 0 h 608"/>
                <a:gd name="T12" fmla="*/ 0 w 505"/>
                <a:gd name="T13" fmla="*/ 0 h 608"/>
                <a:gd name="T14" fmla="*/ 0 w 505"/>
                <a:gd name="T15" fmla="*/ 0 h 608"/>
                <a:gd name="T16" fmla="*/ 0 w 505"/>
                <a:gd name="T17" fmla="*/ 0 h 608"/>
                <a:gd name="T18" fmla="*/ 0 w 505"/>
                <a:gd name="T19" fmla="*/ 0 h 608"/>
                <a:gd name="T20" fmla="*/ 0 w 505"/>
                <a:gd name="T21" fmla="*/ 0 h 608"/>
                <a:gd name="T22" fmla="*/ 0 w 505"/>
                <a:gd name="T23" fmla="*/ 0 h 6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05"/>
                <a:gd name="T37" fmla="*/ 0 h 608"/>
                <a:gd name="T38" fmla="*/ 505 w 505"/>
                <a:gd name="T39" fmla="*/ 608 h 608"/>
                <a:gd name="connsiteX0" fmla="*/ 7663 w 10000"/>
                <a:gd name="connsiteY0" fmla="*/ 9375 h 10000"/>
                <a:gd name="connsiteX1" fmla="*/ 6653 w 10000"/>
                <a:gd name="connsiteY1" fmla="*/ 9622 h 10000"/>
                <a:gd name="connsiteX2" fmla="*/ 5347 w 10000"/>
                <a:gd name="connsiteY2" fmla="*/ 7056 h 10000"/>
                <a:gd name="connsiteX3" fmla="*/ 3267 w 10000"/>
                <a:gd name="connsiteY3" fmla="*/ 4194 h 10000"/>
                <a:gd name="connsiteX4" fmla="*/ 0 w 10000"/>
                <a:gd name="connsiteY4" fmla="*/ 197 h 10000"/>
                <a:gd name="connsiteX5" fmla="*/ 475 w 10000"/>
                <a:gd name="connsiteY5" fmla="*/ 0 h 10000"/>
                <a:gd name="connsiteX6" fmla="*/ 2376 w 10000"/>
                <a:gd name="connsiteY6" fmla="*/ 2220 h 10000"/>
                <a:gd name="connsiteX7" fmla="*/ 6950 w 10000"/>
                <a:gd name="connsiteY7" fmla="*/ 6118 h 10000"/>
                <a:gd name="connsiteX8" fmla="*/ 9386 w 10000"/>
                <a:gd name="connsiteY8" fmla="*/ 8191 h 10000"/>
                <a:gd name="connsiteX9" fmla="*/ 9861 w 10000"/>
                <a:gd name="connsiteY9" fmla="*/ 8586 h 10000"/>
                <a:gd name="connsiteX10" fmla="*/ 7663 w 10000"/>
                <a:gd name="connsiteY10" fmla="*/ 9375 h 10000"/>
                <a:gd name="connsiteX0" fmla="*/ 7663 w 10000"/>
                <a:gd name="connsiteY0" fmla="*/ 9375 h 10038"/>
                <a:gd name="connsiteX1" fmla="*/ 6653 w 10000"/>
                <a:gd name="connsiteY1" fmla="*/ 9622 h 10038"/>
                <a:gd name="connsiteX2" fmla="*/ 5347 w 10000"/>
                <a:gd name="connsiteY2" fmla="*/ 7056 h 10038"/>
                <a:gd name="connsiteX3" fmla="*/ 3267 w 10000"/>
                <a:gd name="connsiteY3" fmla="*/ 4194 h 10038"/>
                <a:gd name="connsiteX4" fmla="*/ 0 w 10000"/>
                <a:gd name="connsiteY4" fmla="*/ 197 h 10038"/>
                <a:gd name="connsiteX5" fmla="*/ 475 w 10000"/>
                <a:gd name="connsiteY5" fmla="*/ 0 h 10038"/>
                <a:gd name="connsiteX6" fmla="*/ 2376 w 10000"/>
                <a:gd name="connsiteY6" fmla="*/ 2220 h 10038"/>
                <a:gd name="connsiteX7" fmla="*/ 6950 w 10000"/>
                <a:gd name="connsiteY7" fmla="*/ 6118 h 10038"/>
                <a:gd name="connsiteX8" fmla="*/ 9386 w 10000"/>
                <a:gd name="connsiteY8" fmla="*/ 8191 h 10038"/>
                <a:gd name="connsiteX9" fmla="*/ 9861 w 10000"/>
                <a:gd name="connsiteY9" fmla="*/ 8586 h 10038"/>
                <a:gd name="connsiteX10" fmla="*/ 8459 w 10000"/>
                <a:gd name="connsiteY10" fmla="*/ 10038 h 10038"/>
                <a:gd name="connsiteX0" fmla="*/ 7663 w 10000"/>
                <a:gd name="connsiteY0" fmla="*/ 9375 h 10000"/>
                <a:gd name="connsiteX1" fmla="*/ 6653 w 10000"/>
                <a:gd name="connsiteY1" fmla="*/ 9622 h 10000"/>
                <a:gd name="connsiteX2" fmla="*/ 5347 w 10000"/>
                <a:gd name="connsiteY2" fmla="*/ 7056 h 10000"/>
                <a:gd name="connsiteX3" fmla="*/ 3267 w 10000"/>
                <a:gd name="connsiteY3" fmla="*/ 4194 h 10000"/>
                <a:gd name="connsiteX4" fmla="*/ 0 w 10000"/>
                <a:gd name="connsiteY4" fmla="*/ 197 h 10000"/>
                <a:gd name="connsiteX5" fmla="*/ 475 w 10000"/>
                <a:gd name="connsiteY5" fmla="*/ 0 h 10000"/>
                <a:gd name="connsiteX6" fmla="*/ 2376 w 10000"/>
                <a:gd name="connsiteY6" fmla="*/ 2220 h 10000"/>
                <a:gd name="connsiteX7" fmla="*/ 6950 w 10000"/>
                <a:gd name="connsiteY7" fmla="*/ 6118 h 10000"/>
                <a:gd name="connsiteX8" fmla="*/ 9386 w 10000"/>
                <a:gd name="connsiteY8" fmla="*/ 8191 h 10000"/>
                <a:gd name="connsiteX9" fmla="*/ 9861 w 10000"/>
                <a:gd name="connsiteY9" fmla="*/ 8586 h 10000"/>
                <a:gd name="connsiteX0" fmla="*/ 6653 w 10000"/>
                <a:gd name="connsiteY0" fmla="*/ 9622 h 9622"/>
                <a:gd name="connsiteX1" fmla="*/ 5347 w 10000"/>
                <a:gd name="connsiteY1" fmla="*/ 7056 h 9622"/>
                <a:gd name="connsiteX2" fmla="*/ 3267 w 10000"/>
                <a:gd name="connsiteY2" fmla="*/ 4194 h 9622"/>
                <a:gd name="connsiteX3" fmla="*/ 0 w 10000"/>
                <a:gd name="connsiteY3" fmla="*/ 197 h 9622"/>
                <a:gd name="connsiteX4" fmla="*/ 475 w 10000"/>
                <a:gd name="connsiteY4" fmla="*/ 0 h 9622"/>
                <a:gd name="connsiteX5" fmla="*/ 2376 w 10000"/>
                <a:gd name="connsiteY5" fmla="*/ 2220 h 9622"/>
                <a:gd name="connsiteX6" fmla="*/ 6950 w 10000"/>
                <a:gd name="connsiteY6" fmla="*/ 6118 h 9622"/>
                <a:gd name="connsiteX7" fmla="*/ 9386 w 10000"/>
                <a:gd name="connsiteY7" fmla="*/ 8191 h 9622"/>
                <a:gd name="connsiteX8" fmla="*/ 9861 w 10000"/>
                <a:gd name="connsiteY8" fmla="*/ 8586 h 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9622">
                  <a:moveTo>
                    <a:pt x="6653" y="9622"/>
                  </a:moveTo>
                  <a:cubicBezTo>
                    <a:pt x="6257" y="9243"/>
                    <a:pt x="5901" y="7961"/>
                    <a:pt x="5347" y="7056"/>
                  </a:cubicBezTo>
                  <a:cubicBezTo>
                    <a:pt x="4792" y="6151"/>
                    <a:pt x="4158" y="5329"/>
                    <a:pt x="3267" y="4194"/>
                  </a:cubicBezTo>
                  <a:cubicBezTo>
                    <a:pt x="2376" y="3059"/>
                    <a:pt x="475" y="888"/>
                    <a:pt x="0" y="197"/>
                  </a:cubicBezTo>
                  <a:lnTo>
                    <a:pt x="475" y="0"/>
                  </a:lnTo>
                  <a:cubicBezTo>
                    <a:pt x="871" y="345"/>
                    <a:pt x="1307" y="1201"/>
                    <a:pt x="2376" y="2220"/>
                  </a:cubicBezTo>
                  <a:lnTo>
                    <a:pt x="6950" y="6118"/>
                  </a:lnTo>
                  <a:lnTo>
                    <a:pt x="9386" y="8191"/>
                  </a:lnTo>
                  <a:cubicBezTo>
                    <a:pt x="9861" y="8602"/>
                    <a:pt x="10000" y="8438"/>
                    <a:pt x="9861" y="8586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20214702">
              <a:off x="53975" y="6437313"/>
              <a:ext cx="339725" cy="125412"/>
            </a:xfrm>
            <a:custGeom>
              <a:avLst/>
              <a:gdLst>
                <a:gd name="T0" fmla="*/ 0 w 822"/>
                <a:gd name="T1" fmla="*/ 0 h 302"/>
                <a:gd name="T2" fmla="*/ 0 w 822"/>
                <a:gd name="T3" fmla="*/ 0 h 302"/>
                <a:gd name="T4" fmla="*/ 0 w 822"/>
                <a:gd name="T5" fmla="*/ 0 h 302"/>
                <a:gd name="T6" fmla="*/ 0 w 822"/>
                <a:gd name="T7" fmla="*/ 0 h 302"/>
                <a:gd name="T8" fmla="*/ 0 w 822"/>
                <a:gd name="T9" fmla="*/ 0 h 302"/>
                <a:gd name="T10" fmla="*/ 0 w 822"/>
                <a:gd name="T11" fmla="*/ 0 h 302"/>
                <a:gd name="T12" fmla="*/ 0 w 822"/>
                <a:gd name="T13" fmla="*/ 0 h 302"/>
                <a:gd name="T14" fmla="*/ 0 w 822"/>
                <a:gd name="T15" fmla="*/ 0 h 302"/>
                <a:gd name="T16" fmla="*/ 0 w 822"/>
                <a:gd name="T17" fmla="*/ 0 h 302"/>
                <a:gd name="T18" fmla="*/ 0 w 822"/>
                <a:gd name="T19" fmla="*/ 0 h 302"/>
                <a:gd name="T20" fmla="*/ 0 w 822"/>
                <a:gd name="T21" fmla="*/ 0 h 302"/>
                <a:gd name="T22" fmla="*/ 0 w 822"/>
                <a:gd name="T23" fmla="*/ 0 h 3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2"/>
                <a:gd name="T37" fmla="*/ 0 h 302"/>
                <a:gd name="T38" fmla="*/ 822 w 822"/>
                <a:gd name="T39" fmla="*/ 302 h 302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11" fmla="*/ 8994 w 10000"/>
                <a:gd name="connsiteY11" fmla="*/ 7293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11" fmla="*/ 9060 w 10000"/>
                <a:gd name="connsiteY11" fmla="*/ 3329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10" fmla="*/ 9002 w 10000"/>
                <a:gd name="connsiteY10" fmla="*/ 3411 h 10000"/>
                <a:gd name="connsiteX0" fmla="*/ 8504 w 10000"/>
                <a:gd name="connsiteY0" fmla="*/ 5960 h 10000"/>
                <a:gd name="connsiteX1" fmla="*/ 8625 w 10000"/>
                <a:gd name="connsiteY1" fmla="*/ 9834 h 10000"/>
                <a:gd name="connsiteX2" fmla="*/ 6496 w 10000"/>
                <a:gd name="connsiteY2" fmla="*/ 7020 h 10000"/>
                <a:gd name="connsiteX3" fmla="*/ 3577 w 10000"/>
                <a:gd name="connsiteY3" fmla="*/ 4437 h 10000"/>
                <a:gd name="connsiteX4" fmla="*/ 0 w 10000"/>
                <a:gd name="connsiteY4" fmla="*/ 2748 h 10000"/>
                <a:gd name="connsiteX5" fmla="*/ 146 w 10000"/>
                <a:gd name="connsiteY5" fmla="*/ 1556 h 10000"/>
                <a:gd name="connsiteX6" fmla="*/ 2956 w 10000"/>
                <a:gd name="connsiteY6" fmla="*/ 2351 h 10000"/>
                <a:gd name="connsiteX7" fmla="*/ 5511 w 10000"/>
                <a:gd name="connsiteY7" fmla="*/ 1854 h 10000"/>
                <a:gd name="connsiteX8" fmla="*/ 7482 w 10000"/>
                <a:gd name="connsiteY8" fmla="*/ 1258 h 10000"/>
                <a:gd name="connsiteX9" fmla="*/ 10000 w 10000"/>
                <a:gd name="connsiteY9" fmla="*/ 364 h 10000"/>
                <a:gd name="connsiteX0" fmla="*/ 8625 w 10000"/>
                <a:gd name="connsiteY0" fmla="*/ 9834 h 10000"/>
                <a:gd name="connsiteX1" fmla="*/ 6496 w 10000"/>
                <a:gd name="connsiteY1" fmla="*/ 7020 h 10000"/>
                <a:gd name="connsiteX2" fmla="*/ 3577 w 10000"/>
                <a:gd name="connsiteY2" fmla="*/ 4437 h 10000"/>
                <a:gd name="connsiteX3" fmla="*/ 0 w 10000"/>
                <a:gd name="connsiteY3" fmla="*/ 2748 h 10000"/>
                <a:gd name="connsiteX4" fmla="*/ 146 w 10000"/>
                <a:gd name="connsiteY4" fmla="*/ 1556 h 10000"/>
                <a:gd name="connsiteX5" fmla="*/ 2956 w 10000"/>
                <a:gd name="connsiteY5" fmla="*/ 2351 h 10000"/>
                <a:gd name="connsiteX6" fmla="*/ 5511 w 10000"/>
                <a:gd name="connsiteY6" fmla="*/ 1854 h 10000"/>
                <a:gd name="connsiteX7" fmla="*/ 7482 w 10000"/>
                <a:gd name="connsiteY7" fmla="*/ 1258 h 10000"/>
                <a:gd name="connsiteX8" fmla="*/ 10000 w 10000"/>
                <a:gd name="connsiteY8" fmla="*/ 364 h 10000"/>
                <a:gd name="connsiteX0" fmla="*/ 8511 w 10000"/>
                <a:gd name="connsiteY0" fmla="*/ 9853 h 10019"/>
                <a:gd name="connsiteX1" fmla="*/ 6496 w 10000"/>
                <a:gd name="connsiteY1" fmla="*/ 7020 h 10019"/>
                <a:gd name="connsiteX2" fmla="*/ 3577 w 10000"/>
                <a:gd name="connsiteY2" fmla="*/ 4437 h 10019"/>
                <a:gd name="connsiteX3" fmla="*/ 0 w 10000"/>
                <a:gd name="connsiteY3" fmla="*/ 2748 h 10019"/>
                <a:gd name="connsiteX4" fmla="*/ 146 w 10000"/>
                <a:gd name="connsiteY4" fmla="*/ 1556 h 10019"/>
                <a:gd name="connsiteX5" fmla="*/ 2956 w 10000"/>
                <a:gd name="connsiteY5" fmla="*/ 2351 h 10019"/>
                <a:gd name="connsiteX6" fmla="*/ 5511 w 10000"/>
                <a:gd name="connsiteY6" fmla="*/ 1854 h 10019"/>
                <a:gd name="connsiteX7" fmla="*/ 7482 w 10000"/>
                <a:gd name="connsiteY7" fmla="*/ 1258 h 10019"/>
                <a:gd name="connsiteX8" fmla="*/ 10000 w 10000"/>
                <a:gd name="connsiteY8" fmla="*/ 364 h 10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19">
                  <a:moveTo>
                    <a:pt x="8511" y="9853"/>
                  </a:moveTo>
                  <a:cubicBezTo>
                    <a:pt x="8183" y="10019"/>
                    <a:pt x="7318" y="7923"/>
                    <a:pt x="6496" y="7020"/>
                  </a:cubicBezTo>
                  <a:cubicBezTo>
                    <a:pt x="5674" y="6117"/>
                    <a:pt x="4659" y="5132"/>
                    <a:pt x="3577" y="4437"/>
                  </a:cubicBezTo>
                  <a:cubicBezTo>
                    <a:pt x="2494" y="3742"/>
                    <a:pt x="572" y="3245"/>
                    <a:pt x="0" y="2748"/>
                  </a:cubicBezTo>
                  <a:cubicBezTo>
                    <a:pt x="49" y="2351"/>
                    <a:pt x="97" y="1953"/>
                    <a:pt x="146" y="1556"/>
                  </a:cubicBezTo>
                  <a:cubicBezTo>
                    <a:pt x="633" y="1490"/>
                    <a:pt x="2068" y="2318"/>
                    <a:pt x="2956" y="2351"/>
                  </a:cubicBezTo>
                  <a:lnTo>
                    <a:pt x="5511" y="1854"/>
                  </a:lnTo>
                  <a:cubicBezTo>
                    <a:pt x="6265" y="1689"/>
                    <a:pt x="6740" y="1490"/>
                    <a:pt x="7482" y="1258"/>
                  </a:cubicBezTo>
                  <a:cubicBezTo>
                    <a:pt x="8224" y="1026"/>
                    <a:pt x="9745" y="0"/>
                    <a:pt x="10000" y="364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1" name="Freeform 45"/>
            <p:cNvSpPr>
              <a:spLocks/>
            </p:cNvSpPr>
            <p:nvPr/>
          </p:nvSpPr>
          <p:spPr bwMode="auto">
            <a:xfrm rot="20214702">
              <a:off x="509588" y="6519863"/>
              <a:ext cx="115887" cy="301625"/>
            </a:xfrm>
            <a:custGeom>
              <a:avLst/>
              <a:gdLst>
                <a:gd name="T0" fmla="*/ 0 w 179"/>
                <a:gd name="T1" fmla="*/ 0 h 761"/>
                <a:gd name="T2" fmla="*/ 0 w 179"/>
                <a:gd name="T3" fmla="*/ 0 h 761"/>
                <a:gd name="T4" fmla="*/ 0 w 179"/>
                <a:gd name="T5" fmla="*/ 0 h 761"/>
                <a:gd name="T6" fmla="*/ 0 w 179"/>
                <a:gd name="T7" fmla="*/ 0 h 761"/>
                <a:gd name="T8" fmla="*/ 0 w 179"/>
                <a:gd name="T9" fmla="*/ 0 h 761"/>
                <a:gd name="T10" fmla="*/ 0 w 179"/>
                <a:gd name="T11" fmla="*/ 0 h 761"/>
                <a:gd name="T12" fmla="*/ 0 w 179"/>
                <a:gd name="T13" fmla="*/ 0 h 761"/>
                <a:gd name="T14" fmla="*/ 0 w 179"/>
                <a:gd name="T15" fmla="*/ 0 h 761"/>
                <a:gd name="T16" fmla="*/ 0 w 179"/>
                <a:gd name="T17" fmla="*/ 0 h 761"/>
                <a:gd name="T18" fmla="*/ 0 w 179"/>
                <a:gd name="T19" fmla="*/ 0 h 761"/>
                <a:gd name="T20" fmla="*/ 0 w 179"/>
                <a:gd name="T21" fmla="*/ 0 h 761"/>
                <a:gd name="T22" fmla="*/ 0 w 179"/>
                <a:gd name="T23" fmla="*/ 0 h 7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9"/>
                <a:gd name="T37" fmla="*/ 0 h 761"/>
                <a:gd name="T38" fmla="*/ 179 w 179"/>
                <a:gd name="T39" fmla="*/ 761 h 761"/>
                <a:gd name="connsiteX0" fmla="*/ 0 w 10000"/>
                <a:gd name="connsiteY0" fmla="*/ 0 h 9409"/>
                <a:gd name="connsiteX1" fmla="*/ 8883 w 10000"/>
                <a:gd name="connsiteY1" fmla="*/ 1222 h 9409"/>
                <a:gd name="connsiteX2" fmla="*/ 8380 w 10000"/>
                <a:gd name="connsiteY2" fmla="*/ 2720 h 9409"/>
                <a:gd name="connsiteX3" fmla="*/ 8883 w 10000"/>
                <a:gd name="connsiteY3" fmla="*/ 6111 h 9409"/>
                <a:gd name="connsiteX4" fmla="*/ 9888 w 10000"/>
                <a:gd name="connsiteY4" fmla="*/ 8989 h 9409"/>
                <a:gd name="connsiteX5" fmla="*/ 8212 w 10000"/>
                <a:gd name="connsiteY5" fmla="*/ 8634 h 9409"/>
                <a:gd name="connsiteX6" fmla="*/ 6872 w 10000"/>
                <a:gd name="connsiteY6" fmla="*/ 5795 h 9409"/>
                <a:gd name="connsiteX7" fmla="*/ 4525 w 10000"/>
                <a:gd name="connsiteY7" fmla="*/ 3982 h 9409"/>
                <a:gd name="connsiteX8" fmla="*/ 2849 w 10000"/>
                <a:gd name="connsiteY8" fmla="*/ 2681 h 9409"/>
                <a:gd name="connsiteX9" fmla="*/ 1341 w 10000"/>
                <a:gd name="connsiteY9" fmla="*/ 1380 h 9409"/>
                <a:gd name="connsiteX10" fmla="*/ 0 w 10000"/>
                <a:gd name="connsiteY10" fmla="*/ 0 h 9409"/>
                <a:gd name="connsiteX0" fmla="*/ 0 w 10000"/>
                <a:gd name="connsiteY0" fmla="*/ 0 h 10000"/>
                <a:gd name="connsiteX1" fmla="*/ 8380 w 10000"/>
                <a:gd name="connsiteY1" fmla="*/ 2891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9" fmla="*/ 0 w 10000"/>
                <a:gd name="connsiteY9" fmla="*/ 0 h 10000"/>
                <a:gd name="connsiteX0" fmla="*/ 0 w 10000"/>
                <a:gd name="connsiteY0" fmla="*/ 0 h 10000"/>
                <a:gd name="connsiteX1" fmla="*/ 8227 w 10000"/>
                <a:gd name="connsiteY1" fmla="*/ 196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9" fmla="*/ 0 w 10000"/>
                <a:gd name="connsiteY9" fmla="*/ 0 h 10000"/>
                <a:gd name="connsiteX0" fmla="*/ 0 w 10000"/>
                <a:gd name="connsiteY0" fmla="*/ 0 h 10000"/>
                <a:gd name="connsiteX1" fmla="*/ 8227 w 10000"/>
                <a:gd name="connsiteY1" fmla="*/ 196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9" fmla="*/ 2282 w 10000"/>
                <a:gd name="connsiteY9" fmla="*/ 563 h 10000"/>
                <a:gd name="connsiteX0" fmla="*/ 0 w 10000"/>
                <a:gd name="connsiteY0" fmla="*/ 0 h 10000"/>
                <a:gd name="connsiteX1" fmla="*/ 8227 w 10000"/>
                <a:gd name="connsiteY1" fmla="*/ 196 h 10000"/>
                <a:gd name="connsiteX2" fmla="*/ 8883 w 10000"/>
                <a:gd name="connsiteY2" fmla="*/ 6495 h 10000"/>
                <a:gd name="connsiteX3" fmla="*/ 9888 w 10000"/>
                <a:gd name="connsiteY3" fmla="*/ 9554 h 10000"/>
                <a:gd name="connsiteX4" fmla="*/ 8212 w 10000"/>
                <a:gd name="connsiteY4" fmla="*/ 9176 h 10000"/>
                <a:gd name="connsiteX5" fmla="*/ 6872 w 10000"/>
                <a:gd name="connsiteY5" fmla="*/ 6159 h 10000"/>
                <a:gd name="connsiteX6" fmla="*/ 4525 w 10000"/>
                <a:gd name="connsiteY6" fmla="*/ 4232 h 10000"/>
                <a:gd name="connsiteX7" fmla="*/ 2849 w 10000"/>
                <a:gd name="connsiteY7" fmla="*/ 2849 h 10000"/>
                <a:gd name="connsiteX8" fmla="*/ 1341 w 10000"/>
                <a:gd name="connsiteY8" fmla="*/ 1467 h 10000"/>
                <a:gd name="connsiteX0" fmla="*/ 6886 w 8659"/>
                <a:gd name="connsiteY0" fmla="*/ 0 h 9804"/>
                <a:gd name="connsiteX1" fmla="*/ 7542 w 8659"/>
                <a:gd name="connsiteY1" fmla="*/ 6299 h 9804"/>
                <a:gd name="connsiteX2" fmla="*/ 8547 w 8659"/>
                <a:gd name="connsiteY2" fmla="*/ 9358 h 9804"/>
                <a:gd name="connsiteX3" fmla="*/ 6871 w 8659"/>
                <a:gd name="connsiteY3" fmla="*/ 8980 h 9804"/>
                <a:gd name="connsiteX4" fmla="*/ 5531 w 8659"/>
                <a:gd name="connsiteY4" fmla="*/ 5963 h 9804"/>
                <a:gd name="connsiteX5" fmla="*/ 3184 w 8659"/>
                <a:gd name="connsiteY5" fmla="*/ 4036 h 9804"/>
                <a:gd name="connsiteX6" fmla="*/ 1508 w 8659"/>
                <a:gd name="connsiteY6" fmla="*/ 2653 h 9804"/>
                <a:gd name="connsiteX7" fmla="*/ 0 w 8659"/>
                <a:gd name="connsiteY7" fmla="*/ 1271 h 9804"/>
                <a:gd name="connsiteX0" fmla="*/ 10199 w 12247"/>
                <a:gd name="connsiteY0" fmla="*/ 0 h 10000"/>
                <a:gd name="connsiteX1" fmla="*/ 10957 w 12247"/>
                <a:gd name="connsiteY1" fmla="*/ 6425 h 10000"/>
                <a:gd name="connsiteX2" fmla="*/ 12118 w 12247"/>
                <a:gd name="connsiteY2" fmla="*/ 9545 h 10000"/>
                <a:gd name="connsiteX3" fmla="*/ 10182 w 12247"/>
                <a:gd name="connsiteY3" fmla="*/ 9160 h 10000"/>
                <a:gd name="connsiteX4" fmla="*/ 8635 w 12247"/>
                <a:gd name="connsiteY4" fmla="*/ 6082 h 10000"/>
                <a:gd name="connsiteX5" fmla="*/ 5924 w 12247"/>
                <a:gd name="connsiteY5" fmla="*/ 4117 h 10000"/>
                <a:gd name="connsiteX6" fmla="*/ 3989 w 12247"/>
                <a:gd name="connsiteY6" fmla="*/ 2706 h 10000"/>
                <a:gd name="connsiteX7" fmla="*/ 0 w 12247"/>
                <a:gd name="connsiteY7" fmla="*/ 4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47" h="10000">
                  <a:moveTo>
                    <a:pt x="10199" y="0"/>
                  </a:moveTo>
                  <a:cubicBezTo>
                    <a:pt x="10199" y="883"/>
                    <a:pt x="10637" y="4834"/>
                    <a:pt x="10957" y="6425"/>
                  </a:cubicBezTo>
                  <a:cubicBezTo>
                    <a:pt x="11277" y="8016"/>
                    <a:pt x="12247" y="9088"/>
                    <a:pt x="12118" y="9545"/>
                  </a:cubicBezTo>
                  <a:cubicBezTo>
                    <a:pt x="11989" y="10000"/>
                    <a:pt x="10763" y="9729"/>
                    <a:pt x="10182" y="9160"/>
                  </a:cubicBezTo>
                  <a:lnTo>
                    <a:pt x="8635" y="6082"/>
                  </a:lnTo>
                  <a:lnTo>
                    <a:pt x="5924" y="4117"/>
                  </a:lnTo>
                  <a:cubicBezTo>
                    <a:pt x="5150" y="3561"/>
                    <a:pt x="4976" y="3385"/>
                    <a:pt x="3989" y="2706"/>
                  </a:cubicBezTo>
                  <a:cubicBezTo>
                    <a:pt x="3002" y="2027"/>
                    <a:pt x="581" y="530"/>
                    <a:pt x="0" y="45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2" name="Oval 47"/>
            <p:cNvSpPr>
              <a:spLocks noChangeArrowheads="1"/>
            </p:cNvSpPr>
            <p:nvPr/>
          </p:nvSpPr>
          <p:spPr bwMode="auto">
            <a:xfrm rot="20214702">
              <a:off x="334963" y="6323013"/>
              <a:ext cx="238125" cy="236537"/>
            </a:xfrm>
            <a:prstGeom prst="ellipse">
              <a:avLst/>
            </a:pr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3" name="Oval 49"/>
            <p:cNvSpPr>
              <a:spLocks noChangeArrowheads="1"/>
            </p:cNvSpPr>
            <p:nvPr/>
          </p:nvSpPr>
          <p:spPr bwMode="auto">
            <a:xfrm rot="20214702">
              <a:off x="334963" y="6323013"/>
              <a:ext cx="238125" cy="236537"/>
            </a:xfrm>
            <a:prstGeom prst="ellipse">
              <a:avLst/>
            </a:prstGeom>
            <a:solidFill>
              <a:srgbClr val="2D0284"/>
            </a:solidFill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grpSp>
          <p:nvGrpSpPr>
            <p:cNvPr id="3" name="Group 50"/>
            <p:cNvGrpSpPr>
              <a:grpSpLocks/>
            </p:cNvGrpSpPr>
            <p:nvPr/>
          </p:nvGrpSpPr>
          <p:grpSpPr bwMode="auto">
            <a:xfrm rot="20214702">
              <a:off x="524495" y="6360699"/>
              <a:ext cx="385138" cy="340647"/>
              <a:chOff x="4346" y="2304"/>
              <a:chExt cx="984" cy="876"/>
            </a:xfrm>
            <a:noFill/>
          </p:grpSpPr>
          <p:sp>
            <p:nvSpPr>
              <p:cNvPr id="22" name="Freeform 51"/>
              <p:cNvSpPr>
                <a:spLocks/>
              </p:cNvSpPr>
              <p:nvPr/>
            </p:nvSpPr>
            <p:spPr bwMode="auto">
              <a:xfrm>
                <a:off x="4608" y="2304"/>
                <a:ext cx="722" cy="848"/>
              </a:xfrm>
              <a:custGeom>
                <a:avLst/>
                <a:gdLst>
                  <a:gd name="T0" fmla="*/ 0 w 722"/>
                  <a:gd name="T1" fmla="*/ 0 h 848"/>
                  <a:gd name="T2" fmla="*/ 133 w 722"/>
                  <a:gd name="T3" fmla="*/ 43 h 848"/>
                  <a:gd name="T4" fmla="*/ 343 w 722"/>
                  <a:gd name="T5" fmla="*/ 239 h 848"/>
                  <a:gd name="T6" fmla="*/ 486 w 722"/>
                  <a:gd name="T7" fmla="*/ 580 h 848"/>
                  <a:gd name="T8" fmla="*/ 722 w 722"/>
                  <a:gd name="T9" fmla="*/ 848 h 8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2"/>
                  <a:gd name="T16" fmla="*/ 0 h 848"/>
                  <a:gd name="T17" fmla="*/ 722 w 722"/>
                  <a:gd name="T18" fmla="*/ 848 h 8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2" h="848">
                    <a:moveTo>
                      <a:pt x="0" y="0"/>
                    </a:moveTo>
                    <a:cubicBezTo>
                      <a:pt x="21" y="8"/>
                      <a:pt x="75" y="3"/>
                      <a:pt x="133" y="43"/>
                    </a:cubicBezTo>
                    <a:cubicBezTo>
                      <a:pt x="190" y="82"/>
                      <a:pt x="284" y="150"/>
                      <a:pt x="343" y="239"/>
                    </a:cubicBezTo>
                    <a:cubicBezTo>
                      <a:pt x="402" y="328"/>
                      <a:pt x="423" y="478"/>
                      <a:pt x="486" y="580"/>
                    </a:cubicBezTo>
                    <a:cubicBezTo>
                      <a:pt x="549" y="682"/>
                      <a:pt x="673" y="792"/>
                      <a:pt x="722" y="848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3" name="Freeform 52"/>
              <p:cNvSpPr>
                <a:spLocks/>
              </p:cNvSpPr>
              <p:nvPr/>
            </p:nvSpPr>
            <p:spPr bwMode="auto">
              <a:xfrm rot="2587948">
                <a:off x="4479" y="2543"/>
                <a:ext cx="771" cy="181"/>
              </a:xfrm>
              <a:custGeom>
                <a:avLst/>
                <a:gdLst>
                  <a:gd name="T0" fmla="*/ 0 w 771"/>
                  <a:gd name="T1" fmla="*/ 2 h 242"/>
                  <a:gd name="T2" fmla="*/ 195 w 771"/>
                  <a:gd name="T3" fmla="*/ 1 h 242"/>
                  <a:gd name="T4" fmla="*/ 435 w 771"/>
                  <a:gd name="T5" fmla="*/ 2 h 242"/>
                  <a:gd name="T6" fmla="*/ 627 w 771"/>
                  <a:gd name="T7" fmla="*/ 7 h 242"/>
                  <a:gd name="T8" fmla="*/ 771 w 771"/>
                  <a:gd name="T9" fmla="*/ 10 h 2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1"/>
                  <a:gd name="T16" fmla="*/ 0 h 242"/>
                  <a:gd name="T17" fmla="*/ 771 w 771"/>
                  <a:gd name="T18" fmla="*/ 242 h 2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1" h="242">
                    <a:moveTo>
                      <a:pt x="0" y="62"/>
                    </a:moveTo>
                    <a:cubicBezTo>
                      <a:pt x="32" y="52"/>
                      <a:pt x="123" y="4"/>
                      <a:pt x="195" y="2"/>
                    </a:cubicBezTo>
                    <a:cubicBezTo>
                      <a:pt x="267" y="0"/>
                      <a:pt x="363" y="18"/>
                      <a:pt x="435" y="50"/>
                    </a:cubicBezTo>
                    <a:cubicBezTo>
                      <a:pt x="507" y="82"/>
                      <a:pt x="571" y="162"/>
                      <a:pt x="627" y="194"/>
                    </a:cubicBezTo>
                    <a:cubicBezTo>
                      <a:pt x="683" y="226"/>
                      <a:pt x="747" y="234"/>
                      <a:pt x="771" y="242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4" name="Freeform 53"/>
              <p:cNvSpPr>
                <a:spLocks/>
              </p:cNvSpPr>
              <p:nvPr/>
            </p:nvSpPr>
            <p:spPr bwMode="auto">
              <a:xfrm rot="2587948">
                <a:off x="4462" y="2422"/>
                <a:ext cx="389" cy="265"/>
              </a:xfrm>
              <a:custGeom>
                <a:avLst/>
                <a:gdLst>
                  <a:gd name="T0" fmla="*/ 20 w 389"/>
                  <a:gd name="T1" fmla="*/ 1 h 355"/>
                  <a:gd name="T2" fmla="*/ 229 w 389"/>
                  <a:gd name="T3" fmla="*/ 1 h 355"/>
                  <a:gd name="T4" fmla="*/ 366 w 389"/>
                  <a:gd name="T5" fmla="*/ 4 h 355"/>
                  <a:gd name="T6" fmla="*/ 367 w 389"/>
                  <a:gd name="T7" fmla="*/ 9 h 355"/>
                  <a:gd name="T8" fmla="*/ 283 w 389"/>
                  <a:gd name="T9" fmla="*/ 12 h 355"/>
                  <a:gd name="T10" fmla="*/ 163 w 389"/>
                  <a:gd name="T11" fmla="*/ 14 h 355"/>
                  <a:gd name="T12" fmla="*/ 0 w 389"/>
                  <a:gd name="T13" fmla="*/ 14 h 35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89"/>
                  <a:gd name="T22" fmla="*/ 0 h 355"/>
                  <a:gd name="T23" fmla="*/ 389 w 389"/>
                  <a:gd name="T24" fmla="*/ 355 h 35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89" h="355">
                    <a:moveTo>
                      <a:pt x="20" y="37"/>
                    </a:moveTo>
                    <a:cubicBezTo>
                      <a:pt x="54" y="33"/>
                      <a:pt x="171" y="0"/>
                      <a:pt x="229" y="13"/>
                    </a:cubicBezTo>
                    <a:cubicBezTo>
                      <a:pt x="287" y="26"/>
                      <a:pt x="343" y="77"/>
                      <a:pt x="366" y="113"/>
                    </a:cubicBezTo>
                    <a:cubicBezTo>
                      <a:pt x="389" y="149"/>
                      <a:pt x="381" y="200"/>
                      <a:pt x="367" y="232"/>
                    </a:cubicBezTo>
                    <a:cubicBezTo>
                      <a:pt x="353" y="264"/>
                      <a:pt x="317" y="287"/>
                      <a:pt x="283" y="307"/>
                    </a:cubicBezTo>
                    <a:cubicBezTo>
                      <a:pt x="249" y="327"/>
                      <a:pt x="210" y="343"/>
                      <a:pt x="163" y="349"/>
                    </a:cubicBezTo>
                    <a:cubicBezTo>
                      <a:pt x="116" y="355"/>
                      <a:pt x="34" y="346"/>
                      <a:pt x="0" y="345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4368" y="2544"/>
                <a:ext cx="882" cy="636"/>
              </a:xfrm>
              <a:custGeom>
                <a:avLst/>
                <a:gdLst>
                  <a:gd name="T0" fmla="*/ 0 w 901"/>
                  <a:gd name="T1" fmla="*/ 0 h 661"/>
                  <a:gd name="T2" fmla="*/ 74 w 901"/>
                  <a:gd name="T3" fmla="*/ 99 h 661"/>
                  <a:gd name="T4" fmla="*/ 245 w 901"/>
                  <a:gd name="T5" fmla="*/ 221 h 661"/>
                  <a:gd name="T6" fmla="*/ 520 w 901"/>
                  <a:gd name="T7" fmla="*/ 306 h 661"/>
                  <a:gd name="T8" fmla="*/ 713 w 901"/>
                  <a:gd name="T9" fmla="*/ 433 h 6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1"/>
                  <a:gd name="T16" fmla="*/ 0 h 661"/>
                  <a:gd name="T17" fmla="*/ 901 w 901"/>
                  <a:gd name="T18" fmla="*/ 661 h 6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1" h="661">
                    <a:moveTo>
                      <a:pt x="0" y="0"/>
                    </a:moveTo>
                    <a:cubicBezTo>
                      <a:pt x="16" y="25"/>
                      <a:pt x="45" y="95"/>
                      <a:pt x="96" y="152"/>
                    </a:cubicBezTo>
                    <a:cubicBezTo>
                      <a:pt x="147" y="208"/>
                      <a:pt x="215" y="285"/>
                      <a:pt x="308" y="338"/>
                    </a:cubicBezTo>
                    <a:cubicBezTo>
                      <a:pt x="401" y="391"/>
                      <a:pt x="558" y="415"/>
                      <a:pt x="657" y="469"/>
                    </a:cubicBezTo>
                    <a:cubicBezTo>
                      <a:pt x="756" y="523"/>
                      <a:pt x="850" y="621"/>
                      <a:pt x="901" y="661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6" name="Freeform 55"/>
              <p:cNvSpPr>
                <a:spLocks/>
              </p:cNvSpPr>
              <p:nvPr/>
            </p:nvSpPr>
            <p:spPr bwMode="auto">
              <a:xfrm rot="2587948">
                <a:off x="4346" y="2672"/>
                <a:ext cx="783" cy="180"/>
              </a:xfrm>
              <a:custGeom>
                <a:avLst/>
                <a:gdLst>
                  <a:gd name="T0" fmla="*/ 0 w 783"/>
                  <a:gd name="T1" fmla="*/ 7 h 241"/>
                  <a:gd name="T2" fmla="*/ 207 w 783"/>
                  <a:gd name="T3" fmla="*/ 10 h 241"/>
                  <a:gd name="T4" fmla="*/ 447 w 783"/>
                  <a:gd name="T5" fmla="*/ 7 h 241"/>
                  <a:gd name="T6" fmla="*/ 639 w 783"/>
                  <a:gd name="T7" fmla="*/ 1 h 241"/>
                  <a:gd name="T8" fmla="*/ 783 w 783"/>
                  <a:gd name="T9" fmla="*/ 0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3"/>
                  <a:gd name="T16" fmla="*/ 0 h 241"/>
                  <a:gd name="T17" fmla="*/ 783 w 783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3" h="241">
                    <a:moveTo>
                      <a:pt x="0" y="198"/>
                    </a:moveTo>
                    <a:cubicBezTo>
                      <a:pt x="34" y="205"/>
                      <a:pt x="133" y="241"/>
                      <a:pt x="207" y="240"/>
                    </a:cubicBezTo>
                    <a:cubicBezTo>
                      <a:pt x="281" y="239"/>
                      <a:pt x="375" y="224"/>
                      <a:pt x="447" y="192"/>
                    </a:cubicBezTo>
                    <a:cubicBezTo>
                      <a:pt x="519" y="160"/>
                      <a:pt x="583" y="80"/>
                      <a:pt x="639" y="48"/>
                    </a:cubicBezTo>
                    <a:cubicBezTo>
                      <a:pt x="695" y="16"/>
                      <a:pt x="759" y="8"/>
                      <a:pt x="783" y="0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  <p:sp>
            <p:nvSpPr>
              <p:cNvPr id="27" name="Freeform 56"/>
              <p:cNvSpPr>
                <a:spLocks/>
              </p:cNvSpPr>
              <p:nvPr/>
            </p:nvSpPr>
            <p:spPr bwMode="auto">
              <a:xfrm rot="2587948">
                <a:off x="4420" y="2341"/>
                <a:ext cx="211" cy="266"/>
              </a:xfrm>
              <a:custGeom>
                <a:avLst/>
                <a:gdLst>
                  <a:gd name="T0" fmla="*/ 0 w 228"/>
                  <a:gd name="T1" fmla="*/ 0 h 357"/>
                  <a:gd name="T2" fmla="*/ 144 w 228"/>
                  <a:gd name="T3" fmla="*/ 1 h 357"/>
                  <a:gd name="T4" fmla="*/ 225 w 228"/>
                  <a:gd name="T5" fmla="*/ 7 h 357"/>
                  <a:gd name="T6" fmla="*/ 123 w 228"/>
                  <a:gd name="T7" fmla="*/ 13 h 357"/>
                  <a:gd name="T8" fmla="*/ 0 w 228"/>
                  <a:gd name="T9" fmla="*/ 14 h 3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8"/>
                  <a:gd name="T16" fmla="*/ 0 h 357"/>
                  <a:gd name="T17" fmla="*/ 228 w 228"/>
                  <a:gd name="T18" fmla="*/ 357 h 357"/>
                  <a:gd name="connsiteX0" fmla="*/ 0 w 10000"/>
                  <a:gd name="connsiteY0" fmla="*/ 0 h 10259"/>
                  <a:gd name="connsiteX1" fmla="*/ 6316 w 10000"/>
                  <a:gd name="connsiteY1" fmla="*/ 1345 h 10259"/>
                  <a:gd name="connsiteX2" fmla="*/ 9868 w 10000"/>
                  <a:gd name="connsiteY2" fmla="*/ 5294 h 10259"/>
                  <a:gd name="connsiteX3" fmla="*/ 5395 w 10000"/>
                  <a:gd name="connsiteY3" fmla="*/ 9328 h 10259"/>
                  <a:gd name="connsiteX4" fmla="*/ 4224 w 10000"/>
                  <a:gd name="connsiteY4" fmla="*/ 10259 h 10259"/>
                  <a:gd name="connsiteX0" fmla="*/ 0 w 10000"/>
                  <a:gd name="connsiteY0" fmla="*/ 0 h 9946"/>
                  <a:gd name="connsiteX1" fmla="*/ 6316 w 10000"/>
                  <a:gd name="connsiteY1" fmla="*/ 1345 h 9946"/>
                  <a:gd name="connsiteX2" fmla="*/ 9868 w 10000"/>
                  <a:gd name="connsiteY2" fmla="*/ 5294 h 9946"/>
                  <a:gd name="connsiteX3" fmla="*/ 5395 w 10000"/>
                  <a:gd name="connsiteY3" fmla="*/ 9328 h 9946"/>
                  <a:gd name="connsiteX4" fmla="*/ 3692 w 10000"/>
                  <a:gd name="connsiteY4" fmla="*/ 9005 h 9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9946">
                    <a:moveTo>
                      <a:pt x="0" y="0"/>
                    </a:moveTo>
                    <a:cubicBezTo>
                      <a:pt x="2281" y="224"/>
                      <a:pt x="4693" y="476"/>
                      <a:pt x="6316" y="1345"/>
                    </a:cubicBezTo>
                    <a:cubicBezTo>
                      <a:pt x="7939" y="2213"/>
                      <a:pt x="10000" y="3978"/>
                      <a:pt x="9868" y="5294"/>
                    </a:cubicBezTo>
                    <a:cubicBezTo>
                      <a:pt x="9737" y="6611"/>
                      <a:pt x="6424" y="8710"/>
                      <a:pt x="5395" y="9328"/>
                    </a:cubicBezTo>
                    <a:cubicBezTo>
                      <a:pt x="4366" y="9946"/>
                      <a:pt x="4832" y="9005"/>
                      <a:pt x="3692" y="9005"/>
                    </a:cubicBezTo>
                  </a:path>
                </a:pathLst>
              </a:custGeom>
              <a:grpFill/>
              <a:ln w="12700">
                <a:solidFill>
                  <a:srgbClr val="50C1F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CC"/>
                  </a:solidFill>
                </a:endParaRPr>
              </a:p>
            </p:txBody>
          </p:sp>
        </p:grpSp>
        <p:sp>
          <p:nvSpPr>
            <p:cNvPr id="15" name="Freeform 57"/>
            <p:cNvSpPr>
              <a:spLocks/>
            </p:cNvSpPr>
            <p:nvPr/>
          </p:nvSpPr>
          <p:spPr bwMode="auto">
            <a:xfrm rot="20214702">
              <a:off x="246063" y="6440488"/>
              <a:ext cx="106362" cy="52387"/>
            </a:xfrm>
            <a:custGeom>
              <a:avLst/>
              <a:gdLst>
                <a:gd name="T0" fmla="*/ 0 w 255"/>
                <a:gd name="T1" fmla="*/ 0 h 132"/>
                <a:gd name="T2" fmla="*/ 0 w 255"/>
                <a:gd name="T3" fmla="*/ 0 h 132"/>
                <a:gd name="T4" fmla="*/ 0 w 255"/>
                <a:gd name="T5" fmla="*/ 0 h 132"/>
                <a:gd name="T6" fmla="*/ 0 60000 65536"/>
                <a:gd name="T7" fmla="*/ 0 60000 65536"/>
                <a:gd name="T8" fmla="*/ 0 60000 65536"/>
                <a:gd name="T9" fmla="*/ 0 w 255"/>
                <a:gd name="T10" fmla="*/ 0 h 132"/>
                <a:gd name="T11" fmla="*/ 255 w 255"/>
                <a:gd name="T12" fmla="*/ 132 h 1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" h="132">
                  <a:moveTo>
                    <a:pt x="255" y="0"/>
                  </a:moveTo>
                  <a:cubicBezTo>
                    <a:pt x="214" y="6"/>
                    <a:pt x="18" y="11"/>
                    <a:pt x="9" y="33"/>
                  </a:cubicBezTo>
                  <a:cubicBezTo>
                    <a:pt x="0" y="55"/>
                    <a:pt x="159" y="112"/>
                    <a:pt x="198" y="132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 rot="20214702" flipH="1">
              <a:off x="396875" y="6380163"/>
              <a:ext cx="117475" cy="52387"/>
            </a:xfrm>
            <a:custGeom>
              <a:avLst/>
              <a:gdLst>
                <a:gd name="T0" fmla="*/ 0 w 173"/>
                <a:gd name="T1" fmla="*/ 0 h 129"/>
                <a:gd name="T2" fmla="*/ 0 w 173"/>
                <a:gd name="T3" fmla="*/ 0 h 129"/>
                <a:gd name="T4" fmla="*/ 0 w 173"/>
                <a:gd name="T5" fmla="*/ 0 h 129"/>
                <a:gd name="T6" fmla="*/ 0 w 173"/>
                <a:gd name="T7" fmla="*/ 0 h 1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3"/>
                <a:gd name="T13" fmla="*/ 0 h 129"/>
                <a:gd name="T14" fmla="*/ 173 w 173"/>
                <a:gd name="T15" fmla="*/ 129 h 1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3" h="129">
                  <a:moveTo>
                    <a:pt x="173" y="63"/>
                  </a:moveTo>
                  <a:cubicBezTo>
                    <a:pt x="156" y="53"/>
                    <a:pt x="102" y="6"/>
                    <a:pt x="73" y="3"/>
                  </a:cubicBezTo>
                  <a:cubicBezTo>
                    <a:pt x="44" y="0"/>
                    <a:pt x="2" y="22"/>
                    <a:pt x="1" y="43"/>
                  </a:cubicBezTo>
                  <a:cubicBezTo>
                    <a:pt x="0" y="64"/>
                    <a:pt x="55" y="111"/>
                    <a:pt x="69" y="129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7" name="Freeform 68"/>
            <p:cNvSpPr>
              <a:spLocks/>
            </p:cNvSpPr>
            <p:nvPr/>
          </p:nvSpPr>
          <p:spPr bwMode="auto">
            <a:xfrm rot="20214702">
              <a:off x="485775" y="6257925"/>
              <a:ext cx="107950" cy="107950"/>
            </a:xfrm>
            <a:custGeom>
              <a:avLst/>
              <a:gdLst>
                <a:gd name="T0" fmla="*/ 0 w 264"/>
                <a:gd name="T1" fmla="*/ 0 h 261"/>
                <a:gd name="T2" fmla="*/ 0 w 264"/>
                <a:gd name="T3" fmla="*/ 0 h 261"/>
                <a:gd name="T4" fmla="*/ 0 w 264"/>
                <a:gd name="T5" fmla="*/ 0 h 261"/>
                <a:gd name="T6" fmla="*/ 0 w 264"/>
                <a:gd name="T7" fmla="*/ 0 h 261"/>
                <a:gd name="T8" fmla="*/ 0 w 264"/>
                <a:gd name="T9" fmla="*/ 0 h 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4"/>
                <a:gd name="T16" fmla="*/ 0 h 261"/>
                <a:gd name="T17" fmla="*/ 264 w 264"/>
                <a:gd name="T18" fmla="*/ 261 h 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4" h="261">
                  <a:moveTo>
                    <a:pt x="0" y="130"/>
                  </a:moveTo>
                  <a:cubicBezTo>
                    <a:pt x="25" y="121"/>
                    <a:pt x="106" y="100"/>
                    <a:pt x="150" y="78"/>
                  </a:cubicBezTo>
                  <a:lnTo>
                    <a:pt x="264" y="0"/>
                  </a:lnTo>
                  <a:lnTo>
                    <a:pt x="146" y="135"/>
                  </a:lnTo>
                  <a:cubicBezTo>
                    <a:pt x="115" y="179"/>
                    <a:pt x="94" y="235"/>
                    <a:pt x="80" y="261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8" name="Freeform 69"/>
            <p:cNvSpPr>
              <a:spLocks/>
            </p:cNvSpPr>
            <p:nvPr/>
          </p:nvSpPr>
          <p:spPr bwMode="auto">
            <a:xfrm rot="18456832" flipH="1">
              <a:off x="412750" y="6197600"/>
              <a:ext cx="304800" cy="25400"/>
            </a:xfrm>
            <a:custGeom>
              <a:avLst/>
              <a:gdLst>
                <a:gd name="T0" fmla="*/ 0 w 808"/>
                <a:gd name="T1" fmla="*/ 0 h 66"/>
                <a:gd name="T2" fmla="*/ 0 w 808"/>
                <a:gd name="T3" fmla="*/ 0 h 66"/>
                <a:gd name="T4" fmla="*/ 0 w 808"/>
                <a:gd name="T5" fmla="*/ 0 h 66"/>
                <a:gd name="T6" fmla="*/ 0 w 808"/>
                <a:gd name="T7" fmla="*/ 0 h 66"/>
                <a:gd name="T8" fmla="*/ 0 w 808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8"/>
                <a:gd name="T16" fmla="*/ 0 h 66"/>
                <a:gd name="T17" fmla="*/ 808 w 808"/>
                <a:gd name="T18" fmla="*/ 66 h 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8" h="66">
                  <a:moveTo>
                    <a:pt x="808" y="0"/>
                  </a:moveTo>
                  <a:cubicBezTo>
                    <a:pt x="774" y="6"/>
                    <a:pt x="683" y="25"/>
                    <a:pt x="604" y="35"/>
                  </a:cubicBezTo>
                  <a:cubicBezTo>
                    <a:pt x="525" y="45"/>
                    <a:pt x="402" y="54"/>
                    <a:pt x="332" y="59"/>
                  </a:cubicBezTo>
                  <a:cubicBezTo>
                    <a:pt x="262" y="64"/>
                    <a:pt x="239" y="66"/>
                    <a:pt x="184" y="63"/>
                  </a:cubicBezTo>
                  <a:cubicBezTo>
                    <a:pt x="129" y="60"/>
                    <a:pt x="38" y="44"/>
                    <a:pt x="0" y="39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19" name="Freeform 70"/>
            <p:cNvSpPr>
              <a:spLocks/>
            </p:cNvSpPr>
            <p:nvPr/>
          </p:nvSpPr>
          <p:spPr bwMode="auto">
            <a:xfrm rot="20214702">
              <a:off x="517525" y="6172200"/>
              <a:ext cx="187325" cy="192088"/>
            </a:xfrm>
            <a:custGeom>
              <a:avLst/>
              <a:gdLst>
                <a:gd name="T0" fmla="*/ 0 w 441"/>
                <a:gd name="T1" fmla="*/ 0 h 471"/>
                <a:gd name="T2" fmla="*/ 0 w 441"/>
                <a:gd name="T3" fmla="*/ 0 h 471"/>
                <a:gd name="T4" fmla="*/ 0 w 441"/>
                <a:gd name="T5" fmla="*/ 0 h 471"/>
                <a:gd name="T6" fmla="*/ 0 w 441"/>
                <a:gd name="T7" fmla="*/ 0 h 47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1"/>
                <a:gd name="T13" fmla="*/ 0 h 471"/>
                <a:gd name="T14" fmla="*/ 441 w 441"/>
                <a:gd name="T15" fmla="*/ 471 h 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1" h="471">
                  <a:moveTo>
                    <a:pt x="0" y="471"/>
                  </a:moveTo>
                  <a:cubicBezTo>
                    <a:pt x="21" y="438"/>
                    <a:pt x="73" y="342"/>
                    <a:pt x="126" y="276"/>
                  </a:cubicBezTo>
                  <a:cubicBezTo>
                    <a:pt x="179" y="210"/>
                    <a:pt x="264" y="121"/>
                    <a:pt x="316" y="75"/>
                  </a:cubicBezTo>
                  <a:cubicBezTo>
                    <a:pt x="368" y="29"/>
                    <a:pt x="415" y="16"/>
                    <a:pt x="441" y="0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0" name="Freeform 71"/>
            <p:cNvSpPr>
              <a:spLocks/>
            </p:cNvSpPr>
            <p:nvPr/>
          </p:nvSpPr>
          <p:spPr bwMode="auto">
            <a:xfrm rot="20214702">
              <a:off x="411163" y="6454775"/>
              <a:ext cx="39687" cy="65088"/>
            </a:xfrm>
            <a:custGeom>
              <a:avLst/>
              <a:gdLst>
                <a:gd name="T0" fmla="*/ 0 w 94"/>
                <a:gd name="T1" fmla="*/ 0 h 159"/>
                <a:gd name="T2" fmla="*/ 0 w 94"/>
                <a:gd name="T3" fmla="*/ 0 h 159"/>
                <a:gd name="T4" fmla="*/ 0 w 94"/>
                <a:gd name="T5" fmla="*/ 0 h 159"/>
                <a:gd name="T6" fmla="*/ 0 w 94"/>
                <a:gd name="T7" fmla="*/ 0 h 15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4"/>
                <a:gd name="T13" fmla="*/ 0 h 159"/>
                <a:gd name="T14" fmla="*/ 94 w 94"/>
                <a:gd name="T15" fmla="*/ 159 h 15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4" h="159">
                  <a:moveTo>
                    <a:pt x="94" y="0"/>
                  </a:moveTo>
                  <a:cubicBezTo>
                    <a:pt x="81" y="5"/>
                    <a:pt x="30" y="14"/>
                    <a:pt x="16" y="33"/>
                  </a:cubicBezTo>
                  <a:cubicBezTo>
                    <a:pt x="2" y="52"/>
                    <a:pt x="0" y="93"/>
                    <a:pt x="7" y="114"/>
                  </a:cubicBezTo>
                  <a:cubicBezTo>
                    <a:pt x="14" y="135"/>
                    <a:pt x="48" y="150"/>
                    <a:pt x="58" y="159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  <p:sp>
          <p:nvSpPr>
            <p:cNvPr id="21" name="Freeform 72"/>
            <p:cNvSpPr>
              <a:spLocks/>
            </p:cNvSpPr>
            <p:nvPr/>
          </p:nvSpPr>
          <p:spPr bwMode="auto">
            <a:xfrm rot="20214702">
              <a:off x="520700" y="6543675"/>
              <a:ext cx="31750" cy="73025"/>
            </a:xfrm>
            <a:custGeom>
              <a:avLst/>
              <a:gdLst>
                <a:gd name="T0" fmla="*/ 0 w 75"/>
                <a:gd name="T1" fmla="*/ 0 h 179"/>
                <a:gd name="T2" fmla="*/ 0 w 75"/>
                <a:gd name="T3" fmla="*/ 0 h 179"/>
                <a:gd name="T4" fmla="*/ 0 w 75"/>
                <a:gd name="T5" fmla="*/ 0 h 179"/>
                <a:gd name="T6" fmla="*/ 0 60000 65536"/>
                <a:gd name="T7" fmla="*/ 0 60000 65536"/>
                <a:gd name="T8" fmla="*/ 0 60000 65536"/>
                <a:gd name="T9" fmla="*/ 0 w 75"/>
                <a:gd name="T10" fmla="*/ 0 h 179"/>
                <a:gd name="T11" fmla="*/ 75 w 75"/>
                <a:gd name="T12" fmla="*/ 179 h 1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179">
                  <a:moveTo>
                    <a:pt x="0" y="0"/>
                  </a:moveTo>
                  <a:cubicBezTo>
                    <a:pt x="8" y="28"/>
                    <a:pt x="35" y="165"/>
                    <a:pt x="47" y="172"/>
                  </a:cubicBezTo>
                  <a:cubicBezTo>
                    <a:pt x="59" y="179"/>
                    <a:pt x="69" y="72"/>
                    <a:pt x="75" y="45"/>
                  </a:cubicBezTo>
                </a:path>
              </a:pathLst>
            </a:custGeom>
            <a:noFill/>
            <a:ln w="12700">
              <a:solidFill>
                <a:srgbClr val="50C1F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FFFFCC"/>
                </a:solidFill>
              </a:endParaRPr>
            </a:p>
          </p:txBody>
        </p:sp>
      </p:grpSp>
      <p:cxnSp>
        <p:nvCxnSpPr>
          <p:cNvPr id="1029" name="Straight Connector 46"/>
          <p:cNvCxnSpPr>
            <a:cxnSpLocks noChangeShapeType="1"/>
          </p:cNvCxnSpPr>
          <p:nvPr userDrawn="1"/>
        </p:nvCxnSpPr>
        <p:spPr bwMode="auto">
          <a:xfrm>
            <a:off x="682625" y="6315075"/>
            <a:ext cx="8361363" cy="0"/>
          </a:xfrm>
          <a:prstGeom prst="line">
            <a:avLst/>
          </a:prstGeom>
          <a:noFill/>
          <a:ln w="69850" cap="rnd" cmpd="thickThin" algn="ctr">
            <a:solidFill>
              <a:srgbClr val="4103BD"/>
            </a:solidFill>
            <a:round/>
            <a:headEnd/>
            <a:tailEnd type="none" w="med" len="lg"/>
          </a:ln>
        </p:spPr>
      </p:cxnSp>
      <p:sp>
        <p:nvSpPr>
          <p:cNvPr id="29" name="Text Box 12"/>
          <p:cNvSpPr txBox="1">
            <a:spLocks noChangeArrowheads="1"/>
          </p:cNvSpPr>
          <p:nvPr userDrawn="1"/>
        </p:nvSpPr>
        <p:spPr bwMode="auto">
          <a:xfrm>
            <a:off x="6146800" y="6422125"/>
            <a:ext cx="2844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400" b="1" i="1" smtClean="0">
                <a:solidFill>
                  <a:srgbClr val="FFFFCC"/>
                </a:solidFill>
              </a:rPr>
              <a:t>Hale COLLAGE,</a:t>
            </a:r>
            <a:r>
              <a:rPr lang="en-US" sz="1400" b="1" i="1" baseline="0" smtClean="0">
                <a:solidFill>
                  <a:srgbClr val="FFFFCC"/>
                </a:solidFill>
              </a:rPr>
              <a:t> </a:t>
            </a:r>
            <a:r>
              <a:rPr lang="en-US" sz="1400" b="1" i="0" smtClean="0">
                <a:solidFill>
                  <a:srgbClr val="FFFFCC"/>
                </a:solidFill>
              </a:rPr>
              <a:t>Spring 2016</a:t>
            </a:r>
            <a:endParaRPr lang="en-US" sz="1400" b="1" i="0" dirty="0">
              <a:solidFill>
                <a:srgbClr val="FFFFC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gi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gif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collage_header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45843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22300" y="469254"/>
            <a:ext cx="7275895" cy="1004390"/>
          </a:xfrm>
          <a:prstGeom prst="rect">
            <a:avLst/>
          </a:prstGeom>
          <a:noFill/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10000"/>
              </a:lnSpc>
            </a:pPr>
            <a:r>
              <a:rPr lang="en-US" sz="2400" i="0" smtClean="0">
                <a:solidFill>
                  <a:schemeClr val="bg1"/>
                </a:solidFill>
                <a:latin typeface="Arial"/>
                <a:cs typeface="Arial"/>
              </a:rPr>
              <a:t>Hale COLLAGE (CU ASTR-7500)</a:t>
            </a:r>
            <a:endParaRPr lang="en-US" sz="2400" i="0" dirty="0">
              <a:solidFill>
                <a:schemeClr val="bg1"/>
              </a:solidFill>
              <a:latin typeface="Arial"/>
              <a:cs typeface="Arial"/>
            </a:endParaRPr>
          </a:p>
          <a:p>
            <a:pPr algn="r">
              <a:lnSpc>
                <a:spcPct val="110000"/>
              </a:lnSpc>
            </a:pPr>
            <a:r>
              <a:rPr lang="en-US" sz="2400" i="0" dirty="0" smtClean="0">
                <a:solidFill>
                  <a:schemeClr val="bg1"/>
                </a:solidFill>
                <a:latin typeface="Arial"/>
                <a:cs typeface="Arial"/>
              </a:rPr>
              <a:t>“Topics in Solar Observation Techniques”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16080" y="5547974"/>
            <a:ext cx="8911839" cy="1199388"/>
            <a:chOff x="141109" y="3546854"/>
            <a:chExt cx="8864188" cy="1192975"/>
          </a:xfrm>
        </p:grpSpPr>
        <p:sp>
          <p:nvSpPr>
            <p:cNvPr id="25" name="Rounded Rectangle 24"/>
            <p:cNvSpPr/>
            <p:nvPr/>
          </p:nvSpPr>
          <p:spPr bwMode="auto">
            <a:xfrm>
              <a:off x="141109" y="3546854"/>
              <a:ext cx="8864188" cy="119297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881" y="3725060"/>
              <a:ext cx="834547" cy="81704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2952" y="3848305"/>
              <a:ext cx="1236944" cy="54732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7490" y="3785920"/>
              <a:ext cx="1959479" cy="68581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039" y="3632068"/>
              <a:ext cx="829635" cy="89482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062" y="3699008"/>
              <a:ext cx="885763" cy="88576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583" y="3640995"/>
              <a:ext cx="899532" cy="9858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99" y="3800456"/>
              <a:ext cx="1488163" cy="700312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852464" y="4109355"/>
            <a:ext cx="743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0">
                <a:solidFill>
                  <a:srgbClr val="FFFF00"/>
                </a:solidFill>
              </a:rPr>
              <a:t>Lecture </a:t>
            </a:r>
            <a:r>
              <a:rPr lang="en-US" b="1" i="0" smtClean="0">
                <a:solidFill>
                  <a:srgbClr val="FFFF00"/>
                </a:solidFill>
              </a:rPr>
              <a:t>7:</a:t>
            </a:r>
            <a:endParaRPr lang="en-US" b="1" i="0">
              <a:solidFill>
                <a:srgbClr val="FFFF00"/>
              </a:solidFill>
            </a:endParaRPr>
          </a:p>
          <a:p>
            <a:pPr algn="ctr"/>
            <a:r>
              <a:rPr lang="en-US" b="1" i="0" smtClean="0">
                <a:solidFill>
                  <a:srgbClr val="FFFF00"/>
                </a:solidFill>
              </a:rPr>
              <a:t>Visible-light continuum diagnostics</a:t>
            </a:r>
            <a:endParaRPr lang="en-US" b="1" i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3843" y="2081051"/>
            <a:ext cx="855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>
                <a:solidFill>
                  <a:schemeClr val="bg1"/>
                </a:solidFill>
              </a:rPr>
              <a:t>Spring 2016,  Part </a:t>
            </a:r>
            <a:r>
              <a:rPr lang="en-US" i="0" smtClean="0">
                <a:solidFill>
                  <a:schemeClr val="bg1"/>
                </a:solidFill>
              </a:rPr>
              <a:t>1 </a:t>
            </a:r>
            <a:r>
              <a:rPr lang="en-US" i="0">
                <a:solidFill>
                  <a:schemeClr val="bg1"/>
                </a:solidFill>
              </a:rPr>
              <a:t>of 3:  Off-limb coronagraphy &amp; spectroscopy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32606" y="2599038"/>
            <a:ext cx="4563336" cy="1200329"/>
            <a:chOff x="1888017" y="3409099"/>
            <a:chExt cx="4563336" cy="120032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3287" y="3482716"/>
              <a:ext cx="1088066" cy="108806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888017" y="3409099"/>
              <a:ext cx="34356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i="0">
                  <a:solidFill>
                    <a:schemeClr val="bg1"/>
                  </a:solidFill>
                </a:rPr>
                <a:t>Lecturer:  Prof. Steven R. Cranmer</a:t>
              </a:r>
            </a:p>
            <a:p>
              <a:pPr algn="r"/>
              <a:r>
                <a:rPr lang="en-US" sz="1800" i="0">
                  <a:solidFill>
                    <a:schemeClr val="bg1"/>
                  </a:solidFill>
                </a:rPr>
                <a:t>APS Dept., CU Boulder</a:t>
              </a:r>
            </a:p>
            <a:p>
              <a:pPr algn="r"/>
              <a:r>
                <a:rPr lang="en-US" sz="1800" i="0">
                  <a:solidFill>
                    <a:schemeClr val="bg1"/>
                  </a:solidFill>
                </a:rPr>
                <a:t>steven.cranmer@colorado.edu</a:t>
              </a:r>
            </a:p>
            <a:p>
              <a:pPr algn="r"/>
              <a:r>
                <a:rPr lang="en-US" sz="1800" i="0">
                  <a:solidFill>
                    <a:schemeClr val="bg1"/>
                  </a:solidFill>
                </a:rPr>
                <a:t>http://lasp.colorado.edu/~cranmer/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26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Consistent coronagraphy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8901" y="864699"/>
            <a:ext cx="88773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</a:pPr>
            <a:r>
              <a:rPr lang="en-US" sz="2000" i="0" smtClean="0">
                <a:solidFill>
                  <a:srgbClr val="FFFFCC"/>
                </a:solidFill>
              </a:rPr>
              <a:t>1995:  </a:t>
            </a:r>
            <a:r>
              <a:rPr lang="en-US" sz="2000" smtClean="0">
                <a:solidFill>
                  <a:srgbClr val="FFFFCC"/>
                </a:solidFill>
              </a:rPr>
              <a:t>SOHO</a:t>
            </a:r>
            <a:r>
              <a:rPr lang="en-US" sz="2000" i="0" smtClean="0">
                <a:solidFill>
                  <a:srgbClr val="FFFFCC"/>
                </a:solidFill>
              </a:rPr>
              <a:t> launched with 3 LASCO coronagraphs: C1 (emission line), </a:t>
            </a:r>
            <a:r>
              <a:rPr lang="en-US" sz="2000" b="1" i="0" smtClean="0">
                <a:solidFill>
                  <a:srgbClr val="FE431E"/>
                </a:solidFill>
              </a:rPr>
              <a:t>C2, </a:t>
            </a:r>
            <a:r>
              <a:rPr lang="en-US" sz="2000" b="1" i="0" smtClean="0">
                <a:solidFill>
                  <a:srgbClr val="69B4FF"/>
                </a:solidFill>
              </a:rPr>
              <a:t>C3:</a:t>
            </a:r>
            <a:endParaRPr lang="en-US" sz="2000" i="0" smtClean="0">
              <a:solidFill>
                <a:srgbClr val="69B4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4" y="1427584"/>
            <a:ext cx="8921333" cy="44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6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nmer_movie_las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914" y="0"/>
            <a:ext cx="6260841" cy="62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5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STEREO views…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69176" y="788895"/>
            <a:ext cx="876754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2007:  twin spacecraft launched to view Sun stereoscopically… also includes sideways “Heliospheric Imagers” in addition to coronagraphs.</a:t>
            </a:r>
          </a:p>
        </p:txBody>
      </p:sp>
      <p:pic>
        <p:nvPicPr>
          <p:cNvPr id="3074" name="Picture 2" descr="https://www2.mps.mpg.de/images/topics/topic_200608/topic_200608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8155" y="3236012"/>
            <a:ext cx="2057399" cy="1645920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tereo_prom_20110607a_hi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596" y="1568004"/>
            <a:ext cx="6524680" cy="4580869"/>
          </a:xfrm>
          <a:prstGeom prst="rect">
            <a:avLst/>
          </a:prstGeom>
        </p:spPr>
      </p:pic>
      <p:pic>
        <p:nvPicPr>
          <p:cNvPr id="6146" name="Picture 2" descr="http://stereo.gsfc.nasa.gov/img2/stereo_gsfc_0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3"/>
          <a:stretch/>
        </p:blipFill>
        <p:spPr bwMode="auto">
          <a:xfrm>
            <a:off x="7193894" y="1670822"/>
            <a:ext cx="1645920" cy="1206079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ecchi.nrl.navy.mil/wiki/pub/skins/pmwiki/SECCHI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94" y="5286348"/>
            <a:ext cx="1645920" cy="638716"/>
          </a:xfrm>
          <a:prstGeom prst="rect">
            <a:avLst/>
          </a:prstGeom>
          <a:noFill/>
          <a:ln w="127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19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STEREO views…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8991" y="887166"/>
            <a:ext cx="633909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</a:pPr>
            <a:r>
              <a:rPr lang="en-US" sz="2000" i="0" smtClean="0">
                <a:solidFill>
                  <a:srgbClr val="FFFFCC"/>
                </a:solidFill>
              </a:rPr>
              <a:t>CMEs observed by STEREO A &amp; B at 90</a:t>
            </a:r>
            <a:r>
              <a:rPr lang="en-US" sz="2000" i="0" baseline="38000" smtClean="0">
                <a:solidFill>
                  <a:srgbClr val="FFFFCC"/>
                </a:solidFill>
              </a:rPr>
              <a:t>o</a:t>
            </a:r>
            <a:r>
              <a:rPr lang="en-US" sz="2000" i="0" smtClean="0">
                <a:solidFill>
                  <a:srgbClr val="FFFFCC"/>
                </a:solidFill>
              </a:rPr>
              <a:t> separation are detected by B &amp; A </a:t>
            </a:r>
            <a:r>
              <a:rPr lang="en-US" sz="2000" smtClean="0">
                <a:solidFill>
                  <a:srgbClr val="FFFFCC"/>
                </a:solidFill>
              </a:rPr>
              <a:t>in situ </a:t>
            </a:r>
            <a:r>
              <a:rPr lang="en-US" sz="2000" i="0" smtClean="0">
                <a:solidFill>
                  <a:srgbClr val="FFFFCC"/>
                </a:solidFill>
              </a:rPr>
              <a:t>instruments (Byrne et al. 2010)</a:t>
            </a:r>
          </a:p>
        </p:txBody>
      </p:sp>
      <p:pic>
        <p:nvPicPr>
          <p:cNvPr id="3076" name="Picture 4" descr="Composite of STEREO-A and B images from the SECCHI instruments of the CME of 12 December 2008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t="47198" r="608" b="719"/>
          <a:stretch/>
        </p:blipFill>
        <p:spPr bwMode="auto">
          <a:xfrm>
            <a:off x="114300" y="1662545"/>
            <a:ext cx="8920598" cy="44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omposite of STEREO-A and B images from the SECCHI instruments of the CME of 12 December 2008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3" r="55720" b="66126"/>
          <a:stretch/>
        </p:blipFill>
        <p:spPr bwMode="auto">
          <a:xfrm>
            <a:off x="7096105" y="849934"/>
            <a:ext cx="1938794" cy="175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70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1713921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Results:   coronal plasma diagnostics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8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Electron density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54143" y="1254177"/>
            <a:ext cx="7967342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Even if </a:t>
            </a:r>
            <a:r>
              <a:rPr lang="en-US" sz="2000" smtClean="0">
                <a:solidFill>
                  <a:srgbClr val="FFFFCC"/>
                </a:solidFill>
              </a:rPr>
              <a:t>n</a:t>
            </a:r>
            <a:r>
              <a:rPr lang="en-US" sz="2000" i="0" baseline="-25000" smtClean="0">
                <a:solidFill>
                  <a:srgbClr val="FFFFCC"/>
                </a:solidFill>
              </a:rPr>
              <a:t>e</a:t>
            </a:r>
            <a:r>
              <a:rPr lang="en-US" sz="2000" i="0" smtClean="0">
                <a:solidFill>
                  <a:srgbClr val="FFFFCC"/>
                </a:solidFill>
              </a:rPr>
              <a:t>(</a:t>
            </a:r>
            <a:r>
              <a:rPr lang="en-US" sz="2000" smtClean="0">
                <a:solidFill>
                  <a:srgbClr val="FFFFCC"/>
                </a:solidFill>
              </a:rPr>
              <a:t>r</a:t>
            </a:r>
            <a:r>
              <a:rPr lang="en-US" sz="2000" i="0" smtClean="0">
                <a:solidFill>
                  <a:srgbClr val="FFFFCC"/>
                </a:solidFill>
              </a:rPr>
              <a:t>) is spherically symmetric, there is no straightforward “inversion” to compute it from </a:t>
            </a:r>
            <a:r>
              <a:rPr lang="en-US" sz="2000" smtClean="0">
                <a:solidFill>
                  <a:srgbClr val="FFFFCC"/>
                </a:solidFill>
              </a:rPr>
              <a:t>pB</a:t>
            </a:r>
            <a:r>
              <a:rPr lang="en-US" sz="2000" i="0" smtClean="0">
                <a:solidFill>
                  <a:srgbClr val="FFFFCC"/>
                </a:solidFill>
              </a:rPr>
              <a:t>(</a:t>
            </a:r>
            <a:r>
              <a:rPr lang="en-US" sz="2000" smtClean="0">
                <a:solidFill>
                  <a:srgbClr val="FFFFCC"/>
                </a:solidFill>
              </a:rPr>
              <a:t>b</a:t>
            </a:r>
            <a:r>
              <a:rPr lang="en-US" sz="2000" i="0" smtClean="0">
                <a:solidFill>
                  <a:srgbClr val="FFFFCC"/>
                </a:solidFill>
              </a:rPr>
              <a:t>).</a:t>
            </a:r>
          </a:p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There are some semi-analytic ways to do it, but the resulting </a:t>
            </a:r>
            <a:r>
              <a:rPr lang="en-US" sz="2000">
                <a:solidFill>
                  <a:srgbClr val="FFFFCC"/>
                </a:solidFill>
              </a:rPr>
              <a:t>n</a:t>
            </a:r>
            <a:r>
              <a:rPr lang="en-US" sz="2000" i="0" baseline="-25000">
                <a:solidFill>
                  <a:srgbClr val="FFFFCC"/>
                </a:solidFill>
              </a:rPr>
              <a:t>e</a:t>
            </a:r>
            <a:r>
              <a:rPr lang="en-US" sz="2000" i="0">
                <a:solidFill>
                  <a:srgbClr val="FFFFCC"/>
                </a:solidFill>
              </a:rPr>
              <a:t>(</a:t>
            </a:r>
            <a:r>
              <a:rPr lang="en-US" sz="2000">
                <a:solidFill>
                  <a:srgbClr val="FFFFCC"/>
                </a:solidFill>
              </a:rPr>
              <a:t>r</a:t>
            </a:r>
            <a:r>
              <a:rPr lang="en-US" sz="2000" i="0">
                <a:solidFill>
                  <a:srgbClr val="FFFFCC"/>
                </a:solidFill>
              </a:rPr>
              <a:t>) needs to be “re-fit” to an analytic function after intermediate numerical steps</a:t>
            </a:r>
            <a:r>
              <a:rPr lang="en-US" sz="2000" i="0" smtClean="0">
                <a:solidFill>
                  <a:srgbClr val="FFFFCC"/>
                </a:solidFill>
              </a:rPr>
              <a:t>.</a:t>
            </a:r>
          </a:p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Easiest: trial and error?   Vary </a:t>
            </a:r>
            <a:r>
              <a:rPr lang="en-US" sz="2000">
                <a:solidFill>
                  <a:srgbClr val="FFFFCC"/>
                </a:solidFill>
              </a:rPr>
              <a:t>n</a:t>
            </a:r>
            <a:r>
              <a:rPr lang="en-US" sz="2000" i="0" baseline="-25000">
                <a:solidFill>
                  <a:srgbClr val="FFFFCC"/>
                </a:solidFill>
              </a:rPr>
              <a:t>e</a:t>
            </a:r>
            <a:r>
              <a:rPr lang="en-US" sz="2000" i="0">
                <a:solidFill>
                  <a:srgbClr val="FFFFCC"/>
                </a:solidFill>
              </a:rPr>
              <a:t>(</a:t>
            </a:r>
            <a:r>
              <a:rPr lang="en-US" sz="2000">
                <a:solidFill>
                  <a:srgbClr val="FFFFCC"/>
                </a:solidFill>
              </a:rPr>
              <a:t>r</a:t>
            </a:r>
            <a:r>
              <a:rPr lang="en-US" sz="2000" i="0">
                <a:solidFill>
                  <a:srgbClr val="FFFFCC"/>
                </a:solidFill>
              </a:rPr>
              <a:t>) </a:t>
            </a:r>
            <a:r>
              <a:rPr lang="en-US" sz="2000" i="0" smtClean="0">
                <a:solidFill>
                  <a:srgbClr val="FFFFCC"/>
                </a:solidFill>
              </a:rPr>
              <a:t>until integrated </a:t>
            </a:r>
            <a:r>
              <a:rPr lang="en-US" sz="2000">
                <a:solidFill>
                  <a:srgbClr val="FFFFCC"/>
                </a:solidFill>
              </a:rPr>
              <a:t>pB</a:t>
            </a:r>
            <a:r>
              <a:rPr lang="en-US" sz="2000" i="0">
                <a:solidFill>
                  <a:srgbClr val="FFFFCC"/>
                </a:solidFill>
              </a:rPr>
              <a:t>(</a:t>
            </a:r>
            <a:r>
              <a:rPr lang="en-US" sz="2000">
                <a:solidFill>
                  <a:srgbClr val="FFFFCC"/>
                </a:solidFill>
              </a:rPr>
              <a:t>b</a:t>
            </a:r>
            <a:r>
              <a:rPr lang="en-US" sz="2000" i="0" smtClean="0">
                <a:solidFill>
                  <a:srgbClr val="FFFFCC"/>
                </a:solidFill>
              </a:rPr>
              <a:t>) agrees with data.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984" y="3133985"/>
            <a:ext cx="3267202" cy="28645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9" y="3133985"/>
            <a:ext cx="3312367" cy="286451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8715" y="814693"/>
            <a:ext cx="7967342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</a:pPr>
            <a:r>
              <a:rPr lang="en-US" sz="2000" i="0" smtClean="0">
                <a:solidFill>
                  <a:srgbClr val="FFFFCC"/>
                </a:solidFill>
              </a:rPr>
              <a:t>Because F corona isn’t polarized, use </a:t>
            </a:r>
            <a:r>
              <a:rPr lang="en-US" sz="2000" smtClean="0">
                <a:solidFill>
                  <a:srgbClr val="FFFFCC"/>
                </a:solidFill>
              </a:rPr>
              <a:t>Q = pB </a:t>
            </a:r>
            <a:r>
              <a:rPr lang="en-US" sz="2000" i="0" smtClean="0">
                <a:solidFill>
                  <a:srgbClr val="FFFFCC"/>
                </a:solidFill>
              </a:rPr>
              <a:t>to determine density: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3786395" y="3446283"/>
            <a:ext cx="1665516" cy="2136711"/>
          </a:xfrm>
          <a:prstGeom prst="rightArrow">
            <a:avLst>
              <a:gd name="adj1" fmla="val 66773"/>
              <a:gd name="adj2" fmla="val 50000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6521" y="3923184"/>
            <a:ext cx="1479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0" smtClean="0"/>
              <a:t>e.g.,</a:t>
            </a:r>
            <a:br>
              <a:rPr lang="en-US" sz="1600" i="0" smtClean="0"/>
            </a:br>
            <a:r>
              <a:rPr lang="en-US" sz="1600" i="0" smtClean="0"/>
              <a:t>Fisher </a:t>
            </a:r>
            <a:r>
              <a:rPr lang="en-US" sz="1600" i="0"/>
              <a:t>&amp; Guhathakurta (1995)</a:t>
            </a:r>
          </a:p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5943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Electron density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4300" y="825401"/>
            <a:ext cx="861203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Radial dependence of </a:t>
            </a:r>
            <a:r>
              <a:rPr lang="en-US" sz="2000">
                <a:solidFill>
                  <a:srgbClr val="FFFFCC"/>
                </a:solidFill>
              </a:rPr>
              <a:t>n</a:t>
            </a:r>
            <a:r>
              <a:rPr lang="en-US" sz="2000" i="0" baseline="-25000">
                <a:solidFill>
                  <a:srgbClr val="FFFFCC"/>
                </a:solidFill>
              </a:rPr>
              <a:t>e</a:t>
            </a:r>
            <a:r>
              <a:rPr lang="en-US" sz="2000" i="0">
                <a:solidFill>
                  <a:srgbClr val="FFFFCC"/>
                </a:solidFill>
              </a:rPr>
              <a:t>(</a:t>
            </a:r>
            <a:r>
              <a:rPr lang="en-US" sz="2000">
                <a:solidFill>
                  <a:srgbClr val="FFFFCC"/>
                </a:solidFill>
              </a:rPr>
              <a:t>r</a:t>
            </a:r>
            <a:r>
              <a:rPr lang="en-US" sz="2000" i="0" smtClean="0">
                <a:solidFill>
                  <a:srgbClr val="FFFFCC"/>
                </a:solidFill>
              </a:rPr>
              <a:t>) varies over factors of ~10 from </a:t>
            </a:r>
            <a:r>
              <a:rPr lang="en-US" sz="2000" b="1" i="0" smtClean="0">
                <a:solidFill>
                  <a:srgbClr val="69B4FF"/>
                </a:solidFill>
              </a:rPr>
              <a:t>polar coronal holes </a:t>
            </a:r>
            <a:r>
              <a:rPr lang="en-US" sz="2000" i="0" smtClean="0">
                <a:solidFill>
                  <a:srgbClr val="FFFFCC"/>
                </a:solidFill>
              </a:rPr>
              <a:t>to </a:t>
            </a:r>
            <a:r>
              <a:rPr lang="en-US" sz="2000" b="1" i="0" smtClean="0">
                <a:solidFill>
                  <a:srgbClr val="FE8972"/>
                </a:solidFill>
              </a:rPr>
              <a:t>low-latitude streamers…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50704" y="1614196"/>
            <a:ext cx="5840896" cy="4478609"/>
            <a:chOff x="1744824" y="1763486"/>
            <a:chExt cx="4954556" cy="3732245"/>
          </a:xfrm>
        </p:grpSpPr>
        <p:sp>
          <p:nvSpPr>
            <p:cNvPr id="2" name="Rectangle 1"/>
            <p:cNvSpPr/>
            <p:nvPr/>
          </p:nvSpPr>
          <p:spPr bwMode="auto">
            <a:xfrm>
              <a:off x="1744824" y="1763486"/>
              <a:ext cx="4954556" cy="37322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026" name="Picture 2" descr="http://solarphysics.livingreviews.org/Articles/lrsp-2009-3/cranmer_hole2009_figNE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861" y="1871890"/>
              <a:ext cx="4762500" cy="3552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 rot="1797652">
            <a:off x="-16565" y="2146563"/>
            <a:ext cx="3249706" cy="2505523"/>
            <a:chOff x="304800" y="2964790"/>
            <a:chExt cx="3962400" cy="3055010"/>
          </a:xfrm>
        </p:grpSpPr>
        <p:pic>
          <p:nvPicPr>
            <p:cNvPr id="8" name="Picture 7" descr="geiss95_cartoon_REV.gif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4800" y="2964790"/>
              <a:ext cx="3962400" cy="305501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797576" y="5679317"/>
              <a:ext cx="1427726" cy="33774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i="0" dirty="0" smtClean="0">
                  <a:solidFill>
                    <a:srgbClr val="69B4FF"/>
                  </a:solidFill>
                  <a:latin typeface="Arial" pitchFamily="34" charset="0"/>
                  <a:cs typeface="Arial" pitchFamily="34" charset="0"/>
                </a:rPr>
                <a:t>HIGH SPEED</a:t>
              </a:r>
              <a:endParaRPr lang="en-US" sz="1200" b="1" i="0" dirty="0">
                <a:solidFill>
                  <a:srgbClr val="69B4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9598" y="5087645"/>
              <a:ext cx="1427726" cy="2251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0" bIns="0" rtlCol="0">
              <a:spAutoFit/>
            </a:bodyPr>
            <a:lstStyle/>
            <a:p>
              <a:r>
                <a:rPr lang="en-US" sz="1200" b="1" i="0" dirty="0" smtClean="0">
                  <a:solidFill>
                    <a:srgbClr val="FE8972"/>
                  </a:solidFill>
                  <a:latin typeface="Arial" pitchFamily="34" charset="0"/>
                  <a:cs typeface="Arial" pitchFamily="34" charset="0"/>
                </a:rPr>
                <a:t>LOW SPEED</a:t>
              </a:r>
              <a:endParaRPr lang="en-US" sz="1200" b="1" i="0" dirty="0">
                <a:solidFill>
                  <a:srgbClr val="FE897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Electron density diagnostics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4300" y="938185"/>
            <a:ext cx="873112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8925" lvl="1" indent="-288925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  <a:buFont typeface="+mj-lt"/>
              <a:buAutoNum type="arabicPeriod"/>
            </a:pPr>
            <a:r>
              <a:rPr lang="en-US" sz="2000" b="1" i="0" smtClean="0">
                <a:solidFill>
                  <a:srgbClr val="FE8972"/>
                </a:solidFill>
              </a:rPr>
              <a:t>Solar wind mass flux:  </a:t>
            </a:r>
            <a:r>
              <a:rPr lang="en-US" sz="2000" i="0" smtClean="0">
                <a:solidFill>
                  <a:srgbClr val="FFFFCC"/>
                </a:solidFill>
              </a:rPr>
              <a:t>Along a steady-state collection of magnetic field lines…</a:t>
            </a:r>
            <a:endParaRPr lang="en-US" sz="2000" b="1" i="0" smtClean="0">
              <a:solidFill>
                <a:srgbClr val="FE897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196"/>
            <a:ext cx="3714622" cy="2847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56"/>
          <a:stretch/>
        </p:blipFill>
        <p:spPr>
          <a:xfrm>
            <a:off x="4143476" y="1761447"/>
            <a:ext cx="4571315" cy="605619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14970" y="2640563"/>
            <a:ext cx="5076630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</a:pPr>
            <a:r>
              <a:rPr lang="en-US" sz="2000" i="0" smtClean="0">
                <a:solidFill>
                  <a:srgbClr val="FFFFCC"/>
                </a:solidFill>
              </a:rPr>
              <a:t>If we know:</a:t>
            </a:r>
          </a:p>
          <a:p>
            <a:pPr marL="344488" lvl="1" indent="-176213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  <a:buFont typeface="Arial" panose="020B0604020202020204" pitchFamily="34" charset="0"/>
              <a:buChar char="•"/>
              <a:tabLst>
                <a:tab pos="344488" algn="l"/>
              </a:tabLst>
            </a:pPr>
            <a:r>
              <a:rPr lang="en-US" sz="2000" smtClean="0">
                <a:solidFill>
                  <a:srgbClr val="FFFFCC"/>
                </a:solidFill>
              </a:rPr>
              <a:t>A(r),  </a:t>
            </a:r>
            <a:r>
              <a:rPr lang="en-US" sz="2000" i="0" smtClean="0">
                <a:solidFill>
                  <a:srgbClr val="FFFFCC"/>
                </a:solidFill>
              </a:rPr>
              <a:t>from images or </a:t>
            </a:r>
            <a:r>
              <a:rPr lang="en-US" sz="2000" b="1" i="0" smtClean="0">
                <a:solidFill>
                  <a:srgbClr val="FFFFCC"/>
                </a:solidFill>
              </a:rPr>
              <a:t>B</a:t>
            </a:r>
            <a:r>
              <a:rPr lang="en-US" sz="2000" i="0" smtClean="0">
                <a:solidFill>
                  <a:srgbClr val="FFFFCC"/>
                </a:solidFill>
              </a:rPr>
              <a:t>-field extrapolation</a:t>
            </a:r>
          </a:p>
          <a:p>
            <a:pPr marL="344488" lvl="1" indent="-176213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  <a:buFont typeface="Arial" panose="020B0604020202020204" pitchFamily="34" charset="0"/>
              <a:buChar char="•"/>
              <a:tabLst>
                <a:tab pos="344488" algn="l"/>
              </a:tabLst>
            </a:pPr>
            <a:r>
              <a:rPr lang="en-US" sz="2000" smtClean="0">
                <a:solidFill>
                  <a:srgbClr val="FFFFCC"/>
                </a:solidFill>
              </a:rPr>
              <a:t>M</a:t>
            </a:r>
            <a:r>
              <a:rPr lang="en-US" sz="2000" i="0" smtClean="0">
                <a:solidFill>
                  <a:srgbClr val="FFFFCC"/>
                </a:solidFill>
              </a:rPr>
              <a:t>,  from </a:t>
            </a:r>
            <a:r>
              <a:rPr lang="en-US" sz="2000" smtClean="0">
                <a:solidFill>
                  <a:srgbClr val="FFFFCC"/>
                </a:solidFill>
              </a:rPr>
              <a:t>in situ </a:t>
            </a:r>
            <a:r>
              <a:rPr lang="en-US" sz="2000" i="0" smtClean="0">
                <a:solidFill>
                  <a:srgbClr val="FFFFCC"/>
                </a:solidFill>
              </a:rPr>
              <a:t>data at 1 AU</a:t>
            </a:r>
            <a:endParaRPr lang="en-US" sz="2000" i="0" smtClean="0">
              <a:solidFill>
                <a:srgbClr val="FE8972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339582" y="3835325"/>
            <a:ext cx="5375209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</a:pPr>
            <a:r>
              <a:rPr lang="en-US" sz="2000" i="0" smtClean="0">
                <a:solidFill>
                  <a:srgbClr val="FFFFCC"/>
                </a:solidFill>
              </a:rPr>
              <a:t>we can use observed density </a:t>
            </a:r>
            <a:r>
              <a:rPr lang="en-US" sz="2000" smtClean="0">
                <a:solidFill>
                  <a:srgbClr val="FFFFCC"/>
                </a:solidFill>
              </a:rPr>
              <a:t>n(r)</a:t>
            </a:r>
            <a:r>
              <a:rPr lang="en-US" sz="2000" i="0" smtClean="0">
                <a:solidFill>
                  <a:srgbClr val="FFFFCC"/>
                </a:solidFill>
              </a:rPr>
              <a:t> to infer the solar wind outflow speed </a:t>
            </a:r>
            <a:r>
              <a:rPr lang="en-US" sz="2000" smtClean="0">
                <a:solidFill>
                  <a:srgbClr val="FFFFCC"/>
                </a:solidFill>
              </a:rPr>
              <a:t>u(r)</a:t>
            </a:r>
            <a:r>
              <a:rPr lang="en-US" sz="2000" i="0" smtClean="0">
                <a:solidFill>
                  <a:srgbClr val="FFFFCC"/>
                </a:solidFill>
              </a:rPr>
              <a:t>, in the primary region of </a:t>
            </a:r>
            <a:r>
              <a:rPr lang="en-US" sz="2000" b="1" i="0" smtClean="0">
                <a:solidFill>
                  <a:srgbClr val="FE8972"/>
                </a:solidFill>
              </a:rPr>
              <a:t>solar wind acceleration.</a:t>
            </a:r>
            <a:endParaRPr lang="en-US" sz="2000" b="1" i="0" smtClean="0">
              <a:solidFill>
                <a:srgbClr val="FE8972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483438" y="5003374"/>
            <a:ext cx="6139024" cy="969496"/>
          </a:xfrm>
          <a:prstGeom prst="rect">
            <a:avLst/>
          </a:prstGeom>
          <a:solidFill>
            <a:srgbClr val="996600">
              <a:alpha val="33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</a:pPr>
            <a:r>
              <a:rPr lang="en-US" sz="2000" b="1" i="0" smtClean="0">
                <a:solidFill>
                  <a:srgbClr val="FFFFCC"/>
                </a:solidFill>
              </a:rPr>
              <a:t>Difficult in practice:  </a:t>
            </a:r>
            <a:r>
              <a:rPr lang="en-US" sz="2000" i="0" smtClean="0">
                <a:solidFill>
                  <a:srgbClr val="FFFFCC"/>
                </a:solidFill>
              </a:rPr>
              <a:t>observational estimates of </a:t>
            </a:r>
            <a:r>
              <a:rPr lang="en-US" sz="2000" smtClean="0">
                <a:solidFill>
                  <a:srgbClr val="FFFFCC"/>
                </a:solidFill>
              </a:rPr>
              <a:t>A(r)</a:t>
            </a:r>
            <a:r>
              <a:rPr lang="en-US" sz="2000" i="0" smtClean="0">
                <a:solidFill>
                  <a:srgbClr val="FFFFCC"/>
                </a:solidFill>
              </a:rPr>
              <a:t> are often unreliable at 20%–50% accuracy… not good enough for solar wind speed! </a:t>
            </a:r>
            <a:endParaRPr lang="en-US" sz="2000" i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6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Electron density diagnostics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87390" y="900322"/>
            <a:ext cx="873112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4488" lvl="1" indent="-344488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  <a:buFont typeface="+mj-lt"/>
              <a:buAutoNum type="arabicPeriod" startAt="2"/>
            </a:pPr>
            <a:r>
              <a:rPr lang="en-US" sz="2000" b="1" i="0" smtClean="0">
                <a:solidFill>
                  <a:srgbClr val="FE8972"/>
                </a:solidFill>
              </a:rPr>
              <a:t>Hydrostatic temperature:  </a:t>
            </a:r>
            <a:r>
              <a:rPr lang="en-US" sz="2000" i="0" smtClean="0">
                <a:solidFill>
                  <a:srgbClr val="FFFFCC"/>
                </a:solidFill>
              </a:rPr>
              <a:t>Examine one-fluid momentum conservation:</a:t>
            </a:r>
            <a:endParaRPr lang="en-US" sz="2000" b="1" i="0" smtClean="0">
              <a:solidFill>
                <a:srgbClr val="FE897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5" b="56996"/>
          <a:stretch/>
        </p:blipFill>
        <p:spPr>
          <a:xfrm>
            <a:off x="2409607" y="1326623"/>
            <a:ext cx="4268801" cy="878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50230" r="4613" b="28486"/>
          <a:stretch/>
        </p:blipFill>
        <p:spPr>
          <a:xfrm>
            <a:off x="658718" y="2864187"/>
            <a:ext cx="3926886" cy="898525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87390" y="2391350"/>
            <a:ext cx="4544008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00000"/>
            </a:pPr>
            <a:r>
              <a:rPr lang="en-US" sz="2000" i="0" smtClean="0">
                <a:solidFill>
                  <a:srgbClr val="FFFFCC"/>
                </a:solidFill>
              </a:rPr>
              <a:t>Assume </a:t>
            </a:r>
            <a:r>
              <a:rPr lang="en-US" sz="2000" b="1" i="0" smtClean="0">
                <a:solidFill>
                  <a:srgbClr val="FFFFCC"/>
                </a:solidFill>
              </a:rPr>
              <a:t>u</a:t>
            </a:r>
            <a:r>
              <a:rPr lang="en-US" sz="2000" i="0" smtClean="0">
                <a:solidFill>
                  <a:srgbClr val="FFFFCC"/>
                </a:solidFill>
              </a:rPr>
              <a:t> = 0, and gas is 100% ionized H:</a:t>
            </a:r>
            <a:endParaRPr lang="en-US" sz="2000" b="1" i="0" smtClean="0">
              <a:solidFill>
                <a:srgbClr val="FE8972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5737" y="2486251"/>
            <a:ext cx="8722774" cy="3483709"/>
            <a:chOff x="195737" y="2486251"/>
            <a:chExt cx="8722774" cy="34837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1" t="77754" r="11669"/>
            <a:stretch/>
          </p:blipFill>
          <p:spPr>
            <a:xfrm>
              <a:off x="861937" y="4683897"/>
              <a:ext cx="3520447" cy="9885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6463" y="2486251"/>
              <a:ext cx="3762048" cy="348370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175504" y="2776071"/>
              <a:ext cx="14792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0" smtClean="0">
                  <a:solidFill>
                    <a:srgbClr val="C00000"/>
                  </a:solidFill>
                </a:rPr>
                <a:t>Fisher </a:t>
              </a:r>
              <a:r>
                <a:rPr lang="en-US" sz="1400" i="0">
                  <a:solidFill>
                    <a:srgbClr val="C00000"/>
                  </a:solidFill>
                </a:rPr>
                <a:t>&amp; Guhathakurta (1995)</a:t>
              </a:r>
            </a:p>
            <a:p>
              <a:pPr algn="r"/>
              <a:endParaRPr lang="en-US" sz="1400">
                <a:solidFill>
                  <a:srgbClr val="C00000"/>
                </a:solidFill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195737" y="3895235"/>
              <a:ext cx="4544008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eaLnBrk="1" hangingPunct="1">
                <a:lnSpc>
                  <a:spcPct val="95000"/>
                </a:lnSpc>
                <a:spcBef>
                  <a:spcPts val="600"/>
                </a:spcBef>
                <a:buClr>
                  <a:srgbClr val="FFFFCC"/>
                </a:buClr>
                <a:buSzPct val="100000"/>
              </a:pPr>
              <a:r>
                <a:rPr lang="en-US" sz="2000" i="0" smtClean="0">
                  <a:solidFill>
                    <a:srgbClr val="FFFFCC"/>
                  </a:solidFill>
                </a:rPr>
                <a:t>We know </a:t>
              </a:r>
              <a:r>
                <a:rPr lang="en-US" sz="2000" smtClean="0">
                  <a:solidFill>
                    <a:srgbClr val="FFFFCC"/>
                  </a:solidFill>
                </a:rPr>
                <a:t>n</a:t>
              </a:r>
              <a:r>
                <a:rPr lang="en-US" sz="2000" i="0" baseline="-25000" smtClean="0">
                  <a:solidFill>
                    <a:srgbClr val="FFFFCC"/>
                  </a:solidFill>
                </a:rPr>
                <a:t>e</a:t>
              </a:r>
              <a:r>
                <a:rPr lang="en-US" sz="2000" i="0" smtClean="0">
                  <a:solidFill>
                    <a:srgbClr val="FFFFCC"/>
                  </a:solidFill>
                </a:rPr>
                <a:t>(</a:t>
              </a:r>
              <a:r>
                <a:rPr lang="en-US" sz="2000" smtClean="0">
                  <a:solidFill>
                    <a:srgbClr val="FFFFCC"/>
                  </a:solidFill>
                </a:rPr>
                <a:t>r</a:t>
              </a:r>
              <a:r>
                <a:rPr lang="en-US" sz="2000" i="0" smtClean="0">
                  <a:solidFill>
                    <a:srgbClr val="FFFFCC"/>
                  </a:solidFill>
                </a:rPr>
                <a:t>) drops much more rapidly than </a:t>
              </a:r>
              <a:r>
                <a:rPr lang="en-US" sz="2000" smtClean="0">
                  <a:solidFill>
                    <a:srgbClr val="FFFFCC"/>
                  </a:solidFill>
                </a:rPr>
                <a:t>T</a:t>
              </a:r>
              <a:r>
                <a:rPr lang="en-US" sz="2000" i="0" smtClean="0">
                  <a:solidFill>
                    <a:srgbClr val="FFFFCC"/>
                  </a:solidFill>
                </a:rPr>
                <a:t>(</a:t>
              </a:r>
              <a:r>
                <a:rPr lang="en-US" sz="2000" smtClean="0">
                  <a:solidFill>
                    <a:srgbClr val="FFFFCC"/>
                  </a:solidFill>
                </a:rPr>
                <a:t>r</a:t>
              </a:r>
              <a:r>
                <a:rPr lang="en-US" sz="2000" i="0" smtClean="0">
                  <a:solidFill>
                    <a:srgbClr val="FFFFCC"/>
                  </a:solidFill>
                </a:rPr>
                <a:t>)… pull </a:t>
              </a:r>
              <a:r>
                <a:rPr lang="en-US" sz="2000" smtClean="0">
                  <a:solidFill>
                    <a:srgbClr val="FFFFCC"/>
                  </a:solidFill>
                </a:rPr>
                <a:t>T</a:t>
              </a:r>
              <a:r>
                <a:rPr lang="en-US" sz="2000" i="0" smtClean="0">
                  <a:solidFill>
                    <a:srgbClr val="FFFFCC"/>
                  </a:solidFill>
                </a:rPr>
                <a:t> out of derivative?</a:t>
              </a:r>
              <a:endParaRPr lang="en-US" sz="2000" b="1" i="0" smtClean="0">
                <a:solidFill>
                  <a:srgbClr val="FE897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69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Electron density tomography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86013" y="1012802"/>
            <a:ext cx="2923923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18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During times of low solar activity, the large-scale structure doesn’t change ~much on time scales of a few weeks.</a:t>
            </a:r>
          </a:p>
          <a:p>
            <a:pPr marL="168275" lvl="1" indent="-168275" eaLnBrk="1" hangingPunct="1">
              <a:lnSpc>
                <a:spcPct val="95000"/>
              </a:lnSpc>
              <a:spcBef>
                <a:spcPts val="18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“Big data problem:” Apply medical cat-scan techniques!</a:t>
            </a:r>
          </a:p>
        </p:txBody>
      </p:sp>
      <p:grpSp>
        <p:nvGrpSpPr>
          <p:cNvPr id="16" name="Group 15"/>
          <p:cNvGrpSpPr/>
          <p:nvPr/>
        </p:nvGrpSpPr>
        <p:grpSpPr>
          <a:xfrm rot="19712853">
            <a:off x="3066031" y="995535"/>
            <a:ext cx="2973836" cy="2442752"/>
            <a:chOff x="1915045" y="1607919"/>
            <a:chExt cx="2641481" cy="2169751"/>
          </a:xfrm>
        </p:grpSpPr>
        <p:pic>
          <p:nvPicPr>
            <p:cNvPr id="2050" name="Picture 2" descr="http://www.nasa.gov/images/content/138585main_frontcover_color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030201"/>
                </a:clrFrom>
                <a:clrTo>
                  <a:srgbClr val="03020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00" t="26273" r="4924" b="29498"/>
            <a:stretch/>
          </p:blipFill>
          <p:spPr bwMode="auto">
            <a:xfrm>
              <a:off x="1915045" y="1987421"/>
              <a:ext cx="2641481" cy="1584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/>
            <p:cNvGrpSpPr/>
            <p:nvPr/>
          </p:nvGrpSpPr>
          <p:grpSpPr>
            <a:xfrm rot="7920000">
              <a:off x="3381584" y="1502885"/>
              <a:ext cx="412258" cy="1876350"/>
              <a:chOff x="583335" y="1193422"/>
              <a:chExt cx="412258" cy="1876350"/>
            </a:xfrm>
          </p:grpSpPr>
          <p:cxnSp>
            <p:nvCxnSpPr>
              <p:cNvPr id="8" name="Straight Connector 7"/>
              <p:cNvCxnSpPr/>
              <p:nvPr/>
            </p:nvCxnSpPr>
            <p:spPr bwMode="auto">
              <a:xfrm>
                <a:off x="789464" y="1193422"/>
                <a:ext cx="0" cy="155023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bg1">
                    <a:alpha val="6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" name="Rectangle 9"/>
              <p:cNvSpPr/>
              <p:nvPr/>
            </p:nvSpPr>
            <p:spPr bwMode="auto">
              <a:xfrm>
                <a:off x="583335" y="2912266"/>
                <a:ext cx="412258" cy="117120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rgbClr val="D7BC5B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" name="Can 8"/>
              <p:cNvSpPr/>
              <p:nvPr/>
            </p:nvSpPr>
            <p:spPr bwMode="auto">
              <a:xfrm>
                <a:off x="734129" y="2799184"/>
                <a:ext cx="105004" cy="270588"/>
              </a:xfrm>
              <a:prstGeom prst="can">
                <a:avLst>
                  <a:gd name="adj" fmla="val 572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5940000">
              <a:off x="3111817" y="1344425"/>
              <a:ext cx="412258" cy="1876350"/>
              <a:chOff x="583335" y="1193422"/>
              <a:chExt cx="412258" cy="1876350"/>
            </a:xfrm>
          </p:grpSpPr>
          <p:cxnSp>
            <p:nvCxnSpPr>
              <p:cNvPr id="18" name="Straight Connector 17"/>
              <p:cNvCxnSpPr/>
              <p:nvPr/>
            </p:nvCxnSpPr>
            <p:spPr bwMode="auto">
              <a:xfrm>
                <a:off x="789464" y="1193422"/>
                <a:ext cx="0" cy="155023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bg1">
                    <a:alpha val="6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Rectangle 18"/>
              <p:cNvSpPr/>
              <p:nvPr/>
            </p:nvSpPr>
            <p:spPr bwMode="auto">
              <a:xfrm>
                <a:off x="583335" y="2912266"/>
                <a:ext cx="412258" cy="117120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rgbClr val="D7BC5B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" name="Can 19"/>
              <p:cNvSpPr/>
              <p:nvPr/>
            </p:nvSpPr>
            <p:spPr bwMode="auto">
              <a:xfrm>
                <a:off x="734129" y="2799184"/>
                <a:ext cx="105004" cy="270588"/>
              </a:xfrm>
              <a:prstGeom prst="can">
                <a:avLst>
                  <a:gd name="adj" fmla="val 572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rot="3960000">
              <a:off x="2772122" y="1341037"/>
              <a:ext cx="412258" cy="1876350"/>
              <a:chOff x="583335" y="1193422"/>
              <a:chExt cx="412258" cy="1876350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789464" y="1193422"/>
                <a:ext cx="0" cy="155023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bg1">
                    <a:alpha val="6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Rectangle 22"/>
              <p:cNvSpPr/>
              <p:nvPr/>
            </p:nvSpPr>
            <p:spPr bwMode="auto">
              <a:xfrm>
                <a:off x="583335" y="2912266"/>
                <a:ext cx="412258" cy="117120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rgbClr val="D7BC5B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4" name="Can 23"/>
              <p:cNvSpPr/>
              <p:nvPr/>
            </p:nvSpPr>
            <p:spPr bwMode="auto">
              <a:xfrm>
                <a:off x="734129" y="2799184"/>
                <a:ext cx="105004" cy="270588"/>
              </a:xfrm>
              <a:prstGeom prst="can">
                <a:avLst>
                  <a:gd name="adj" fmla="val 572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2403415" y="1901320"/>
              <a:ext cx="412258" cy="1876350"/>
              <a:chOff x="583335" y="1193422"/>
              <a:chExt cx="412258" cy="1876350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>
                <a:off x="789464" y="1193422"/>
                <a:ext cx="0" cy="155023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bg1">
                    <a:alpha val="6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" name="Rectangle 26"/>
              <p:cNvSpPr/>
              <p:nvPr/>
            </p:nvSpPr>
            <p:spPr bwMode="auto">
              <a:xfrm>
                <a:off x="583335" y="2912266"/>
                <a:ext cx="412258" cy="117120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rgbClr val="D7BC5B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8" name="Can 27"/>
              <p:cNvSpPr/>
              <p:nvPr/>
            </p:nvSpPr>
            <p:spPr bwMode="auto">
              <a:xfrm>
                <a:off x="734129" y="2799184"/>
                <a:ext cx="105004" cy="270588"/>
              </a:xfrm>
              <a:prstGeom prst="can">
                <a:avLst>
                  <a:gd name="adj" fmla="val 572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1980000">
              <a:off x="2480601" y="1607919"/>
              <a:ext cx="412258" cy="1876350"/>
              <a:chOff x="583335" y="1193422"/>
              <a:chExt cx="412258" cy="1876350"/>
            </a:xfrm>
          </p:grpSpPr>
          <p:cxnSp>
            <p:nvCxnSpPr>
              <p:cNvPr id="30" name="Straight Connector 29"/>
              <p:cNvCxnSpPr/>
              <p:nvPr/>
            </p:nvCxnSpPr>
            <p:spPr bwMode="auto">
              <a:xfrm>
                <a:off x="789464" y="1193422"/>
                <a:ext cx="0" cy="155023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bg1">
                    <a:alpha val="6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1" name="Rectangle 30"/>
              <p:cNvSpPr/>
              <p:nvPr/>
            </p:nvSpPr>
            <p:spPr bwMode="auto">
              <a:xfrm>
                <a:off x="583335" y="2912266"/>
                <a:ext cx="412258" cy="117120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rgbClr val="D7BC5B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2" name="Can 31"/>
              <p:cNvSpPr/>
              <p:nvPr/>
            </p:nvSpPr>
            <p:spPr bwMode="auto">
              <a:xfrm>
                <a:off x="734129" y="2799184"/>
                <a:ext cx="105004" cy="270588"/>
              </a:xfrm>
              <a:prstGeom prst="can">
                <a:avLst>
                  <a:gd name="adj" fmla="val 572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9900000">
              <a:off x="3550808" y="1791385"/>
              <a:ext cx="412258" cy="1876350"/>
              <a:chOff x="583335" y="1193422"/>
              <a:chExt cx="412258" cy="1876350"/>
            </a:xfrm>
          </p:grpSpPr>
          <p:cxnSp>
            <p:nvCxnSpPr>
              <p:cNvPr id="34" name="Straight Connector 33"/>
              <p:cNvCxnSpPr/>
              <p:nvPr/>
            </p:nvCxnSpPr>
            <p:spPr bwMode="auto">
              <a:xfrm>
                <a:off x="789464" y="1193422"/>
                <a:ext cx="0" cy="1550232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bg1">
                    <a:alpha val="63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Rectangle 34"/>
              <p:cNvSpPr/>
              <p:nvPr/>
            </p:nvSpPr>
            <p:spPr bwMode="auto">
              <a:xfrm>
                <a:off x="583335" y="2912266"/>
                <a:ext cx="412258" cy="117120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rgbClr val="D7BC5B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6" name="Can 35"/>
              <p:cNvSpPr/>
              <p:nvPr/>
            </p:nvSpPr>
            <p:spPr bwMode="auto">
              <a:xfrm>
                <a:off x="734129" y="2799184"/>
                <a:ext cx="105004" cy="270588"/>
              </a:xfrm>
              <a:prstGeom prst="can">
                <a:avLst>
                  <a:gd name="adj" fmla="val 572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180616" y="903878"/>
            <a:ext cx="2923923" cy="5246914"/>
            <a:chOff x="6180616" y="903878"/>
            <a:chExt cx="2923923" cy="52469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7" r="50186" b="22472"/>
            <a:stretch/>
          </p:blipFill>
          <p:spPr>
            <a:xfrm>
              <a:off x="6312916" y="1464031"/>
              <a:ext cx="2619596" cy="4686761"/>
            </a:xfrm>
            <a:prstGeom prst="rect">
              <a:avLst/>
            </a:prstGeom>
          </p:spPr>
        </p:pic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6180616" y="903878"/>
              <a:ext cx="2923923" cy="560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5000"/>
                </a:lnSpc>
                <a:spcBef>
                  <a:spcPts val="0"/>
                </a:spcBef>
                <a:buClr>
                  <a:schemeClr val="bg1"/>
                </a:buClr>
                <a:buSzPct val="115000"/>
              </a:pPr>
              <a:r>
                <a:rPr lang="en-US" sz="1600" smtClean="0">
                  <a:solidFill>
                    <a:srgbClr val="FFFFCC"/>
                  </a:solidFill>
                </a:rPr>
                <a:t>Kramar et al. (2009):</a:t>
              </a:r>
            </a:p>
            <a:p>
              <a:pPr marL="0" lvl="1" algn="ctr" eaLnBrk="1" hangingPunct="1">
                <a:lnSpc>
                  <a:spcPct val="95000"/>
                </a:lnSpc>
                <a:spcBef>
                  <a:spcPts val="0"/>
                </a:spcBef>
                <a:buClr>
                  <a:schemeClr val="bg1"/>
                </a:buClr>
                <a:buSzPct val="115000"/>
              </a:pPr>
              <a:r>
                <a:rPr lang="en-US" sz="1600" smtClean="0">
                  <a:solidFill>
                    <a:srgbClr val="FFFFCC"/>
                  </a:solidFill>
                </a:rPr>
                <a:t>multiple radii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9616" y="3981036"/>
            <a:ext cx="5946911" cy="2169756"/>
            <a:chOff x="179616" y="3981036"/>
            <a:chExt cx="5946911" cy="21697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786" y="4317144"/>
              <a:ext cx="2890741" cy="182440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616" y="4315366"/>
              <a:ext cx="2890741" cy="1835426"/>
            </a:xfrm>
            <a:prstGeom prst="rect">
              <a:avLst/>
            </a:prstGeom>
          </p:spPr>
        </p:pic>
        <p:sp>
          <p:nvSpPr>
            <p:cNvPr id="38" name="Text Box 4"/>
            <p:cNvSpPr txBox="1">
              <a:spLocks noChangeArrowheads="1"/>
            </p:cNvSpPr>
            <p:nvPr/>
          </p:nvSpPr>
          <p:spPr bwMode="auto">
            <a:xfrm>
              <a:off x="357887" y="3981036"/>
              <a:ext cx="5470595" cy="326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eaLnBrk="1" hangingPunct="1">
                <a:lnSpc>
                  <a:spcPct val="95000"/>
                </a:lnSpc>
                <a:spcBef>
                  <a:spcPts val="0"/>
                </a:spcBef>
                <a:buClr>
                  <a:schemeClr val="bg1"/>
                </a:buClr>
                <a:buSzPct val="115000"/>
              </a:pPr>
              <a:r>
                <a:rPr lang="en-US" sz="1600" smtClean="0">
                  <a:solidFill>
                    <a:srgbClr val="FFFFCC"/>
                  </a:solidFill>
                </a:rPr>
                <a:t>Morgan &amp; Habbal (2010):  solar min. vs. solar max.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162115"/>
            <a:ext cx="8877300" cy="6985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Brief overview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189625" y="1614517"/>
            <a:ext cx="6726650" cy="233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400"/>
              </a:spcBef>
              <a:buSzPct val="100000"/>
            </a:pPr>
            <a:r>
              <a:rPr lang="en-US" sz="2000" b="1" i="0" smtClean="0">
                <a:solidFill>
                  <a:srgbClr val="FFFF00"/>
                </a:solidFill>
                <a:latin typeface="+mj-lt"/>
              </a:rPr>
              <a:t>Goals of Lecture 7:</a:t>
            </a:r>
          </a:p>
          <a:p>
            <a:pPr eaLnBrk="0" hangingPunct="0">
              <a:lnSpc>
                <a:spcPct val="92000"/>
              </a:lnSpc>
              <a:spcBef>
                <a:spcPts val="1400"/>
              </a:spcBef>
              <a:buSzPct val="100000"/>
            </a:pPr>
            <a:r>
              <a:rPr lang="en-US" sz="800" b="1" i="0" smtClean="0">
                <a:solidFill>
                  <a:srgbClr val="FFFF00"/>
                </a:solidFill>
                <a:latin typeface="+mj-lt"/>
              </a:rPr>
              <a:t>   </a:t>
            </a:r>
          </a:p>
          <a:p>
            <a:pPr marL="339725" indent="-339725" eaLnBrk="0" hangingPunct="0">
              <a:lnSpc>
                <a:spcPct val="92000"/>
              </a:lnSpc>
              <a:spcBef>
                <a:spcPts val="1400"/>
              </a:spcBef>
              <a:buSzPct val="100000"/>
              <a:buFont typeface="+mj-lt"/>
              <a:buAutoNum type="arabicPeriod"/>
            </a:pPr>
            <a:r>
              <a:rPr lang="en-US" sz="2000" i="0" smtClean="0">
                <a:solidFill>
                  <a:srgbClr val="FFFF00"/>
                </a:solidFill>
                <a:latin typeface="+mj-lt"/>
              </a:rPr>
              <a:t>Review how K-corona emission has been observed from 1950s to present.</a:t>
            </a:r>
          </a:p>
          <a:p>
            <a:pPr marL="339725" indent="-339725" eaLnBrk="0" hangingPunct="0">
              <a:lnSpc>
                <a:spcPct val="92000"/>
              </a:lnSpc>
              <a:spcBef>
                <a:spcPts val="1400"/>
              </a:spcBef>
              <a:buSzPct val="100000"/>
              <a:buFont typeface="+mj-lt"/>
              <a:buAutoNum type="arabicPeriod"/>
            </a:pPr>
            <a:r>
              <a:rPr lang="en-US" sz="2000" i="0" smtClean="0">
                <a:solidFill>
                  <a:srgbClr val="FFFF00"/>
                </a:solidFill>
                <a:latin typeface="+mj-lt"/>
              </a:rPr>
              <a:t>What kinds of coronal quantities can be measured?</a:t>
            </a:r>
          </a:p>
          <a:p>
            <a:pPr marL="339725" indent="-339725" eaLnBrk="0" hangingPunct="0">
              <a:lnSpc>
                <a:spcPct val="92000"/>
              </a:lnSpc>
              <a:spcBef>
                <a:spcPts val="1400"/>
              </a:spcBef>
              <a:buSzPct val="100000"/>
              <a:buFont typeface="+mj-lt"/>
              <a:buAutoNum type="arabicPeriod"/>
            </a:pPr>
            <a:r>
              <a:rPr lang="en-US" sz="2000" i="0" smtClean="0">
                <a:solidFill>
                  <a:srgbClr val="FFFF00"/>
                </a:solidFill>
                <a:latin typeface="+mj-lt"/>
              </a:rPr>
              <a:t>What can the dust-scattered F corona teach us?</a:t>
            </a:r>
          </a:p>
        </p:txBody>
      </p:sp>
    </p:spTree>
    <p:extLst>
      <p:ext uri="{BB962C8B-B14F-4D97-AF65-F5344CB8AC3E}">
        <p14:creationId xmlns:p14="http://schemas.microsoft.com/office/powerpoint/2010/main" val="258593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Polar plumes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0076" y="783522"/>
            <a:ext cx="472117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Narrow bright rays have been noticed in coronal holes since early 20th century.</a:t>
            </a:r>
          </a:p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rgbClr val="FFFFCC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Rooted in magnetic bright points in the supergranular network.  Plumes are:</a:t>
            </a:r>
          </a:p>
        </p:txBody>
      </p:sp>
      <p:pic>
        <p:nvPicPr>
          <p:cNvPr id="5" name="Picture 4" descr="druck_nice_background.jpg"/>
          <p:cNvPicPr>
            <a:picLocks/>
          </p:cNvPicPr>
          <p:nvPr/>
        </p:nvPicPr>
        <p:blipFill rotWithShape="1">
          <a:blip r:embed="rId2" cstate="print"/>
          <a:srcRect l="20802" t="57233" r="21904" b="17188"/>
          <a:stretch/>
        </p:blipFill>
        <p:spPr>
          <a:xfrm rot="10800000">
            <a:off x="214592" y="3331030"/>
            <a:ext cx="8672038" cy="28552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248" y="930014"/>
            <a:ext cx="4025382" cy="2153841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406814" y="930014"/>
            <a:ext cx="1479816" cy="5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r" eaLnBrk="1" hangingPunct="1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buSzPct val="115000"/>
            </a:pPr>
            <a:r>
              <a:rPr lang="en-US" sz="1400" smtClean="0">
                <a:solidFill>
                  <a:srgbClr val="C00000"/>
                </a:solidFill>
              </a:rPr>
              <a:t>Piddington (1972)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5765122" y="3318284"/>
            <a:ext cx="3121508" cy="48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2000"/>
              </a:lnSpc>
              <a:spcBef>
                <a:spcPts val="1200"/>
              </a:spcBef>
              <a:buSzPct val="115000"/>
            </a:pPr>
            <a:r>
              <a:rPr lang="en-US" sz="1400" i="0" smtClean="0">
                <a:solidFill>
                  <a:srgbClr val="FFFFCC"/>
                </a:solidFill>
                <a:latin typeface="+mj-lt"/>
              </a:rPr>
              <a:t>M. Druckmüller</a:t>
            </a:r>
            <a:r>
              <a:rPr lang="en-US" sz="1400" i="0">
                <a:solidFill>
                  <a:srgbClr val="FFFFCC"/>
                </a:solidFill>
                <a:latin typeface="+mj-lt"/>
              </a:rPr>
              <a:t>,  http://www.zam.fme.vutbr.cz/~druck/</a:t>
            </a:r>
            <a:endParaRPr lang="en-US" sz="1400" i="0" dirty="0" smtClean="0">
              <a:solidFill>
                <a:srgbClr val="FFFFCC"/>
              </a:solidFill>
              <a:latin typeface="+mj-lt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8235" y="2135445"/>
            <a:ext cx="4721172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2" indent="-285750" eaLnBrk="1" hangingPunct="1">
              <a:lnSpc>
                <a:spcPct val="90000"/>
              </a:lnSpc>
              <a:spcBef>
                <a:spcPts val="0"/>
              </a:spcBef>
              <a:buClr>
                <a:srgbClr val="FEC586"/>
              </a:buClr>
              <a:buSzPct val="98000"/>
              <a:buFont typeface="Wingdings" panose="05000000000000000000" pitchFamily="2" charset="2"/>
              <a:buChar char="Ø"/>
            </a:pPr>
            <a:r>
              <a:rPr lang="en-US" sz="1800" i="0" smtClean="0">
                <a:solidFill>
                  <a:srgbClr val="FFFFCC"/>
                </a:solidFill>
              </a:rPr>
              <a:t>denser</a:t>
            </a:r>
            <a:endParaRPr lang="en-US" sz="1800" i="0">
              <a:solidFill>
                <a:srgbClr val="FFFFCC"/>
              </a:solidFill>
            </a:endParaRPr>
          </a:p>
          <a:p>
            <a:pPr marL="742950" lvl="2" indent="-285750" eaLnBrk="1" hangingPunct="1">
              <a:lnSpc>
                <a:spcPct val="90000"/>
              </a:lnSpc>
              <a:spcBef>
                <a:spcPts val="0"/>
              </a:spcBef>
              <a:buClr>
                <a:srgbClr val="FEC586"/>
              </a:buClr>
              <a:buSzPct val="98000"/>
              <a:buFont typeface="Wingdings" panose="05000000000000000000" pitchFamily="2" charset="2"/>
              <a:buChar char="Ø"/>
            </a:pPr>
            <a:r>
              <a:rPr lang="en-US" sz="1800" i="0" smtClean="0">
                <a:solidFill>
                  <a:srgbClr val="FFFFCC"/>
                </a:solidFill>
              </a:rPr>
              <a:t>hotter at footpoints</a:t>
            </a:r>
          </a:p>
          <a:p>
            <a:pPr marL="742950" lvl="2" indent="-285750" eaLnBrk="1" hangingPunct="1">
              <a:lnSpc>
                <a:spcPct val="90000"/>
              </a:lnSpc>
              <a:spcBef>
                <a:spcPts val="0"/>
              </a:spcBef>
              <a:buClr>
                <a:srgbClr val="FEC586"/>
              </a:buClr>
              <a:buSzPct val="98000"/>
              <a:buFont typeface="Wingdings" panose="05000000000000000000" pitchFamily="2" charset="2"/>
              <a:buChar char="Ø"/>
            </a:pPr>
            <a:r>
              <a:rPr lang="en-US" sz="1800" i="0" smtClean="0">
                <a:solidFill>
                  <a:srgbClr val="FFFFCC"/>
                </a:solidFill>
              </a:rPr>
              <a:t>cooler high in corona</a:t>
            </a:r>
          </a:p>
          <a:p>
            <a:pPr marL="742950" lvl="2" indent="-285750" eaLnBrk="1" hangingPunct="1">
              <a:lnSpc>
                <a:spcPct val="90000"/>
              </a:lnSpc>
              <a:spcBef>
                <a:spcPts val="0"/>
              </a:spcBef>
              <a:buClr>
                <a:srgbClr val="FEC586"/>
              </a:buClr>
              <a:buSzPct val="98000"/>
              <a:buFont typeface="Wingdings" panose="05000000000000000000" pitchFamily="2" charset="2"/>
              <a:buChar char="Ø"/>
            </a:pPr>
            <a:r>
              <a:rPr lang="en-US" sz="1800" i="0" smtClean="0">
                <a:solidFill>
                  <a:srgbClr val="FFFFCC"/>
                </a:solidFill>
              </a:rPr>
              <a:t>connected to slower solar wind (?)</a:t>
            </a:r>
          </a:p>
        </p:txBody>
      </p:sp>
    </p:spTree>
    <p:extLst>
      <p:ext uri="{BB962C8B-B14F-4D97-AF65-F5344CB8AC3E}">
        <p14:creationId xmlns:p14="http://schemas.microsoft.com/office/powerpoint/2010/main" val="27656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Do blobs trace out the slow wind?</a:t>
            </a:r>
          </a:p>
        </p:txBody>
      </p:sp>
      <p:sp>
        <p:nvSpPr>
          <p:cNvPr id="325635" name="Text Box 3"/>
          <p:cNvSpPr txBox="1">
            <a:spLocks noChangeArrowheads="1"/>
          </p:cNvSpPr>
          <p:nvPr/>
        </p:nvSpPr>
        <p:spPr bwMode="auto">
          <a:xfrm>
            <a:off x="104969" y="901842"/>
            <a:ext cx="6771692" cy="107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Sheeley et al. (1997) discovered that the cusps of helmet streamers emit a continuous stream of low-contrast plasmoids.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Are they evidence for “interchange reconnection?”</a:t>
            </a:r>
            <a:endParaRPr lang="en-US" altLang="en-US" sz="1800" i="0">
              <a:solidFill>
                <a:srgbClr val="FFFFCC"/>
              </a:solidFill>
            </a:endParaRPr>
          </a:p>
        </p:txBody>
      </p:sp>
      <p:pic>
        <p:nvPicPr>
          <p:cNvPr id="325642" name="Picture 10" descr="sheele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2144" y="2431773"/>
            <a:ext cx="5527949" cy="203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646" name="Picture 14" descr="wang00_blob_me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6" y="2238225"/>
            <a:ext cx="2150008" cy="29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Streamer “blobs”</a:t>
            </a:r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1272" y="3268730"/>
            <a:ext cx="4329405" cy="2768176"/>
            <a:chOff x="2491272" y="3268730"/>
            <a:chExt cx="4329405" cy="276817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2491272" y="3268730"/>
              <a:ext cx="4329405" cy="276817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2050" name="Picture 2" descr="http://solarphysics.livingreviews.org/Articles/lrsp-2009-3/cranmer_hole2009_figUU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0490" y="3340358"/>
              <a:ext cx="4186211" cy="2632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815962" y="2603932"/>
            <a:ext cx="3655266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</a:pPr>
            <a:r>
              <a:rPr lang="en-US" altLang="en-US" sz="2000" i="0" smtClean="0">
                <a:solidFill>
                  <a:srgbClr val="FFFFCC"/>
                </a:solidFill>
              </a:rPr>
              <a:t>Do they trace out the acceleration of the low-speed solar wind?</a:t>
            </a:r>
            <a:endParaRPr lang="en-US" altLang="en-US" sz="1800" i="0">
              <a:solidFill>
                <a:srgbClr val="FFFFCC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54853" y="5216581"/>
            <a:ext cx="2171701" cy="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buSzPct val="115000"/>
            </a:pPr>
            <a:r>
              <a:rPr lang="en-US" sz="1600" smtClean="0">
                <a:solidFill>
                  <a:srgbClr val="FFFFCC"/>
                </a:solidFill>
              </a:rPr>
              <a:t>Wang et al. (2000)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olarphysics.livingreviews.org/Articles/lrsp-2014-1/vandrielgesztelyi09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4325" b="10337"/>
          <a:stretch/>
        </p:blipFill>
        <p:spPr bwMode="auto">
          <a:xfrm>
            <a:off x="270587" y="893879"/>
            <a:ext cx="5909862" cy="30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Coronal mass ejections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70587" y="971028"/>
            <a:ext cx="896936" cy="49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2000"/>
              </a:lnSpc>
              <a:spcBef>
                <a:spcPts val="1200"/>
              </a:spcBef>
              <a:buSzPct val="115000"/>
            </a:pPr>
            <a:r>
              <a:rPr lang="en-US" sz="1400" i="0" smtClean="0">
                <a:solidFill>
                  <a:srgbClr val="FFFFCC"/>
                </a:solidFill>
                <a:latin typeface="+mj-lt"/>
              </a:rPr>
              <a:t>Parenti (2014)</a:t>
            </a:r>
            <a:endParaRPr lang="en-US" sz="1400" i="0" dirty="0" smtClean="0">
              <a:solidFill>
                <a:srgbClr val="FFFFCC"/>
              </a:solidFill>
              <a:latin typeface="+mj-lt"/>
            </a:endParaRPr>
          </a:p>
        </p:txBody>
      </p:sp>
      <p:pic>
        <p:nvPicPr>
          <p:cNvPr id="1028" name="Picture 4" descr="http://solarphysics.livingreviews.org/Articles/lrsp-2014-1/las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4" t="41598" b="26892"/>
          <a:stretch/>
        </p:blipFill>
        <p:spPr bwMode="auto">
          <a:xfrm>
            <a:off x="270587" y="4103551"/>
            <a:ext cx="3942262" cy="18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355851" y="4086878"/>
            <a:ext cx="4373369" cy="193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Does the Sun </a:t>
            </a:r>
            <a:r>
              <a:rPr lang="en-US" altLang="en-US" sz="2000" smtClean="0">
                <a:solidFill>
                  <a:srgbClr val="FFFFCC"/>
                </a:solidFill>
              </a:rPr>
              <a:t>need</a:t>
            </a:r>
            <a:r>
              <a:rPr lang="en-US" altLang="en-US" sz="2000" i="0" smtClean="0">
                <a:solidFill>
                  <a:srgbClr val="FFFFCC"/>
                </a:solidFill>
              </a:rPr>
              <a:t> to eject CMEs in order for it to completely “flip” its magnetic field every 11 years?</a:t>
            </a:r>
            <a:endParaRPr lang="en-US" altLang="en-US" sz="2000" i="0" smtClean="0">
              <a:solidFill>
                <a:srgbClr val="FFFFCC"/>
              </a:solidFill>
            </a:endParaRP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Impossible to measure </a:t>
            </a:r>
            <a:r>
              <a:rPr lang="en-US" altLang="en-US" sz="2000" b="1" i="0" smtClean="0">
                <a:solidFill>
                  <a:srgbClr val="8BD3FF"/>
                </a:solidFill>
              </a:rPr>
              <a:t>chirality </a:t>
            </a:r>
            <a:r>
              <a:rPr lang="en-US" altLang="en-US" sz="2000" i="0" smtClean="0">
                <a:solidFill>
                  <a:srgbClr val="FFFFCC"/>
                </a:solidFill>
              </a:rPr>
              <a:t>(handedness) with LOS-integrated visible light </a:t>
            </a:r>
            <a:r>
              <a:rPr lang="en-US" altLang="en-US" sz="2000" i="0" smtClean="0">
                <a:solidFill>
                  <a:srgbClr val="FFFFCC"/>
                </a:solidFill>
              </a:rPr>
              <a:t>emission.</a:t>
            </a:r>
            <a:endParaRPr lang="en-US" altLang="en-US" sz="2000" i="0" smtClean="0">
              <a:solidFill>
                <a:srgbClr val="FFFFCC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233358" y="893879"/>
            <a:ext cx="2731533" cy="279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The Sun continuously ejects twisted</a:t>
            </a:r>
            <a:r>
              <a:rPr lang="en-US" altLang="en-US" sz="2000" i="0" smtClean="0">
                <a:solidFill>
                  <a:srgbClr val="FFFFCC"/>
                </a:solidFill>
              </a:rPr>
              <a:t>, helical strands of </a:t>
            </a:r>
            <a:r>
              <a:rPr lang="en-US" altLang="en-US" sz="2000" i="0" smtClean="0">
                <a:solidFill>
                  <a:srgbClr val="FFFFCC"/>
                </a:solidFill>
              </a:rPr>
              <a:t>plasma.</a:t>
            </a:r>
            <a:endParaRPr lang="en-US" altLang="en-US" sz="2000" i="0">
              <a:solidFill>
                <a:srgbClr val="FFFFCC"/>
              </a:solidFill>
            </a:endParaRP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CME eruptions often correlate with:</a:t>
            </a:r>
            <a:br>
              <a:rPr lang="en-US" altLang="en-US" sz="2000" i="0" smtClean="0">
                <a:solidFill>
                  <a:srgbClr val="FFFFCC"/>
                </a:solidFill>
              </a:rPr>
            </a:br>
            <a:r>
              <a:rPr lang="en-US" altLang="en-US" sz="2000" i="0" smtClean="0">
                <a:solidFill>
                  <a:srgbClr val="FFFFCC"/>
                </a:solidFill>
              </a:rPr>
              <a:t/>
            </a:r>
            <a:br>
              <a:rPr lang="en-US" altLang="en-US" sz="2000" i="0" smtClean="0">
                <a:solidFill>
                  <a:srgbClr val="FFFFCC"/>
                </a:solidFill>
              </a:rPr>
            </a:br>
            <a:r>
              <a:rPr lang="en-US" altLang="en-US" sz="2000" i="0" smtClean="0">
                <a:solidFill>
                  <a:srgbClr val="FFFFCC"/>
                </a:solidFill>
              </a:rPr>
              <a:t/>
            </a:r>
            <a:br>
              <a:rPr lang="en-US" altLang="en-US" sz="2000" i="0" smtClean="0">
                <a:solidFill>
                  <a:srgbClr val="FFFFCC"/>
                </a:solidFill>
              </a:rPr>
            </a:br>
            <a:r>
              <a:rPr lang="en-US" altLang="en-US" sz="2000" i="0" smtClean="0">
                <a:solidFill>
                  <a:srgbClr val="FFFFCC"/>
                </a:solidFill>
              </a:rPr>
              <a:t/>
            </a:r>
            <a:br>
              <a:rPr lang="en-US" altLang="en-US" sz="2000" i="0" smtClean="0">
                <a:solidFill>
                  <a:srgbClr val="FFFFCC"/>
                </a:solidFill>
              </a:rPr>
            </a:br>
            <a:r>
              <a:rPr lang="en-US" altLang="en-US" sz="2000" i="0" smtClean="0">
                <a:solidFill>
                  <a:srgbClr val="FFFFCC"/>
                </a:solidFill>
              </a:rPr>
              <a:t>but not always.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66856" y="2517995"/>
            <a:ext cx="2396464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0"/>
              </a:spcBef>
              <a:buClr>
                <a:srgbClr val="FFFF00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00"/>
                </a:solidFill>
              </a:rPr>
              <a:t>solar flares</a:t>
            </a:r>
          </a:p>
          <a:p>
            <a:pPr>
              <a:lnSpc>
                <a:spcPct val="93000"/>
              </a:lnSpc>
              <a:spcBef>
                <a:spcPts val="0"/>
              </a:spcBef>
              <a:buClr>
                <a:srgbClr val="FFFF00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00"/>
                </a:solidFill>
              </a:rPr>
              <a:t>energetic particles</a:t>
            </a:r>
          </a:p>
        </p:txBody>
      </p:sp>
    </p:spTree>
    <p:extLst>
      <p:ext uri="{BB962C8B-B14F-4D97-AF65-F5344CB8AC3E}">
        <p14:creationId xmlns:p14="http://schemas.microsoft.com/office/powerpoint/2010/main" val="11153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Coronal mass ejections:  masses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1" y="3063748"/>
            <a:ext cx="3734795" cy="315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4449" y="4935894"/>
            <a:ext cx="101703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i="0" smtClean="0">
                <a:solidFill>
                  <a:srgbClr val="C00000"/>
                </a:solidFill>
              </a:rPr>
              <a:t>DeForest</a:t>
            </a:r>
            <a:br>
              <a:rPr lang="en-US" sz="1400" i="0" smtClean="0">
                <a:solidFill>
                  <a:srgbClr val="C00000"/>
                </a:solidFill>
              </a:rPr>
            </a:br>
            <a:r>
              <a:rPr lang="en-US" sz="1400" i="0" smtClean="0">
                <a:solidFill>
                  <a:srgbClr val="C00000"/>
                </a:solidFill>
              </a:rPr>
              <a:t>et al.</a:t>
            </a:r>
            <a:br>
              <a:rPr lang="en-US" sz="1400" i="0" smtClean="0">
                <a:solidFill>
                  <a:srgbClr val="C00000"/>
                </a:solidFill>
              </a:rPr>
            </a:br>
            <a:r>
              <a:rPr lang="en-US" sz="1400" i="0" smtClean="0">
                <a:solidFill>
                  <a:srgbClr val="C00000"/>
                </a:solidFill>
              </a:rPr>
              <a:t>(2013)</a:t>
            </a:r>
            <a:endParaRPr lang="en-US" sz="1400" i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11" y="904415"/>
            <a:ext cx="3734795" cy="20099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37380" y="1086282"/>
            <a:ext cx="1017037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i="0" smtClean="0">
                <a:solidFill>
                  <a:srgbClr val="C00000"/>
                </a:solidFill>
              </a:rPr>
              <a:t>Vourlidas</a:t>
            </a:r>
            <a:br>
              <a:rPr lang="en-US" sz="1400" i="0" smtClean="0">
                <a:solidFill>
                  <a:srgbClr val="C00000"/>
                </a:solidFill>
              </a:rPr>
            </a:br>
            <a:r>
              <a:rPr lang="en-US" sz="1400" i="0" smtClean="0">
                <a:solidFill>
                  <a:srgbClr val="C00000"/>
                </a:solidFill>
              </a:rPr>
              <a:t>et al.</a:t>
            </a:r>
            <a:br>
              <a:rPr lang="en-US" sz="1400" i="0" smtClean="0">
                <a:solidFill>
                  <a:srgbClr val="C00000"/>
                </a:solidFill>
              </a:rPr>
            </a:br>
            <a:r>
              <a:rPr lang="en-US" sz="1400" i="0" smtClean="0">
                <a:solidFill>
                  <a:srgbClr val="C00000"/>
                </a:solidFill>
              </a:rPr>
              <a:t>(2010)</a:t>
            </a:r>
            <a:endParaRPr lang="en-US" sz="1400" i="0">
              <a:solidFill>
                <a:srgbClr val="C00000"/>
              </a:solidFill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5831635" y="3461657"/>
            <a:ext cx="2668555" cy="1446243"/>
          </a:xfrm>
          <a:custGeom>
            <a:avLst/>
            <a:gdLst>
              <a:gd name="connsiteX0" fmla="*/ 0 w 2668555"/>
              <a:gd name="connsiteY0" fmla="*/ 1483567 h 1483567"/>
              <a:gd name="connsiteX1" fmla="*/ 849085 w 2668555"/>
              <a:gd name="connsiteY1" fmla="*/ 569167 h 1483567"/>
              <a:gd name="connsiteX2" fmla="*/ 2668555 w 2668555"/>
              <a:gd name="connsiteY2" fmla="*/ 0 h 148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8555" h="1483567">
                <a:moveTo>
                  <a:pt x="0" y="1483567"/>
                </a:moveTo>
                <a:cubicBezTo>
                  <a:pt x="202163" y="1149997"/>
                  <a:pt x="404326" y="816428"/>
                  <a:pt x="849085" y="569167"/>
                </a:cubicBezTo>
                <a:cubicBezTo>
                  <a:pt x="1293844" y="321906"/>
                  <a:pt x="1981199" y="160953"/>
                  <a:pt x="2668555" y="0"/>
                </a:cubicBezTo>
              </a:path>
            </a:pathLst>
          </a:custGeom>
          <a:noFill/>
          <a:ln w="168275" cap="rnd" cmpd="sng" algn="ctr">
            <a:solidFill>
              <a:srgbClr val="FE8972">
                <a:alpha val="3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1350" y="1064674"/>
            <a:ext cx="4645174" cy="118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Integrating Thomson-scattered </a:t>
            </a:r>
            <a:r>
              <a:rPr lang="en-US" altLang="en-US" sz="2000" smtClean="0">
                <a:solidFill>
                  <a:srgbClr val="FFFFCC"/>
                </a:solidFill>
              </a:rPr>
              <a:t>n</a:t>
            </a:r>
            <a:r>
              <a:rPr lang="en-US" altLang="en-US" sz="2000" i="0" baseline="-25000" smtClean="0">
                <a:solidFill>
                  <a:srgbClr val="FFFFCC"/>
                </a:solidFill>
              </a:rPr>
              <a:t>e</a:t>
            </a:r>
            <a:r>
              <a:rPr lang="en-US" altLang="en-US" sz="2000" i="0" smtClean="0">
                <a:solidFill>
                  <a:srgbClr val="FFFFCC"/>
                </a:solidFill>
              </a:rPr>
              <a:t> allows us to estimate CME masses.</a:t>
            </a:r>
          </a:p>
          <a:p>
            <a:pPr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Totals: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391555" y="1869363"/>
            <a:ext cx="3303779" cy="6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0"/>
              </a:spcBef>
              <a:buClr>
                <a:srgbClr val="FFFF00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00"/>
                </a:solidFill>
              </a:rPr>
              <a:t>Solar min:  ~2  Pg / rotation</a:t>
            </a:r>
          </a:p>
          <a:p>
            <a:pPr>
              <a:lnSpc>
                <a:spcPct val="93000"/>
              </a:lnSpc>
              <a:spcBef>
                <a:spcPts val="0"/>
              </a:spcBef>
              <a:buClr>
                <a:srgbClr val="FFFF00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00"/>
                </a:solidFill>
              </a:rPr>
              <a:t>Solar max: ~60 Pg / rotation</a:t>
            </a:r>
            <a:endParaRPr lang="en-US" altLang="en-US" sz="2000" i="0" smtClean="0">
              <a:solidFill>
                <a:srgbClr val="FFFF00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81350" y="2738751"/>
            <a:ext cx="4778543" cy="255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Solar wind mass loss:  </a:t>
            </a:r>
            <a:r>
              <a:rPr lang="en-US" altLang="en-US" sz="2000" i="0" smtClean="0">
                <a:solidFill>
                  <a:srgbClr val="FE8972"/>
                </a:solidFill>
              </a:rPr>
              <a:t>~3000 Pg / rotation!</a:t>
            </a:r>
          </a:p>
          <a:p>
            <a:pPr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CME masses aren’t intrinsically important; they carry out much more magnetic energy than kinetic energy.</a:t>
            </a:r>
          </a:p>
          <a:p>
            <a:pPr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However, their MHD interactions with planetary magnetospheres do depend on how they “plow up” surrounding gas…</a:t>
            </a:r>
          </a:p>
        </p:txBody>
      </p:sp>
    </p:spTree>
    <p:extLst>
      <p:ext uri="{BB962C8B-B14F-4D97-AF65-F5344CB8AC3E}">
        <p14:creationId xmlns:p14="http://schemas.microsoft.com/office/powerpoint/2010/main" val="416953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26533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F corona = Zodiacal light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9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F corona = Zodiacal light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808" y="3067923"/>
            <a:ext cx="4766994" cy="2511975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83139" y="5688119"/>
            <a:ext cx="2171701" cy="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buSzPct val="115000"/>
            </a:pPr>
            <a:r>
              <a:rPr lang="en-US" sz="1600" smtClean="0">
                <a:solidFill>
                  <a:srgbClr val="FFFFCC"/>
                </a:solidFill>
              </a:rPr>
              <a:t>Kwon et al. (2004)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54161" y="1029547"/>
            <a:ext cx="3979376" cy="4605148"/>
            <a:chOff x="263589" y="1274404"/>
            <a:chExt cx="3979376" cy="46051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49297" y="1587290"/>
              <a:ext cx="4605148" cy="3979376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 flipH="1" flipV="1">
              <a:off x="1211891" y="2377752"/>
              <a:ext cx="679405" cy="1587758"/>
            </a:xfrm>
            <a:prstGeom prst="line">
              <a:avLst/>
            </a:prstGeom>
            <a:solidFill>
              <a:schemeClr val="accent1"/>
            </a:solidFill>
            <a:ln w="85725" cap="rnd" cmpd="sng" algn="ctr">
              <a:gradFill>
                <a:gsLst>
                  <a:gs pos="64000">
                    <a:srgbClr val="FE8972"/>
                  </a:gs>
                  <a:gs pos="2000">
                    <a:srgbClr val="FE8972">
                      <a:alpha val="0"/>
                    </a:srgbClr>
                  </a:gs>
                  <a:gs pos="100000">
                    <a:srgbClr val="FE8972">
                      <a:alpha val="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1059180" y="2526030"/>
              <a:ext cx="527024" cy="553072"/>
            </a:xfrm>
            <a:prstGeom prst="line">
              <a:avLst/>
            </a:prstGeom>
            <a:solidFill>
              <a:schemeClr val="accent1"/>
            </a:solidFill>
            <a:ln w="85725" cap="rnd" cmpd="sng" algn="ctr">
              <a:gradFill>
                <a:gsLst>
                  <a:gs pos="0">
                    <a:srgbClr val="F6C700"/>
                  </a:gs>
                  <a:gs pos="100000">
                    <a:srgbClr val="FFFF00">
                      <a:alpha val="0"/>
                    </a:srgb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195321" y="5688120"/>
            <a:ext cx="2171701" cy="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buSzPct val="115000"/>
            </a:pPr>
            <a:r>
              <a:rPr lang="en-US" sz="1600" smtClean="0">
                <a:solidFill>
                  <a:srgbClr val="FFFFCC"/>
                </a:solidFill>
              </a:rPr>
              <a:t>Kimura &amp; Mann (1998)</a:t>
            </a: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666072" y="948543"/>
            <a:ext cx="4063149" cy="193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Well-characterized distribution on the sky; only very weak solar-cycle dependence</a:t>
            </a:r>
            <a:r>
              <a:rPr lang="en-US" altLang="en-US" sz="2000" i="0" smtClean="0">
                <a:solidFill>
                  <a:srgbClr val="FFFFCC"/>
                </a:solidFill>
              </a:rPr>
              <a:t>.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Dust particles are concentrated in the </a:t>
            </a:r>
            <a:r>
              <a:rPr lang="en-US" altLang="en-US" sz="2000" b="1" i="0" smtClean="0">
                <a:solidFill>
                  <a:srgbClr val="FE8972"/>
                </a:solidFill>
              </a:rPr>
              <a:t>ecliptic plane… </a:t>
            </a:r>
            <a:r>
              <a:rPr lang="en-US" altLang="en-US" sz="2000" i="0" smtClean="0">
                <a:solidFill>
                  <a:srgbClr val="FFFFCC"/>
                </a:solidFill>
              </a:rPr>
              <a:t>survivors from the origin of the solar system?</a:t>
            </a:r>
            <a:endParaRPr lang="en-US" altLang="en-US" sz="1800" i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9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Dust grains:  reflected light</a:t>
            </a:r>
            <a:endParaRPr lang="en-US" dirty="0" smtClean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455023" y="862806"/>
            <a:ext cx="2602265" cy="5038373"/>
            <a:chOff x="6559421" y="762000"/>
            <a:chExt cx="2458809" cy="4760621"/>
          </a:xfrm>
        </p:grpSpPr>
        <p:cxnSp>
          <p:nvCxnSpPr>
            <p:cNvPr id="16" name="Straight Connector 15"/>
            <p:cNvCxnSpPr/>
            <p:nvPr/>
          </p:nvCxnSpPr>
          <p:spPr bwMode="auto">
            <a:xfrm flipV="1">
              <a:off x="6783355" y="1061545"/>
              <a:ext cx="763073" cy="2073541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endCxn id="6" idx="3"/>
            </p:cNvCxnSpPr>
            <p:nvPr/>
          </p:nvCxnSpPr>
          <p:spPr bwMode="auto">
            <a:xfrm flipV="1">
              <a:off x="6783355" y="2340551"/>
              <a:ext cx="716137" cy="80518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6783355" y="3135085"/>
              <a:ext cx="763073" cy="224722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783355" y="3133243"/>
              <a:ext cx="766576" cy="1344164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Oval 3"/>
            <p:cNvSpPr/>
            <p:nvPr/>
          </p:nvSpPr>
          <p:spPr bwMode="auto">
            <a:xfrm>
              <a:off x="6559421" y="2911151"/>
              <a:ext cx="447869" cy="447869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7319110" y="762000"/>
              <a:ext cx="464129" cy="4760621"/>
              <a:chOff x="4339936" y="762000"/>
              <a:chExt cx="464129" cy="4760621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4572000" y="762000"/>
                <a:ext cx="0" cy="439067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FF0000">
                    <a:alpha val="7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" name="Oval 5"/>
              <p:cNvSpPr/>
              <p:nvPr/>
            </p:nvSpPr>
            <p:spPr bwMode="auto">
              <a:xfrm>
                <a:off x="4498911" y="2215779"/>
                <a:ext cx="146179" cy="14617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4339936" y="5345369"/>
                <a:ext cx="464129" cy="131856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rgbClr val="D7BC5B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8" name="Can 7"/>
              <p:cNvSpPr/>
              <p:nvPr/>
            </p:nvSpPr>
            <p:spPr bwMode="auto">
              <a:xfrm>
                <a:off x="4512892" y="5217987"/>
                <a:ext cx="118216" cy="304634"/>
              </a:xfrm>
              <a:prstGeom prst="can">
                <a:avLst>
                  <a:gd name="adj" fmla="val 57228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>
                <a:off x="4498911" y="3285930"/>
                <a:ext cx="146179" cy="14617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4498911" y="4400337"/>
                <a:ext cx="146179" cy="14617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 bwMode="auto">
              <a:xfrm>
                <a:off x="4498911" y="992692"/>
                <a:ext cx="146179" cy="14617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p:pic>
          <p:nvPicPr>
            <p:cNvPr id="4098" name="Picture 2" descr="http://www.chiandh.me.uk/astro/phases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59" t="49918" r="75024" b="24924"/>
            <a:stretch/>
          </p:blipFill>
          <p:spPr bwMode="auto">
            <a:xfrm>
              <a:off x="7967048" y="871578"/>
              <a:ext cx="449164" cy="454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http://www.chiandh.me.uk/astro/phase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02" t="49918" r="479" b="24361"/>
            <a:stretch/>
          </p:blipFill>
          <p:spPr bwMode="auto">
            <a:xfrm>
              <a:off x="7967047" y="2885634"/>
              <a:ext cx="729083" cy="773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http://www.chiandh.me.uk/astro/phase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71" t="49918" r="38011" b="24924"/>
            <a:stretch/>
          </p:blipFill>
          <p:spPr bwMode="auto">
            <a:xfrm>
              <a:off x="7939055" y="1839175"/>
              <a:ext cx="619949" cy="62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http://www.chiandh.me.uk/astro/phases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89" t="74467" r="62784" b="-293"/>
            <a:stretch/>
          </p:blipFill>
          <p:spPr bwMode="auto">
            <a:xfrm>
              <a:off x="7929724" y="3881535"/>
              <a:ext cx="1088506" cy="1113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" y="1040868"/>
            <a:ext cx="2801905" cy="1872125"/>
          </a:xfrm>
          <a:prstGeom prst="rect">
            <a:avLst/>
          </a:prstGeom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03679" y="2912993"/>
            <a:ext cx="2828057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buSzPct val="115000"/>
            </a:pPr>
            <a:r>
              <a:rPr lang="en-US" sz="1600" smtClean="0">
                <a:solidFill>
                  <a:srgbClr val="FFFFCC"/>
                </a:solidFill>
              </a:rPr>
              <a:t>Jessberger et al. (2001)</a:t>
            </a:r>
          </a:p>
          <a:p>
            <a:pPr marL="0" lvl="1" algn="ctr" eaLnBrk="1" hangingPunct="1">
              <a:lnSpc>
                <a:spcPct val="95000"/>
              </a:lnSpc>
              <a:spcBef>
                <a:spcPts val="0"/>
              </a:spcBef>
              <a:buClr>
                <a:schemeClr val="bg1"/>
              </a:buClr>
              <a:buSzPct val="115000"/>
            </a:pPr>
            <a:r>
              <a:rPr lang="en-US" sz="1600" smtClean="0">
                <a:solidFill>
                  <a:srgbClr val="FFFFCC"/>
                </a:solidFill>
              </a:rPr>
              <a:t>collected from stratosphere</a:t>
            </a:r>
          </a:p>
        </p:txBody>
      </p:sp>
      <p:pic>
        <p:nvPicPr>
          <p:cNvPr id="4100" name="Picture 4" descr="http://vignette3.wikia.nocookie.net/queen/images/d/d1/Brian.jpg/revision/latest?cb=20100812142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31" y="3848333"/>
            <a:ext cx="1666085" cy="221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183682" y="3642606"/>
            <a:ext cx="4098008" cy="95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</a:pPr>
            <a:r>
              <a:rPr lang="en-US" altLang="en-US" sz="2000" i="0" smtClean="0">
                <a:solidFill>
                  <a:srgbClr val="FFFFCC"/>
                </a:solidFill>
              </a:rPr>
              <a:t>Doppler shifts of narrow Fraunhofer absorption lines probe the </a:t>
            </a:r>
            <a:r>
              <a:rPr lang="en-US" altLang="en-US" sz="2000" b="1" i="0" smtClean="0">
                <a:solidFill>
                  <a:srgbClr val="8BD3FF"/>
                </a:solidFill>
              </a:rPr>
              <a:t>velocity distribution</a:t>
            </a:r>
            <a:r>
              <a:rPr lang="en-US" altLang="en-US" sz="2000" i="0" smtClean="0">
                <a:solidFill>
                  <a:srgbClr val="FFFFCC"/>
                </a:solidFill>
              </a:rPr>
              <a:t> of grains: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87473" y="967135"/>
            <a:ext cx="3060453" cy="3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</a:pPr>
            <a:r>
              <a:rPr lang="en-US" altLang="en-US" sz="2000" i="0" smtClean="0">
                <a:solidFill>
                  <a:srgbClr val="FFFFCC"/>
                </a:solidFill>
              </a:rPr>
              <a:t>Brightness depends on: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3400864" y="1383683"/>
            <a:ext cx="3060453" cy="119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size distribution of grains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reflective properties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number density of grains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907718" y="2641877"/>
            <a:ext cx="2438370" cy="3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</a:pPr>
            <a:r>
              <a:rPr lang="en-US" altLang="en-US" sz="2000" smtClean="0">
                <a:solidFill>
                  <a:srgbClr val="FFFFCC"/>
                </a:solidFill>
              </a:rPr>
              <a:t>→  sources &amp; sinks!</a:t>
            </a:r>
            <a:endParaRPr lang="en-US" altLang="en-US" sz="2000" smtClean="0">
              <a:solidFill>
                <a:srgbClr val="FFFFCC"/>
              </a:solidFill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225310" y="4664981"/>
            <a:ext cx="4710640" cy="119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some come in from the ISM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some ejected from comets &amp; asteroids</a:t>
            </a:r>
          </a:p>
          <a:p>
            <a:pPr>
              <a:lnSpc>
                <a:spcPct val="93000"/>
              </a:lnSpc>
              <a:spcBef>
                <a:spcPct val="400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some inspiral (Poynting-Robertson drag)</a:t>
            </a:r>
            <a:endParaRPr lang="en-US" altLang="en-US" sz="1800" i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F corona:  contamination?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81624" y="857285"/>
            <a:ext cx="8505181" cy="118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Despite interesting dust-grain physics… we often want to get rid of it!</a:t>
            </a:r>
          </a:p>
          <a:p>
            <a:pPr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  <a:buFontTx/>
              <a:buChar char="•"/>
            </a:pPr>
            <a:r>
              <a:rPr lang="en-US" altLang="en-US" sz="2000" i="0" smtClean="0">
                <a:solidFill>
                  <a:srgbClr val="FFFFCC"/>
                </a:solidFill>
              </a:rPr>
              <a:t>DeForest et al. (2011) developed sophisticated image-processing algorithms to “clean” </a:t>
            </a:r>
            <a:r>
              <a:rPr lang="en-US" altLang="en-US" sz="2000" smtClean="0">
                <a:solidFill>
                  <a:srgbClr val="FFFFCC"/>
                </a:solidFill>
              </a:rPr>
              <a:t>STEREO</a:t>
            </a:r>
            <a:r>
              <a:rPr lang="en-US" altLang="en-US" sz="2000" i="0" smtClean="0">
                <a:solidFill>
                  <a:srgbClr val="FFFFCC"/>
                </a:solidFill>
              </a:rPr>
              <a:t> HI images.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11" y="2787494"/>
            <a:ext cx="5266502" cy="3009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787493"/>
            <a:ext cx="3528657" cy="3009987"/>
          </a:xfrm>
          <a:prstGeom prst="rect">
            <a:avLst/>
          </a:prstGeom>
        </p:spPr>
      </p:pic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237910" y="2301155"/>
            <a:ext cx="3080325" cy="3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</a:pPr>
            <a:r>
              <a:rPr lang="en-US" altLang="en-US" sz="2000" i="0" smtClean="0">
                <a:solidFill>
                  <a:srgbClr val="FFFFCC"/>
                </a:solidFill>
              </a:rPr>
              <a:t>raw image:  </a:t>
            </a:r>
            <a:r>
              <a:rPr lang="en-US" altLang="en-US" sz="2000" smtClean="0">
                <a:solidFill>
                  <a:srgbClr val="FFFFCC"/>
                </a:solidFill>
              </a:rPr>
              <a:t>I</a:t>
            </a:r>
            <a:r>
              <a:rPr lang="en-US" altLang="en-US" sz="2000" i="0" smtClean="0">
                <a:solidFill>
                  <a:srgbClr val="FFFFCC"/>
                </a:solidFill>
              </a:rPr>
              <a:t> ~ 10</a:t>
            </a:r>
            <a:r>
              <a:rPr lang="en-US" altLang="en-US" sz="2000" i="0" baseline="40000" smtClean="0">
                <a:solidFill>
                  <a:srgbClr val="FFFFCC"/>
                </a:solidFill>
              </a:rPr>
              <a:t>–13</a:t>
            </a:r>
            <a:r>
              <a:rPr lang="en-US" altLang="en-US" sz="2000" i="0" smtClean="0">
                <a:solidFill>
                  <a:srgbClr val="FFFFCC"/>
                </a:solidFill>
              </a:rPr>
              <a:t> </a:t>
            </a:r>
            <a:r>
              <a:rPr lang="en-US" altLang="en-US" sz="2000" smtClean="0">
                <a:solidFill>
                  <a:srgbClr val="FFFFCC"/>
                </a:solidFill>
              </a:rPr>
              <a:t>I</a:t>
            </a:r>
            <a:r>
              <a:rPr lang="el-GR" altLang="en-US" sz="2000" i="0" baseline="-2500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altLang="en-US" sz="2000" i="0" baseline="-25000" smtClean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641457" y="2301154"/>
            <a:ext cx="5224462" cy="37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69863" indent="-169863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ctr">
              <a:lnSpc>
                <a:spcPct val="93000"/>
              </a:lnSpc>
              <a:spcBef>
                <a:spcPts val="1800"/>
              </a:spcBef>
              <a:buClr>
                <a:srgbClr val="FFFFCC"/>
              </a:buClr>
              <a:buSzPct val="115000"/>
            </a:pPr>
            <a:r>
              <a:rPr lang="en-US" altLang="en-US" sz="2000" i="0" smtClean="0">
                <a:solidFill>
                  <a:srgbClr val="FFFFCC"/>
                </a:solidFill>
              </a:rPr>
              <a:t>cleaned K-corona image sequence:  </a:t>
            </a:r>
            <a:r>
              <a:rPr lang="en-US" altLang="en-US" sz="2000" smtClean="0">
                <a:solidFill>
                  <a:srgbClr val="FFFFCC"/>
                </a:solidFill>
              </a:rPr>
              <a:t>I</a:t>
            </a:r>
            <a:r>
              <a:rPr lang="en-US" altLang="en-US" sz="2000" i="0" smtClean="0">
                <a:solidFill>
                  <a:srgbClr val="FFFFCC"/>
                </a:solidFill>
              </a:rPr>
              <a:t> ~ 10</a:t>
            </a:r>
            <a:r>
              <a:rPr lang="en-US" altLang="en-US" sz="2000" i="0" baseline="40000" smtClean="0">
                <a:solidFill>
                  <a:srgbClr val="FFFFCC"/>
                </a:solidFill>
              </a:rPr>
              <a:t>–17</a:t>
            </a:r>
            <a:r>
              <a:rPr lang="en-US" altLang="en-US" sz="2000" i="0" smtClean="0">
                <a:solidFill>
                  <a:srgbClr val="FFFFCC"/>
                </a:solidFill>
              </a:rPr>
              <a:t> </a:t>
            </a:r>
            <a:r>
              <a:rPr lang="en-US" altLang="en-US" sz="2000" smtClean="0">
                <a:solidFill>
                  <a:srgbClr val="FFFFCC"/>
                </a:solidFill>
              </a:rPr>
              <a:t>I</a:t>
            </a:r>
            <a:r>
              <a:rPr lang="el-GR" altLang="en-US" sz="2000" i="0" baseline="-2500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altLang="en-US" sz="2000" i="0" baseline="-25000" smtClean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Next time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23405" y="1763515"/>
            <a:ext cx="6487721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 eaLnBrk="1" hangingPunct="1">
              <a:lnSpc>
                <a:spcPct val="95000"/>
              </a:lnSpc>
              <a:spcBef>
                <a:spcPts val="1800"/>
              </a:spcBef>
              <a:buClr>
                <a:srgbClr val="FFFF00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00"/>
                </a:solidFill>
              </a:rPr>
              <a:t>Emission-line spectroscopy above the limb</a:t>
            </a:r>
          </a:p>
          <a:p>
            <a:pPr marL="169863" indent="-169863" eaLnBrk="1" hangingPunct="1">
              <a:lnSpc>
                <a:spcPct val="95000"/>
              </a:lnSpc>
              <a:spcBef>
                <a:spcPts val="1800"/>
              </a:spcBef>
              <a:buClr>
                <a:srgbClr val="FFFF00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00"/>
                </a:solidFill>
              </a:rPr>
              <a:t>Collisional vs. radiative excitation mechanisms</a:t>
            </a:r>
          </a:p>
          <a:p>
            <a:pPr marL="169863" indent="-169863" eaLnBrk="1" hangingPunct="1">
              <a:lnSpc>
                <a:spcPct val="95000"/>
              </a:lnSpc>
              <a:spcBef>
                <a:spcPts val="1800"/>
              </a:spcBef>
              <a:buClr>
                <a:srgbClr val="FFFF00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00"/>
                </a:solidFill>
              </a:rPr>
              <a:t>“Permitted” (UV, X-ray) vs. “forbidden” (visible, IR) lines</a:t>
            </a:r>
            <a:endParaRPr lang="en-US" sz="2000" i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0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Thomson scattering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461" y="910815"/>
            <a:ext cx="6495571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Recall:  the visible-light K corona is optically thin and linearly polarized. </a:t>
            </a:r>
          </a:p>
          <a:p>
            <a:pPr marL="168275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Intensity is proportional to weighted LOS-integral of electron density.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1" y="1364432"/>
            <a:ext cx="7483149" cy="2791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12" y="4321896"/>
            <a:ext cx="6625675" cy="14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Separating the K &amp; F coronae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74005" y="854805"/>
            <a:ext cx="7854203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 eaLnBrk="1" hangingPunct="1">
              <a:lnSpc>
                <a:spcPct val="95000"/>
              </a:lnSpc>
              <a:spcBef>
                <a:spcPts val="12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  <a:latin typeface="Times New Roman" pitchFamily="18" charset="0"/>
              </a:rPr>
              <a:t>Near the Sun, K corona is linearly polarized;  F corona is unpolarized</a:t>
            </a:r>
            <a:br>
              <a:rPr lang="en-US" sz="2000" i="0" smtClean="0">
                <a:solidFill>
                  <a:srgbClr val="FFFFCC"/>
                </a:solidFill>
                <a:latin typeface="Times New Roman" pitchFamily="18" charset="0"/>
              </a:rPr>
            </a:br>
            <a:r>
              <a:rPr lang="en-US" sz="2000" i="0" smtClean="0">
                <a:solidFill>
                  <a:srgbClr val="FFFFCC"/>
                </a:solidFill>
                <a:latin typeface="Times New Roman" pitchFamily="18" charset="0"/>
              </a:rPr>
              <a:t>(more about this very soon…)</a:t>
            </a:r>
          </a:p>
          <a:p>
            <a:pPr marL="169863" indent="-169863" eaLnBrk="1" hangingPunct="1">
              <a:lnSpc>
                <a:spcPct val="95000"/>
              </a:lnSpc>
              <a:spcBef>
                <a:spcPts val="12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K corona follows magnetic structure;  F corona is spherically symmetric</a:t>
            </a:r>
            <a:endParaRPr lang="en-US" sz="2000" i="0">
              <a:solidFill>
                <a:srgbClr val="FFFFCC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9091" y="2049564"/>
            <a:ext cx="8650922" cy="4117715"/>
            <a:chOff x="199091" y="2049564"/>
            <a:chExt cx="8650922" cy="4117715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474005" y="2049564"/>
              <a:ext cx="7854203" cy="384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69863" indent="-169863" eaLnBrk="1" hangingPunct="1">
                <a:lnSpc>
                  <a:spcPct val="95000"/>
                </a:lnSpc>
                <a:spcBef>
                  <a:spcPts val="1800"/>
                </a:spcBef>
                <a:buClr>
                  <a:schemeClr val="bg1"/>
                </a:buClr>
                <a:buSzPct val="115000"/>
                <a:buFontTx/>
                <a:buChar char="•"/>
              </a:pPr>
              <a:r>
                <a:rPr lang="en-US" sz="2000" i="0" smtClean="0">
                  <a:solidFill>
                    <a:srgbClr val="FFFFCC"/>
                  </a:solidFill>
                  <a:latin typeface="Times New Roman" pitchFamily="18" charset="0"/>
                </a:rPr>
                <a:t>Original meanings:  F = Fraunhofer,   K = </a:t>
              </a:r>
              <a:r>
                <a:rPr lang="en-US" sz="2000" smtClean="0">
                  <a:solidFill>
                    <a:srgbClr val="FFFFCC"/>
                  </a:solidFill>
                  <a:latin typeface="Times New Roman" pitchFamily="18" charset="0"/>
                </a:rPr>
                <a:t>kontinuierlich</a:t>
              </a:r>
              <a:r>
                <a:rPr lang="en-US" sz="2000" i="0" smtClean="0">
                  <a:solidFill>
                    <a:srgbClr val="FFFFCC"/>
                  </a:solidFill>
                  <a:latin typeface="Times New Roman" pitchFamily="18" charset="0"/>
                </a:rPr>
                <a:t> (“continuous”)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91" y="2501155"/>
              <a:ext cx="5726578" cy="3666124"/>
            </a:xfrm>
            <a:prstGeom prst="rect">
              <a:avLst/>
            </a:prstGeom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5925669" y="2741970"/>
              <a:ext cx="2924344" cy="2739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69863" indent="-169863" eaLnBrk="1" hangingPunct="1">
                <a:lnSpc>
                  <a:spcPct val="95000"/>
                </a:lnSpc>
                <a:spcBef>
                  <a:spcPts val="2400"/>
                </a:spcBef>
                <a:buClr>
                  <a:schemeClr val="bg1"/>
                </a:buClr>
                <a:buSzPct val="115000"/>
                <a:buFontTx/>
                <a:buChar char="•"/>
              </a:pPr>
              <a:r>
                <a:rPr lang="en-US" sz="2000" b="1" i="0" smtClean="0">
                  <a:solidFill>
                    <a:srgbClr val="FFFF00"/>
                  </a:solidFill>
                  <a:latin typeface="Times New Roman" pitchFamily="18" charset="0"/>
                </a:rPr>
                <a:t>F-corona: </a:t>
              </a:r>
              <a:r>
                <a:rPr lang="en-US" sz="2000" i="0" smtClean="0">
                  <a:solidFill>
                    <a:srgbClr val="FFFFCC"/>
                  </a:solidFill>
                  <a:latin typeface="Times New Roman" pitchFamily="18" charset="0"/>
                </a:rPr>
                <a:t>dust is cold; scatters full solar spectrum, absorption lines &amp; all.</a:t>
              </a:r>
            </a:p>
            <a:p>
              <a:pPr marL="169863" indent="-169863" eaLnBrk="1" hangingPunct="1">
                <a:lnSpc>
                  <a:spcPct val="95000"/>
                </a:lnSpc>
                <a:spcBef>
                  <a:spcPts val="2400"/>
                </a:spcBef>
                <a:buClr>
                  <a:schemeClr val="bg1"/>
                </a:buClr>
                <a:buSzPct val="115000"/>
                <a:buFontTx/>
                <a:buChar char="•"/>
              </a:pPr>
              <a:r>
                <a:rPr lang="en-US" sz="2000" b="1" i="0">
                  <a:solidFill>
                    <a:srgbClr val="FF5C67"/>
                  </a:solidFill>
                </a:rPr>
                <a:t>K-corona:</a:t>
              </a:r>
              <a:r>
                <a:rPr lang="en-US" sz="2000" i="0">
                  <a:solidFill>
                    <a:srgbClr val="FFFFCC"/>
                  </a:solidFill>
                </a:rPr>
                <a:t> free electrons are hot; Doppler broadening smears out  lines in the spectrum</a:t>
              </a:r>
              <a:r>
                <a:rPr lang="en-US" sz="2000" i="0" smtClean="0">
                  <a:solidFill>
                    <a:srgbClr val="FFFFCC"/>
                  </a:solidFill>
                </a:rPr>
                <a:t>.</a:t>
              </a:r>
              <a:endParaRPr lang="en-US" sz="2000" i="0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92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 bwMode="auto">
          <a:xfrm>
            <a:off x="3556508" y="1416817"/>
            <a:ext cx="2360645" cy="1749382"/>
          </a:xfrm>
          <a:prstGeom prst="rightArrow">
            <a:avLst>
              <a:gd name="adj1" fmla="val 75468"/>
              <a:gd name="adj2" fmla="val 33794"/>
            </a:avLst>
          </a:prstGeom>
          <a:solidFill>
            <a:srgbClr val="C00000">
              <a:alpha val="4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63500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Separating the K &amp; F coronae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12748" y="836144"/>
            <a:ext cx="7854203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9863" indent="-169863" eaLnBrk="1" hangingPunct="1">
              <a:lnSpc>
                <a:spcPct val="95000"/>
              </a:lnSpc>
              <a:spcBef>
                <a:spcPts val="1200"/>
              </a:spcBef>
              <a:buClr>
                <a:schemeClr val="bg1"/>
              </a:buClr>
              <a:buSzPct val="115000"/>
              <a:buFontTx/>
              <a:buChar char="•"/>
            </a:pPr>
            <a:r>
              <a:rPr lang="en-US" sz="2000" i="0" smtClean="0">
                <a:solidFill>
                  <a:srgbClr val="FFFFCC"/>
                </a:solidFill>
                <a:latin typeface="Times New Roman" pitchFamily="18" charset="0"/>
              </a:rPr>
              <a:t>If we have a spectrum of the </a:t>
            </a:r>
            <a:r>
              <a:rPr lang="en-US" sz="2000" b="1" i="0" smtClean="0">
                <a:solidFill>
                  <a:srgbClr val="FFFF00"/>
                </a:solidFill>
                <a:latin typeface="Times New Roman" pitchFamily="18" charset="0"/>
              </a:rPr>
              <a:t>solar disk </a:t>
            </a:r>
            <a:r>
              <a:rPr lang="en-US" sz="2000" i="0" smtClean="0">
                <a:solidFill>
                  <a:srgbClr val="FFFFCC"/>
                </a:solidFill>
                <a:latin typeface="Times New Roman" pitchFamily="18" charset="0"/>
              </a:rPr>
              <a:t>&amp; the </a:t>
            </a:r>
            <a:r>
              <a:rPr lang="en-US" sz="2000" b="1" i="0" smtClean="0">
                <a:solidFill>
                  <a:srgbClr val="FE8972"/>
                </a:solidFill>
              </a:rPr>
              <a:t>corona…</a:t>
            </a:r>
            <a:endParaRPr lang="en-US" sz="2000" b="1" i="0">
              <a:solidFill>
                <a:srgbClr val="FE897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66529" y="1474237"/>
            <a:ext cx="0" cy="166084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48342" y="2970247"/>
            <a:ext cx="2506823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Freeform 13"/>
          <p:cNvSpPr/>
          <p:nvPr/>
        </p:nvSpPr>
        <p:spPr bwMode="auto">
          <a:xfrm>
            <a:off x="440092" y="1699975"/>
            <a:ext cx="1864568" cy="931258"/>
          </a:xfrm>
          <a:custGeom>
            <a:avLst/>
            <a:gdLst>
              <a:gd name="connsiteX0" fmla="*/ 0 w 2491273"/>
              <a:gd name="connsiteY0" fmla="*/ 216161 h 1261258"/>
              <a:gd name="connsiteX1" fmla="*/ 961053 w 2491273"/>
              <a:gd name="connsiteY1" fmla="*/ 169508 h 1261258"/>
              <a:gd name="connsiteX2" fmla="*/ 1203649 w 2491273"/>
              <a:gd name="connsiteY2" fmla="*/ 1261189 h 1261258"/>
              <a:gd name="connsiteX3" fmla="*/ 1278294 w 2491273"/>
              <a:gd name="connsiteY3" fmla="*/ 113524 h 1261258"/>
              <a:gd name="connsiteX4" fmla="*/ 2491273 w 2491273"/>
              <a:gd name="connsiteY4" fmla="*/ 104193 h 1261258"/>
              <a:gd name="connsiteX0" fmla="*/ 0 w 2416629"/>
              <a:gd name="connsiteY0" fmla="*/ 122854 h 1261260"/>
              <a:gd name="connsiteX1" fmla="*/ 886409 w 2416629"/>
              <a:gd name="connsiteY1" fmla="*/ 169508 h 1261260"/>
              <a:gd name="connsiteX2" fmla="*/ 1129005 w 2416629"/>
              <a:gd name="connsiteY2" fmla="*/ 1261189 h 1261260"/>
              <a:gd name="connsiteX3" fmla="*/ 1203650 w 2416629"/>
              <a:gd name="connsiteY3" fmla="*/ 113524 h 1261260"/>
              <a:gd name="connsiteX4" fmla="*/ 2416629 w 2416629"/>
              <a:gd name="connsiteY4" fmla="*/ 104193 h 1261260"/>
              <a:gd name="connsiteX0" fmla="*/ 0 w 2416629"/>
              <a:gd name="connsiteY0" fmla="*/ 122854 h 1261260"/>
              <a:gd name="connsiteX1" fmla="*/ 886409 w 2416629"/>
              <a:gd name="connsiteY1" fmla="*/ 169508 h 1261260"/>
              <a:gd name="connsiteX2" fmla="*/ 1129005 w 2416629"/>
              <a:gd name="connsiteY2" fmla="*/ 1261189 h 1261260"/>
              <a:gd name="connsiteX3" fmla="*/ 1203650 w 2416629"/>
              <a:gd name="connsiteY3" fmla="*/ 113524 h 1261260"/>
              <a:gd name="connsiteX4" fmla="*/ 2416629 w 2416629"/>
              <a:gd name="connsiteY4" fmla="*/ 104193 h 1261260"/>
              <a:gd name="connsiteX0" fmla="*/ 0 w 2416629"/>
              <a:gd name="connsiteY0" fmla="*/ 122854 h 1261254"/>
              <a:gd name="connsiteX1" fmla="*/ 886409 w 2416629"/>
              <a:gd name="connsiteY1" fmla="*/ 169508 h 1261254"/>
              <a:gd name="connsiteX2" fmla="*/ 1129005 w 2416629"/>
              <a:gd name="connsiteY2" fmla="*/ 1261189 h 1261254"/>
              <a:gd name="connsiteX3" fmla="*/ 1203650 w 2416629"/>
              <a:gd name="connsiteY3" fmla="*/ 113524 h 1261254"/>
              <a:gd name="connsiteX4" fmla="*/ 2416629 w 2416629"/>
              <a:gd name="connsiteY4" fmla="*/ 104193 h 1261254"/>
              <a:gd name="connsiteX0" fmla="*/ 0 w 2416629"/>
              <a:gd name="connsiteY0" fmla="*/ 82436 h 1220836"/>
              <a:gd name="connsiteX1" fmla="*/ 886409 w 2416629"/>
              <a:gd name="connsiteY1" fmla="*/ 129090 h 1220836"/>
              <a:gd name="connsiteX2" fmla="*/ 1129005 w 2416629"/>
              <a:gd name="connsiteY2" fmla="*/ 1220771 h 1220836"/>
              <a:gd name="connsiteX3" fmla="*/ 1203650 w 2416629"/>
              <a:gd name="connsiteY3" fmla="*/ 73106 h 1220836"/>
              <a:gd name="connsiteX4" fmla="*/ 2416629 w 2416629"/>
              <a:gd name="connsiteY4" fmla="*/ 63775 h 1220836"/>
              <a:gd name="connsiteX0" fmla="*/ 0 w 2323323"/>
              <a:gd name="connsiteY0" fmla="*/ 118567 h 1256967"/>
              <a:gd name="connsiteX1" fmla="*/ 886409 w 2323323"/>
              <a:gd name="connsiteY1" fmla="*/ 165221 h 1256967"/>
              <a:gd name="connsiteX2" fmla="*/ 1129005 w 2323323"/>
              <a:gd name="connsiteY2" fmla="*/ 1256902 h 1256967"/>
              <a:gd name="connsiteX3" fmla="*/ 1203650 w 2323323"/>
              <a:gd name="connsiteY3" fmla="*/ 109237 h 1256967"/>
              <a:gd name="connsiteX4" fmla="*/ 2323323 w 2323323"/>
              <a:gd name="connsiteY4" fmla="*/ 109237 h 1256967"/>
              <a:gd name="connsiteX0" fmla="*/ 0 w 2323323"/>
              <a:gd name="connsiteY0" fmla="*/ 93998 h 1232398"/>
              <a:gd name="connsiteX1" fmla="*/ 886409 w 2323323"/>
              <a:gd name="connsiteY1" fmla="*/ 140652 h 1232398"/>
              <a:gd name="connsiteX2" fmla="*/ 1129005 w 2323323"/>
              <a:gd name="connsiteY2" fmla="*/ 1232333 h 1232398"/>
              <a:gd name="connsiteX3" fmla="*/ 1203650 w 2323323"/>
              <a:gd name="connsiteY3" fmla="*/ 84668 h 1232398"/>
              <a:gd name="connsiteX4" fmla="*/ 2323323 w 2323323"/>
              <a:gd name="connsiteY4" fmla="*/ 84668 h 1232398"/>
              <a:gd name="connsiteX0" fmla="*/ 0 w 2323323"/>
              <a:gd name="connsiteY0" fmla="*/ 44236 h 1182636"/>
              <a:gd name="connsiteX1" fmla="*/ 886409 w 2323323"/>
              <a:gd name="connsiteY1" fmla="*/ 90890 h 1182636"/>
              <a:gd name="connsiteX2" fmla="*/ 1129005 w 2323323"/>
              <a:gd name="connsiteY2" fmla="*/ 1182571 h 1182636"/>
              <a:gd name="connsiteX3" fmla="*/ 1203650 w 2323323"/>
              <a:gd name="connsiteY3" fmla="*/ 34906 h 1182636"/>
              <a:gd name="connsiteX4" fmla="*/ 2323323 w 2323323"/>
              <a:gd name="connsiteY4" fmla="*/ 34906 h 1182636"/>
              <a:gd name="connsiteX0" fmla="*/ 0 w 2323323"/>
              <a:gd name="connsiteY0" fmla="*/ 94689 h 1242425"/>
              <a:gd name="connsiteX1" fmla="*/ 886409 w 2323323"/>
              <a:gd name="connsiteY1" fmla="*/ 141343 h 1242425"/>
              <a:gd name="connsiteX2" fmla="*/ 1091683 w 2323323"/>
              <a:gd name="connsiteY2" fmla="*/ 1242355 h 1242425"/>
              <a:gd name="connsiteX3" fmla="*/ 1203650 w 2323323"/>
              <a:gd name="connsiteY3" fmla="*/ 85359 h 1242425"/>
              <a:gd name="connsiteX4" fmla="*/ 2323323 w 2323323"/>
              <a:gd name="connsiteY4" fmla="*/ 85359 h 1242425"/>
              <a:gd name="connsiteX0" fmla="*/ 0 w 2323323"/>
              <a:gd name="connsiteY0" fmla="*/ 94689 h 1242425"/>
              <a:gd name="connsiteX1" fmla="*/ 886409 w 2323323"/>
              <a:gd name="connsiteY1" fmla="*/ 141343 h 1242425"/>
              <a:gd name="connsiteX2" fmla="*/ 1045030 w 2323323"/>
              <a:gd name="connsiteY2" fmla="*/ 1242355 h 1242425"/>
              <a:gd name="connsiteX3" fmla="*/ 1203650 w 2323323"/>
              <a:gd name="connsiteY3" fmla="*/ 85359 h 1242425"/>
              <a:gd name="connsiteX4" fmla="*/ 2323323 w 2323323"/>
              <a:gd name="connsiteY4" fmla="*/ 85359 h 1242425"/>
              <a:gd name="connsiteX0" fmla="*/ 0 w 2323323"/>
              <a:gd name="connsiteY0" fmla="*/ 54659 h 1202327"/>
              <a:gd name="connsiteX1" fmla="*/ 886409 w 2323323"/>
              <a:gd name="connsiteY1" fmla="*/ 101313 h 1202327"/>
              <a:gd name="connsiteX2" fmla="*/ 1045030 w 2323323"/>
              <a:gd name="connsiteY2" fmla="*/ 1202325 h 1202327"/>
              <a:gd name="connsiteX3" fmla="*/ 1175658 w 2323323"/>
              <a:gd name="connsiteY3" fmla="*/ 110644 h 1202327"/>
              <a:gd name="connsiteX4" fmla="*/ 2323323 w 2323323"/>
              <a:gd name="connsiteY4" fmla="*/ 45329 h 1202327"/>
              <a:gd name="connsiteX0" fmla="*/ 0 w 2323323"/>
              <a:gd name="connsiteY0" fmla="*/ 54659 h 1202326"/>
              <a:gd name="connsiteX1" fmla="*/ 886409 w 2323323"/>
              <a:gd name="connsiteY1" fmla="*/ 101313 h 1202326"/>
              <a:gd name="connsiteX2" fmla="*/ 1045030 w 2323323"/>
              <a:gd name="connsiteY2" fmla="*/ 1202325 h 1202326"/>
              <a:gd name="connsiteX3" fmla="*/ 1175658 w 2323323"/>
              <a:gd name="connsiteY3" fmla="*/ 110644 h 1202326"/>
              <a:gd name="connsiteX4" fmla="*/ 2323323 w 2323323"/>
              <a:gd name="connsiteY4" fmla="*/ 45329 h 1202326"/>
              <a:gd name="connsiteX0" fmla="*/ 0 w 2323323"/>
              <a:gd name="connsiteY0" fmla="*/ 23911 h 1171578"/>
              <a:gd name="connsiteX1" fmla="*/ 886409 w 2323323"/>
              <a:gd name="connsiteY1" fmla="*/ 70565 h 1171578"/>
              <a:gd name="connsiteX2" fmla="*/ 1045030 w 2323323"/>
              <a:gd name="connsiteY2" fmla="*/ 1171577 h 1171578"/>
              <a:gd name="connsiteX3" fmla="*/ 1175658 w 2323323"/>
              <a:gd name="connsiteY3" fmla="*/ 79896 h 1171578"/>
              <a:gd name="connsiteX4" fmla="*/ 2323323 w 2323323"/>
              <a:gd name="connsiteY4" fmla="*/ 14581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3323" h="1171578">
                <a:moveTo>
                  <a:pt x="0" y="23911"/>
                </a:moveTo>
                <a:cubicBezTo>
                  <a:pt x="436205" y="16136"/>
                  <a:pt x="805543" y="-36738"/>
                  <a:pt x="886409" y="70565"/>
                </a:cubicBezTo>
                <a:cubicBezTo>
                  <a:pt x="967275" y="177868"/>
                  <a:pt x="996822" y="1170022"/>
                  <a:pt x="1045030" y="1171577"/>
                </a:cubicBezTo>
                <a:cubicBezTo>
                  <a:pt x="1093238" y="1173132"/>
                  <a:pt x="1065246" y="207415"/>
                  <a:pt x="1175658" y="79896"/>
                </a:cubicBezTo>
                <a:cubicBezTo>
                  <a:pt x="1286070" y="-47623"/>
                  <a:pt x="1740160" y="16136"/>
                  <a:pt x="2323323" y="14581"/>
                </a:cubicBezTo>
              </a:path>
            </a:pathLst>
          </a:cu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5165" y="2673421"/>
            <a:ext cx="438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mtClean="0">
                <a:solidFill>
                  <a:schemeClr val="bg1"/>
                </a:solidFill>
              </a:rPr>
              <a:t>λ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04661" y="1474237"/>
            <a:ext cx="86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I</a:t>
            </a:r>
            <a:r>
              <a:rPr lang="en-US" i="0" baseline="-25000" smtClean="0">
                <a:solidFill>
                  <a:srgbClr val="FFFF00"/>
                </a:solidFill>
              </a:rPr>
              <a:t>disk</a:t>
            </a:r>
            <a:endParaRPr lang="en-US" i="0" baseline="-25000">
              <a:solidFill>
                <a:srgbClr val="FFFF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7738" y="2360170"/>
            <a:ext cx="95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mtClean="0">
                <a:solidFill>
                  <a:srgbClr val="FFFF00"/>
                </a:solidFill>
              </a:rPr>
              <a:t>ϕ</a:t>
            </a:r>
            <a:r>
              <a:rPr lang="en-US" smtClean="0">
                <a:solidFill>
                  <a:srgbClr val="FFFF00"/>
                </a:solidFill>
              </a:rPr>
              <a:t> I</a:t>
            </a:r>
            <a:r>
              <a:rPr lang="en-US" i="0" baseline="-25000" smtClean="0">
                <a:solidFill>
                  <a:srgbClr val="FFFF00"/>
                </a:solidFill>
              </a:rPr>
              <a:t>disk</a:t>
            </a:r>
            <a:endParaRPr lang="en-US" i="0" baseline="-25000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V="1">
            <a:off x="905847" y="2618996"/>
            <a:ext cx="751891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FF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6383691" y="1474237"/>
            <a:ext cx="0" cy="166084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6265504" y="2970247"/>
            <a:ext cx="2132045" cy="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Freeform 21"/>
          <p:cNvSpPr/>
          <p:nvPr/>
        </p:nvSpPr>
        <p:spPr bwMode="auto">
          <a:xfrm>
            <a:off x="6357254" y="1699975"/>
            <a:ext cx="1864568" cy="433315"/>
          </a:xfrm>
          <a:custGeom>
            <a:avLst/>
            <a:gdLst>
              <a:gd name="connsiteX0" fmla="*/ 0 w 2491273"/>
              <a:gd name="connsiteY0" fmla="*/ 216161 h 1261258"/>
              <a:gd name="connsiteX1" fmla="*/ 961053 w 2491273"/>
              <a:gd name="connsiteY1" fmla="*/ 169508 h 1261258"/>
              <a:gd name="connsiteX2" fmla="*/ 1203649 w 2491273"/>
              <a:gd name="connsiteY2" fmla="*/ 1261189 h 1261258"/>
              <a:gd name="connsiteX3" fmla="*/ 1278294 w 2491273"/>
              <a:gd name="connsiteY3" fmla="*/ 113524 h 1261258"/>
              <a:gd name="connsiteX4" fmla="*/ 2491273 w 2491273"/>
              <a:gd name="connsiteY4" fmla="*/ 104193 h 1261258"/>
              <a:gd name="connsiteX0" fmla="*/ 0 w 2416629"/>
              <a:gd name="connsiteY0" fmla="*/ 122854 h 1261260"/>
              <a:gd name="connsiteX1" fmla="*/ 886409 w 2416629"/>
              <a:gd name="connsiteY1" fmla="*/ 169508 h 1261260"/>
              <a:gd name="connsiteX2" fmla="*/ 1129005 w 2416629"/>
              <a:gd name="connsiteY2" fmla="*/ 1261189 h 1261260"/>
              <a:gd name="connsiteX3" fmla="*/ 1203650 w 2416629"/>
              <a:gd name="connsiteY3" fmla="*/ 113524 h 1261260"/>
              <a:gd name="connsiteX4" fmla="*/ 2416629 w 2416629"/>
              <a:gd name="connsiteY4" fmla="*/ 104193 h 1261260"/>
              <a:gd name="connsiteX0" fmla="*/ 0 w 2416629"/>
              <a:gd name="connsiteY0" fmla="*/ 122854 h 1261260"/>
              <a:gd name="connsiteX1" fmla="*/ 886409 w 2416629"/>
              <a:gd name="connsiteY1" fmla="*/ 169508 h 1261260"/>
              <a:gd name="connsiteX2" fmla="*/ 1129005 w 2416629"/>
              <a:gd name="connsiteY2" fmla="*/ 1261189 h 1261260"/>
              <a:gd name="connsiteX3" fmla="*/ 1203650 w 2416629"/>
              <a:gd name="connsiteY3" fmla="*/ 113524 h 1261260"/>
              <a:gd name="connsiteX4" fmla="*/ 2416629 w 2416629"/>
              <a:gd name="connsiteY4" fmla="*/ 104193 h 1261260"/>
              <a:gd name="connsiteX0" fmla="*/ 0 w 2416629"/>
              <a:gd name="connsiteY0" fmla="*/ 122854 h 1261254"/>
              <a:gd name="connsiteX1" fmla="*/ 886409 w 2416629"/>
              <a:gd name="connsiteY1" fmla="*/ 169508 h 1261254"/>
              <a:gd name="connsiteX2" fmla="*/ 1129005 w 2416629"/>
              <a:gd name="connsiteY2" fmla="*/ 1261189 h 1261254"/>
              <a:gd name="connsiteX3" fmla="*/ 1203650 w 2416629"/>
              <a:gd name="connsiteY3" fmla="*/ 113524 h 1261254"/>
              <a:gd name="connsiteX4" fmla="*/ 2416629 w 2416629"/>
              <a:gd name="connsiteY4" fmla="*/ 104193 h 1261254"/>
              <a:gd name="connsiteX0" fmla="*/ 0 w 2416629"/>
              <a:gd name="connsiteY0" fmla="*/ 82436 h 1220836"/>
              <a:gd name="connsiteX1" fmla="*/ 886409 w 2416629"/>
              <a:gd name="connsiteY1" fmla="*/ 129090 h 1220836"/>
              <a:gd name="connsiteX2" fmla="*/ 1129005 w 2416629"/>
              <a:gd name="connsiteY2" fmla="*/ 1220771 h 1220836"/>
              <a:gd name="connsiteX3" fmla="*/ 1203650 w 2416629"/>
              <a:gd name="connsiteY3" fmla="*/ 73106 h 1220836"/>
              <a:gd name="connsiteX4" fmla="*/ 2416629 w 2416629"/>
              <a:gd name="connsiteY4" fmla="*/ 63775 h 1220836"/>
              <a:gd name="connsiteX0" fmla="*/ 0 w 2323323"/>
              <a:gd name="connsiteY0" fmla="*/ 118567 h 1256967"/>
              <a:gd name="connsiteX1" fmla="*/ 886409 w 2323323"/>
              <a:gd name="connsiteY1" fmla="*/ 165221 h 1256967"/>
              <a:gd name="connsiteX2" fmla="*/ 1129005 w 2323323"/>
              <a:gd name="connsiteY2" fmla="*/ 1256902 h 1256967"/>
              <a:gd name="connsiteX3" fmla="*/ 1203650 w 2323323"/>
              <a:gd name="connsiteY3" fmla="*/ 109237 h 1256967"/>
              <a:gd name="connsiteX4" fmla="*/ 2323323 w 2323323"/>
              <a:gd name="connsiteY4" fmla="*/ 109237 h 1256967"/>
              <a:gd name="connsiteX0" fmla="*/ 0 w 2323323"/>
              <a:gd name="connsiteY0" fmla="*/ 93998 h 1232398"/>
              <a:gd name="connsiteX1" fmla="*/ 886409 w 2323323"/>
              <a:gd name="connsiteY1" fmla="*/ 140652 h 1232398"/>
              <a:gd name="connsiteX2" fmla="*/ 1129005 w 2323323"/>
              <a:gd name="connsiteY2" fmla="*/ 1232333 h 1232398"/>
              <a:gd name="connsiteX3" fmla="*/ 1203650 w 2323323"/>
              <a:gd name="connsiteY3" fmla="*/ 84668 h 1232398"/>
              <a:gd name="connsiteX4" fmla="*/ 2323323 w 2323323"/>
              <a:gd name="connsiteY4" fmla="*/ 84668 h 1232398"/>
              <a:gd name="connsiteX0" fmla="*/ 0 w 2323323"/>
              <a:gd name="connsiteY0" fmla="*/ 44236 h 1182636"/>
              <a:gd name="connsiteX1" fmla="*/ 886409 w 2323323"/>
              <a:gd name="connsiteY1" fmla="*/ 90890 h 1182636"/>
              <a:gd name="connsiteX2" fmla="*/ 1129005 w 2323323"/>
              <a:gd name="connsiteY2" fmla="*/ 1182571 h 1182636"/>
              <a:gd name="connsiteX3" fmla="*/ 1203650 w 2323323"/>
              <a:gd name="connsiteY3" fmla="*/ 34906 h 1182636"/>
              <a:gd name="connsiteX4" fmla="*/ 2323323 w 2323323"/>
              <a:gd name="connsiteY4" fmla="*/ 34906 h 1182636"/>
              <a:gd name="connsiteX0" fmla="*/ 0 w 2323323"/>
              <a:gd name="connsiteY0" fmla="*/ 94689 h 1242425"/>
              <a:gd name="connsiteX1" fmla="*/ 886409 w 2323323"/>
              <a:gd name="connsiteY1" fmla="*/ 141343 h 1242425"/>
              <a:gd name="connsiteX2" fmla="*/ 1091683 w 2323323"/>
              <a:gd name="connsiteY2" fmla="*/ 1242355 h 1242425"/>
              <a:gd name="connsiteX3" fmla="*/ 1203650 w 2323323"/>
              <a:gd name="connsiteY3" fmla="*/ 85359 h 1242425"/>
              <a:gd name="connsiteX4" fmla="*/ 2323323 w 2323323"/>
              <a:gd name="connsiteY4" fmla="*/ 85359 h 1242425"/>
              <a:gd name="connsiteX0" fmla="*/ 0 w 2323323"/>
              <a:gd name="connsiteY0" fmla="*/ 94689 h 1242425"/>
              <a:gd name="connsiteX1" fmla="*/ 886409 w 2323323"/>
              <a:gd name="connsiteY1" fmla="*/ 141343 h 1242425"/>
              <a:gd name="connsiteX2" fmla="*/ 1045030 w 2323323"/>
              <a:gd name="connsiteY2" fmla="*/ 1242355 h 1242425"/>
              <a:gd name="connsiteX3" fmla="*/ 1203650 w 2323323"/>
              <a:gd name="connsiteY3" fmla="*/ 85359 h 1242425"/>
              <a:gd name="connsiteX4" fmla="*/ 2323323 w 2323323"/>
              <a:gd name="connsiteY4" fmla="*/ 85359 h 1242425"/>
              <a:gd name="connsiteX0" fmla="*/ 0 w 2323323"/>
              <a:gd name="connsiteY0" fmla="*/ 54659 h 1202327"/>
              <a:gd name="connsiteX1" fmla="*/ 886409 w 2323323"/>
              <a:gd name="connsiteY1" fmla="*/ 101313 h 1202327"/>
              <a:gd name="connsiteX2" fmla="*/ 1045030 w 2323323"/>
              <a:gd name="connsiteY2" fmla="*/ 1202325 h 1202327"/>
              <a:gd name="connsiteX3" fmla="*/ 1175658 w 2323323"/>
              <a:gd name="connsiteY3" fmla="*/ 110644 h 1202327"/>
              <a:gd name="connsiteX4" fmla="*/ 2323323 w 2323323"/>
              <a:gd name="connsiteY4" fmla="*/ 45329 h 1202327"/>
              <a:gd name="connsiteX0" fmla="*/ 0 w 2323323"/>
              <a:gd name="connsiteY0" fmla="*/ 54659 h 1202326"/>
              <a:gd name="connsiteX1" fmla="*/ 886409 w 2323323"/>
              <a:gd name="connsiteY1" fmla="*/ 101313 h 1202326"/>
              <a:gd name="connsiteX2" fmla="*/ 1045030 w 2323323"/>
              <a:gd name="connsiteY2" fmla="*/ 1202325 h 1202326"/>
              <a:gd name="connsiteX3" fmla="*/ 1175658 w 2323323"/>
              <a:gd name="connsiteY3" fmla="*/ 110644 h 1202326"/>
              <a:gd name="connsiteX4" fmla="*/ 2323323 w 2323323"/>
              <a:gd name="connsiteY4" fmla="*/ 45329 h 1202326"/>
              <a:gd name="connsiteX0" fmla="*/ 0 w 2323323"/>
              <a:gd name="connsiteY0" fmla="*/ 23911 h 1171578"/>
              <a:gd name="connsiteX1" fmla="*/ 886409 w 2323323"/>
              <a:gd name="connsiteY1" fmla="*/ 70565 h 1171578"/>
              <a:gd name="connsiteX2" fmla="*/ 1045030 w 2323323"/>
              <a:gd name="connsiteY2" fmla="*/ 1171577 h 1171578"/>
              <a:gd name="connsiteX3" fmla="*/ 1175658 w 2323323"/>
              <a:gd name="connsiteY3" fmla="*/ 79896 h 1171578"/>
              <a:gd name="connsiteX4" fmla="*/ 2323323 w 2323323"/>
              <a:gd name="connsiteY4" fmla="*/ 14581 h 117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3323" h="1171578">
                <a:moveTo>
                  <a:pt x="0" y="23911"/>
                </a:moveTo>
                <a:cubicBezTo>
                  <a:pt x="436205" y="16136"/>
                  <a:pt x="805543" y="-36738"/>
                  <a:pt x="886409" y="70565"/>
                </a:cubicBezTo>
                <a:cubicBezTo>
                  <a:pt x="967275" y="177868"/>
                  <a:pt x="996822" y="1170022"/>
                  <a:pt x="1045030" y="1171577"/>
                </a:cubicBezTo>
                <a:cubicBezTo>
                  <a:pt x="1093238" y="1173132"/>
                  <a:pt x="1065246" y="207415"/>
                  <a:pt x="1175658" y="79896"/>
                </a:cubicBezTo>
                <a:cubicBezTo>
                  <a:pt x="1286070" y="-47623"/>
                  <a:pt x="1740160" y="16136"/>
                  <a:pt x="2323323" y="14581"/>
                </a:cubicBezTo>
              </a:path>
            </a:pathLst>
          </a:custGeom>
          <a:noFill/>
          <a:ln w="31750" cap="flat" cmpd="sng" algn="ctr">
            <a:solidFill>
              <a:srgbClr val="FE897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rgbClr val="FE8972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5324" y="2679548"/>
            <a:ext cx="438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mtClean="0">
                <a:solidFill>
                  <a:schemeClr val="bg1"/>
                </a:solidFill>
              </a:rPr>
              <a:t>λ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21823" y="1474237"/>
            <a:ext cx="867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E8972"/>
                </a:solidFill>
              </a:rPr>
              <a:t>I</a:t>
            </a:r>
            <a:r>
              <a:rPr lang="en-US" i="0" baseline="-25000">
                <a:solidFill>
                  <a:srgbClr val="FE8972"/>
                </a:solidFill>
              </a:rPr>
              <a:t>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05534" y="1864722"/>
            <a:ext cx="959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E8972"/>
                </a:solidFill>
              </a:rPr>
              <a:t>I</a:t>
            </a:r>
            <a:r>
              <a:rPr lang="en-US" i="0" baseline="-25000" smtClean="0">
                <a:solidFill>
                  <a:srgbClr val="FE8972"/>
                </a:solidFill>
              </a:rPr>
              <a:t>L</a:t>
            </a:r>
            <a:endParaRPr lang="en-US" i="0" baseline="-25000">
              <a:solidFill>
                <a:srgbClr val="FE8972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6953643" y="2123548"/>
            <a:ext cx="751891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FFCC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348342" y="4104600"/>
            <a:ext cx="1576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smtClean="0">
                <a:solidFill>
                  <a:srgbClr val="FFFFCC"/>
                </a:solidFill>
              </a:rPr>
              <a:t>Known:</a:t>
            </a:r>
          </a:p>
          <a:p>
            <a:pPr>
              <a:spcBef>
                <a:spcPts val="0"/>
              </a:spcBef>
            </a:pPr>
            <a:r>
              <a:rPr lang="el-GR" smtClean="0">
                <a:solidFill>
                  <a:srgbClr val="FFFFCC"/>
                </a:solidFill>
              </a:rPr>
              <a:t>ϕ</a:t>
            </a:r>
            <a:r>
              <a:rPr lang="en-US" smtClean="0">
                <a:solidFill>
                  <a:srgbClr val="FFFFCC"/>
                </a:solidFill>
              </a:rPr>
              <a:t> </a:t>
            </a:r>
            <a:r>
              <a:rPr lang="en-US" smtClean="0">
                <a:solidFill>
                  <a:srgbClr val="FFFFCC"/>
                </a:solidFill>
              </a:rPr>
              <a:t>, I</a:t>
            </a:r>
            <a:r>
              <a:rPr lang="en-US" i="0" baseline="-25000" smtClean="0">
                <a:solidFill>
                  <a:srgbClr val="FFFFCC"/>
                </a:solidFill>
              </a:rPr>
              <a:t>C</a:t>
            </a:r>
            <a:r>
              <a:rPr lang="en-US" smtClean="0">
                <a:solidFill>
                  <a:srgbClr val="FFFFCC"/>
                </a:solidFill>
              </a:rPr>
              <a:t> , I</a:t>
            </a:r>
            <a:r>
              <a:rPr lang="en-US" i="0" baseline="-25000" smtClean="0">
                <a:solidFill>
                  <a:srgbClr val="FFFFCC"/>
                </a:solidFill>
              </a:rPr>
              <a:t>L</a:t>
            </a:r>
            <a:endParaRPr lang="en-US" i="0" baseline="-25000">
              <a:solidFill>
                <a:srgbClr val="FFFF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78587" y="1665377"/>
            <a:ext cx="19485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2000" i="0" smtClean="0">
                <a:solidFill>
                  <a:srgbClr val="FFFFCC"/>
                </a:solidFill>
              </a:rPr>
              <a:t>F corona:  same spectrum as disk</a:t>
            </a:r>
          </a:p>
          <a:p>
            <a:pPr>
              <a:lnSpc>
                <a:spcPct val="90000"/>
              </a:lnSpc>
              <a:spcBef>
                <a:spcPts val="2400"/>
              </a:spcBef>
            </a:pPr>
            <a:r>
              <a:rPr lang="en-US" sz="2000" i="0" smtClean="0">
                <a:solidFill>
                  <a:srgbClr val="FFFFCC"/>
                </a:solidFill>
              </a:rPr>
              <a:t>K corona:  flat</a:t>
            </a:r>
            <a:endParaRPr lang="en-US" i="0">
              <a:solidFill>
                <a:srgbClr val="FFFFCC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8" r="28027" b="62593"/>
          <a:stretch/>
        </p:blipFill>
        <p:spPr>
          <a:xfrm>
            <a:off x="2312648" y="4013278"/>
            <a:ext cx="2641908" cy="1080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328535" y="3589870"/>
            <a:ext cx="3203811" cy="2330789"/>
            <a:chOff x="5328535" y="3589870"/>
            <a:chExt cx="3203811" cy="23307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32" r="59339"/>
            <a:stretch/>
          </p:blipFill>
          <p:spPr>
            <a:xfrm>
              <a:off x="6158745" y="3589870"/>
              <a:ext cx="2373601" cy="102065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69" t="63032" r="223"/>
            <a:stretch/>
          </p:blipFill>
          <p:spPr>
            <a:xfrm>
              <a:off x="6182708" y="4835517"/>
              <a:ext cx="2197546" cy="1085142"/>
            </a:xfrm>
            <a:prstGeom prst="rect">
              <a:avLst/>
            </a:prstGeom>
          </p:spPr>
        </p:pic>
        <p:sp>
          <p:nvSpPr>
            <p:cNvPr id="4" name="Left Brace 3"/>
            <p:cNvSpPr/>
            <p:nvPr/>
          </p:nvSpPr>
          <p:spPr bwMode="auto">
            <a:xfrm>
              <a:off x="5328535" y="3589870"/>
              <a:ext cx="464035" cy="2233986"/>
            </a:xfrm>
            <a:prstGeom prst="leftBrace">
              <a:avLst>
                <a:gd name="adj1" fmla="val 30282"/>
                <a:gd name="adj2" fmla="val 43317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1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Total eclipses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0514" y="930014"/>
            <a:ext cx="3929651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1950s-1960s:  First quantitative application of Thomson scattering theory to off-limb data</a:t>
            </a:r>
            <a:r>
              <a:rPr lang="en-US" sz="2000" i="0" smtClean="0">
                <a:solidFill>
                  <a:srgbClr val="FFFFCC"/>
                </a:solidFill>
              </a:rPr>
              <a:t>.</a:t>
            </a:r>
            <a:endParaRPr lang="en-US" sz="2000" i="0" smtClean="0">
              <a:solidFill>
                <a:srgbClr val="FFFF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0503"/>
          <a:stretch/>
        </p:blipFill>
        <p:spPr>
          <a:xfrm rot="16200000">
            <a:off x="802088" y="3582781"/>
            <a:ext cx="2322559" cy="280997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426648"/>
            <a:ext cx="3929651" cy="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</a:pPr>
            <a:r>
              <a:rPr lang="en-US" sz="1600" smtClean="0">
                <a:solidFill>
                  <a:srgbClr val="FFFFCC"/>
                </a:solidFill>
              </a:rPr>
              <a:t>Feb. 1952: Khartoum (von Klüber 1958) </a:t>
            </a:r>
          </a:p>
        </p:txBody>
      </p:sp>
    </p:spTree>
    <p:extLst>
      <p:ext uri="{BB962C8B-B14F-4D97-AF65-F5344CB8AC3E}">
        <p14:creationId xmlns:p14="http://schemas.microsoft.com/office/powerpoint/2010/main" val="114896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Total eclipses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0514" y="930014"/>
            <a:ext cx="3929651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1950s-1960s:  First quantitative application of Thomson scattering theory to off-limb data.</a:t>
            </a:r>
          </a:p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Fractional polarization (</a:t>
            </a:r>
            <a:r>
              <a:rPr lang="en-US" sz="2000" smtClean="0">
                <a:solidFill>
                  <a:srgbClr val="FFFFCC"/>
                </a:solidFill>
              </a:rPr>
              <a:t>Q/I</a:t>
            </a:r>
            <a:r>
              <a:rPr lang="en-US" sz="2000" i="0" smtClean="0">
                <a:solidFill>
                  <a:srgbClr val="FFFFCC"/>
                </a:solidFill>
              </a:rPr>
              <a:t>) can exceed 50% in the corona</a:t>
            </a:r>
            <a:br>
              <a:rPr lang="en-US" sz="2000" i="0" smtClean="0">
                <a:solidFill>
                  <a:srgbClr val="FFFFCC"/>
                </a:solidFill>
              </a:rPr>
            </a:br>
            <a:r>
              <a:rPr lang="en-US" sz="2000" i="0" smtClean="0">
                <a:solidFill>
                  <a:srgbClr val="FFFFCC"/>
                </a:solidFill>
              </a:rPr>
              <a:t>(van de Hulst 1950;</a:t>
            </a:r>
            <a:br>
              <a:rPr lang="en-US" sz="2000" i="0" smtClean="0">
                <a:solidFill>
                  <a:srgbClr val="FFFFCC"/>
                </a:solidFill>
              </a:rPr>
            </a:br>
            <a:r>
              <a:rPr lang="en-US" sz="2000" i="0" smtClean="0">
                <a:solidFill>
                  <a:srgbClr val="FFFFCC"/>
                </a:solidFill>
              </a:rPr>
              <a:t>Gillett et al. 1964)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625" y="3826490"/>
            <a:ext cx="4861270" cy="2322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2" r="10503"/>
          <a:stretch/>
        </p:blipFill>
        <p:spPr>
          <a:xfrm rot="16200000">
            <a:off x="802088" y="3582781"/>
            <a:ext cx="2322559" cy="2809978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129" y="936092"/>
            <a:ext cx="4187527" cy="27432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3426648"/>
            <a:ext cx="3929651" cy="32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</a:pPr>
            <a:r>
              <a:rPr lang="en-US" sz="1600" smtClean="0">
                <a:solidFill>
                  <a:srgbClr val="FFFFCC"/>
                </a:solidFill>
              </a:rPr>
              <a:t>Feb. 1952: Khartoum (von Klüber 1958) </a:t>
            </a:r>
          </a:p>
        </p:txBody>
      </p:sp>
      <p:sp>
        <p:nvSpPr>
          <p:cNvPr id="8" name="Freeform 7"/>
          <p:cNvSpPr/>
          <p:nvPr/>
        </p:nvSpPr>
        <p:spPr bwMode="auto">
          <a:xfrm>
            <a:off x="2789853" y="2612571"/>
            <a:ext cx="1651518" cy="46653"/>
          </a:xfrm>
          <a:custGeom>
            <a:avLst/>
            <a:gdLst>
              <a:gd name="connsiteX0" fmla="*/ 0 w 1651518"/>
              <a:gd name="connsiteY0" fmla="*/ 46653 h 46653"/>
              <a:gd name="connsiteX1" fmla="*/ 1651518 w 1651518"/>
              <a:gd name="connsiteY1" fmla="*/ 0 h 4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51518" h="46653">
                <a:moveTo>
                  <a:pt x="0" y="46653"/>
                </a:moveTo>
                <a:lnTo>
                  <a:pt x="1651518" y="0"/>
                </a:lnTo>
              </a:path>
            </a:pathLst>
          </a:custGeom>
          <a:noFill/>
          <a:ln w="19050" cap="flat" cmpd="sng" algn="ctr">
            <a:solidFill>
              <a:srgbClr val="FFFFCC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2556346" y="2939305"/>
            <a:ext cx="1850777" cy="746066"/>
          </a:xfrm>
          <a:custGeom>
            <a:avLst/>
            <a:gdLst>
              <a:gd name="connsiteX0" fmla="*/ 0 w 1651518"/>
              <a:gd name="connsiteY0" fmla="*/ 46653 h 46653"/>
              <a:gd name="connsiteX1" fmla="*/ 1651518 w 1651518"/>
              <a:gd name="connsiteY1" fmla="*/ 0 h 46653"/>
              <a:gd name="connsiteX0" fmla="*/ 0 w 2402454"/>
              <a:gd name="connsiteY0" fmla="*/ 0 h 743609"/>
              <a:gd name="connsiteX1" fmla="*/ 2402454 w 2402454"/>
              <a:gd name="connsiteY1" fmla="*/ 743609 h 743609"/>
              <a:gd name="connsiteX0" fmla="*/ 0 w 2402454"/>
              <a:gd name="connsiteY0" fmla="*/ 0 h 743609"/>
              <a:gd name="connsiteX1" fmla="*/ 2402454 w 2402454"/>
              <a:gd name="connsiteY1" fmla="*/ 743609 h 743609"/>
              <a:gd name="connsiteX0" fmla="*/ 0 w 2402454"/>
              <a:gd name="connsiteY0" fmla="*/ 93027 h 836636"/>
              <a:gd name="connsiteX1" fmla="*/ 2402454 w 2402454"/>
              <a:gd name="connsiteY1" fmla="*/ 836636 h 836636"/>
              <a:gd name="connsiteX0" fmla="*/ 0 w 2402454"/>
              <a:gd name="connsiteY0" fmla="*/ 17698 h 761307"/>
              <a:gd name="connsiteX1" fmla="*/ 2402454 w 2402454"/>
              <a:gd name="connsiteY1" fmla="*/ 761307 h 761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02454" h="761307">
                <a:moveTo>
                  <a:pt x="0" y="17698"/>
                </a:moveTo>
                <a:cubicBezTo>
                  <a:pt x="1370077" y="-1026"/>
                  <a:pt x="2231452" y="-134007"/>
                  <a:pt x="2402454" y="761307"/>
                </a:cubicBezTo>
              </a:path>
            </a:pathLst>
          </a:custGeom>
          <a:noFill/>
          <a:ln w="19050" cap="flat" cmpd="sng" algn="ctr">
            <a:solidFill>
              <a:srgbClr val="FFFFCC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Consistent coronagraphy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2.hao.ucar.edu/sites/default/files/styles/large_node_image_800pxw/public/images/hao/history/1973_skylab.jpg?itok=VrZCy3i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22942" r="3921" b="1488"/>
          <a:stretch/>
        </p:blipFill>
        <p:spPr bwMode="auto">
          <a:xfrm>
            <a:off x="6265227" y="892690"/>
            <a:ext cx="2654841" cy="142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2" y="1710917"/>
            <a:ext cx="3679677" cy="44106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74" y="2509933"/>
            <a:ext cx="4775894" cy="3611657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14300" y="892690"/>
            <a:ext cx="607189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1970s:  HAO White Light Coronagraph flew on </a:t>
            </a:r>
            <a:r>
              <a:rPr lang="en-US" sz="2000" smtClean="0">
                <a:solidFill>
                  <a:srgbClr val="FFFFCC"/>
                </a:solidFill>
              </a:rPr>
              <a:t>Skylab   </a:t>
            </a:r>
            <a:r>
              <a:rPr lang="en-US" sz="2000" i="0" smtClean="0">
                <a:solidFill>
                  <a:srgbClr val="FFFFCC"/>
                </a:solidFill>
              </a:rPr>
              <a:t>(MacQueen et al. 1974; Saito et al. 1977).</a:t>
            </a:r>
          </a:p>
        </p:txBody>
      </p:sp>
    </p:spTree>
    <p:extLst>
      <p:ext uri="{BB962C8B-B14F-4D97-AF65-F5344CB8AC3E}">
        <p14:creationId xmlns:p14="http://schemas.microsoft.com/office/powerpoint/2010/main" val="31749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4300" y="90395"/>
            <a:ext cx="88773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Consistent coronagraphy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96059" y="855366"/>
            <a:ext cx="858404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68275" lvl="1" indent="-168275" eaLnBrk="1" hangingPunct="1">
              <a:lnSpc>
                <a:spcPct val="95000"/>
              </a:lnSpc>
              <a:spcBef>
                <a:spcPts val="600"/>
              </a:spcBef>
              <a:buClr>
                <a:schemeClr val="bg1"/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000" i="0" smtClean="0">
                <a:solidFill>
                  <a:srgbClr val="FFFFCC"/>
                </a:solidFill>
              </a:rPr>
              <a:t>1980s:  </a:t>
            </a:r>
            <a:r>
              <a:rPr lang="en-US" sz="2000" smtClean="0">
                <a:solidFill>
                  <a:srgbClr val="FFFFCC"/>
                </a:solidFill>
              </a:rPr>
              <a:t>Solar Maximum Mission (SMM):  </a:t>
            </a:r>
            <a:r>
              <a:rPr lang="en-US" sz="2000" i="0" smtClean="0">
                <a:solidFill>
                  <a:srgbClr val="FFFFCC"/>
                </a:solidFill>
              </a:rPr>
              <a:t>first high-quality characterization of coronal mass ejections (CMEs)!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6307" y="1586192"/>
            <a:ext cx="8942617" cy="4486874"/>
            <a:chOff x="86307" y="1530206"/>
            <a:chExt cx="8942617" cy="44868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7" y="1530206"/>
              <a:ext cx="2238932" cy="223893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69" y="1530206"/>
              <a:ext cx="2238932" cy="223893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431" y="1530206"/>
              <a:ext cx="2238932" cy="223893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992" y="1530206"/>
              <a:ext cx="2238932" cy="22389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7" y="3778148"/>
              <a:ext cx="2238932" cy="22389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69" y="3778148"/>
              <a:ext cx="2238932" cy="22389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431" y="3778148"/>
              <a:ext cx="2238932" cy="223893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9992" y="3778148"/>
              <a:ext cx="2238932" cy="2238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13115</TotalTime>
  <Words>1184</Words>
  <Application>Microsoft Office PowerPoint</Application>
  <PresentationFormat>On-screen Show (4:3)</PresentationFormat>
  <Paragraphs>142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Wingdings</vt:lpstr>
      <vt:lpstr>Arial</vt:lpstr>
      <vt:lpstr>Times New Roman</vt:lpstr>
      <vt:lpstr>Default Design</vt:lpstr>
      <vt:lpstr>PowerPoint Presentation</vt:lpstr>
      <vt:lpstr>Brief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blobs trace out the slow wind?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cfa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scranmer</dc:creator>
  <cp:lastModifiedBy>srcranmer</cp:lastModifiedBy>
  <cp:revision>1019</cp:revision>
  <cp:lastPrinted>2004-11-04T16:22:17Z</cp:lastPrinted>
  <dcterms:created xsi:type="dcterms:W3CDTF">2004-11-02T19:54:44Z</dcterms:created>
  <dcterms:modified xsi:type="dcterms:W3CDTF">2015-11-28T19:58:11Z</dcterms:modified>
</cp:coreProperties>
</file>