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632" r:id="rId2"/>
    <p:sldId id="631" r:id="rId3"/>
    <p:sldId id="660" r:id="rId4"/>
    <p:sldId id="661" r:id="rId5"/>
    <p:sldId id="662" r:id="rId6"/>
    <p:sldId id="663" r:id="rId7"/>
    <p:sldId id="664" r:id="rId8"/>
    <p:sldId id="665" r:id="rId9"/>
    <p:sldId id="666" r:id="rId10"/>
    <p:sldId id="645" r:id="rId11"/>
    <p:sldId id="667" r:id="rId12"/>
    <p:sldId id="659" r:id="rId13"/>
    <p:sldId id="678" r:id="rId14"/>
    <p:sldId id="668" r:id="rId15"/>
    <p:sldId id="670" r:id="rId16"/>
    <p:sldId id="669" r:id="rId17"/>
    <p:sldId id="671" r:id="rId18"/>
    <p:sldId id="672" r:id="rId19"/>
    <p:sldId id="673" r:id="rId20"/>
    <p:sldId id="674" r:id="rId21"/>
    <p:sldId id="677" r:id="rId22"/>
    <p:sldId id="657" r:id="rId23"/>
  </p:sldIdLst>
  <p:sldSz cx="9144000" cy="6858000" type="screen4x3"/>
  <p:notesSz cx="6934200" cy="9232900"/>
  <p:embeddedFontLst>
    <p:embeddedFont>
      <p:font typeface="French Script MT" panose="03020402040607040605" pitchFamily="66" charset="0"/>
      <p:regular r:id="rId26"/>
    </p:embeddedFont>
    <p:embeddedFont>
      <p:font typeface="Segoe UI Semibold" panose="020B0702040204020203" pitchFamily="34" charset="0"/>
      <p:bold r:id="rId27"/>
      <p:boldItalic r:id="rId2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7BC5B"/>
    <a:srgbClr val="996600"/>
    <a:srgbClr val="8BD3FF"/>
    <a:srgbClr val="FE8972"/>
    <a:srgbClr val="69B4FF"/>
    <a:srgbClr val="D1EDFF"/>
    <a:srgbClr val="66FF99"/>
    <a:srgbClr val="00FF00"/>
    <a:srgbClr val="000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2" autoAdjust="0"/>
    <p:restoredTop sz="95411" autoAdjust="0"/>
  </p:normalViewPr>
  <p:slideViewPr>
    <p:cSldViewPr snapToGrid="0">
      <p:cViewPr varScale="1">
        <p:scale>
          <a:sx n="82" d="100"/>
          <a:sy n="82" d="100"/>
        </p:scale>
        <p:origin x="72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460" y="-78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1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1EE42-7E05-4A85-AA72-178EE6A184EB}" type="datetimeFigureOut">
              <a:rPr lang="en-US" smtClean="0"/>
              <a:pPr/>
              <a:t>11/27/2015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0302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70302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E9F60-A45D-4A6D-BF44-92C854F781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579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1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9" y="4385946"/>
            <a:ext cx="5546725" cy="415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302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70302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18486E29-B499-49E6-9F03-1FEF2E681D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81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2275" y="63500"/>
            <a:ext cx="2219325" cy="6062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" y="63500"/>
            <a:ext cx="6505575" cy="6062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990600" y="6422125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smtClean="0">
                <a:solidFill>
                  <a:srgbClr val="FFFFCC"/>
                </a:solidFill>
              </a:rPr>
              <a:t>Lecture 6:  Thomson-scattered K corona</a:t>
            </a:r>
            <a:endParaRPr lang="en-US" sz="1400" b="1" dirty="0">
              <a:solidFill>
                <a:srgbClr val="FFFFCC"/>
              </a:solidFill>
            </a:endParaRP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53975" y="6057900"/>
            <a:ext cx="855658" cy="763588"/>
            <a:chOff x="53975" y="6057900"/>
            <a:chExt cx="855658" cy="763588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20214702">
              <a:off x="163513" y="6170613"/>
              <a:ext cx="209550" cy="241300"/>
            </a:xfrm>
            <a:custGeom>
              <a:avLst/>
              <a:gdLst>
                <a:gd name="T0" fmla="*/ 0 w 505"/>
                <a:gd name="T1" fmla="*/ 0 h 608"/>
                <a:gd name="T2" fmla="*/ 0 w 505"/>
                <a:gd name="T3" fmla="*/ 0 h 608"/>
                <a:gd name="T4" fmla="*/ 0 w 505"/>
                <a:gd name="T5" fmla="*/ 0 h 608"/>
                <a:gd name="T6" fmla="*/ 0 w 505"/>
                <a:gd name="T7" fmla="*/ 0 h 608"/>
                <a:gd name="T8" fmla="*/ 0 w 505"/>
                <a:gd name="T9" fmla="*/ 0 h 608"/>
                <a:gd name="T10" fmla="*/ 0 w 505"/>
                <a:gd name="T11" fmla="*/ 0 h 608"/>
                <a:gd name="T12" fmla="*/ 0 w 505"/>
                <a:gd name="T13" fmla="*/ 0 h 608"/>
                <a:gd name="T14" fmla="*/ 0 w 505"/>
                <a:gd name="T15" fmla="*/ 0 h 608"/>
                <a:gd name="T16" fmla="*/ 0 w 505"/>
                <a:gd name="T17" fmla="*/ 0 h 608"/>
                <a:gd name="T18" fmla="*/ 0 w 505"/>
                <a:gd name="T19" fmla="*/ 0 h 608"/>
                <a:gd name="T20" fmla="*/ 0 w 505"/>
                <a:gd name="T21" fmla="*/ 0 h 608"/>
                <a:gd name="T22" fmla="*/ 0 w 505"/>
                <a:gd name="T23" fmla="*/ 0 h 6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5"/>
                <a:gd name="T37" fmla="*/ 0 h 608"/>
                <a:gd name="T38" fmla="*/ 505 w 505"/>
                <a:gd name="T39" fmla="*/ 608 h 608"/>
                <a:gd name="connsiteX0" fmla="*/ 7663 w 10000"/>
                <a:gd name="connsiteY0" fmla="*/ 9375 h 10000"/>
                <a:gd name="connsiteX1" fmla="*/ 6653 w 10000"/>
                <a:gd name="connsiteY1" fmla="*/ 9622 h 10000"/>
                <a:gd name="connsiteX2" fmla="*/ 5347 w 10000"/>
                <a:gd name="connsiteY2" fmla="*/ 7056 h 10000"/>
                <a:gd name="connsiteX3" fmla="*/ 3267 w 10000"/>
                <a:gd name="connsiteY3" fmla="*/ 4194 h 10000"/>
                <a:gd name="connsiteX4" fmla="*/ 0 w 10000"/>
                <a:gd name="connsiteY4" fmla="*/ 197 h 10000"/>
                <a:gd name="connsiteX5" fmla="*/ 475 w 10000"/>
                <a:gd name="connsiteY5" fmla="*/ 0 h 10000"/>
                <a:gd name="connsiteX6" fmla="*/ 2376 w 10000"/>
                <a:gd name="connsiteY6" fmla="*/ 2220 h 10000"/>
                <a:gd name="connsiteX7" fmla="*/ 6950 w 10000"/>
                <a:gd name="connsiteY7" fmla="*/ 6118 h 10000"/>
                <a:gd name="connsiteX8" fmla="*/ 9386 w 10000"/>
                <a:gd name="connsiteY8" fmla="*/ 8191 h 10000"/>
                <a:gd name="connsiteX9" fmla="*/ 9861 w 10000"/>
                <a:gd name="connsiteY9" fmla="*/ 8586 h 10000"/>
                <a:gd name="connsiteX10" fmla="*/ 7663 w 10000"/>
                <a:gd name="connsiteY10" fmla="*/ 9375 h 10000"/>
                <a:gd name="connsiteX0" fmla="*/ 7663 w 10000"/>
                <a:gd name="connsiteY0" fmla="*/ 9375 h 10038"/>
                <a:gd name="connsiteX1" fmla="*/ 6653 w 10000"/>
                <a:gd name="connsiteY1" fmla="*/ 9622 h 10038"/>
                <a:gd name="connsiteX2" fmla="*/ 5347 w 10000"/>
                <a:gd name="connsiteY2" fmla="*/ 7056 h 10038"/>
                <a:gd name="connsiteX3" fmla="*/ 3267 w 10000"/>
                <a:gd name="connsiteY3" fmla="*/ 4194 h 10038"/>
                <a:gd name="connsiteX4" fmla="*/ 0 w 10000"/>
                <a:gd name="connsiteY4" fmla="*/ 197 h 10038"/>
                <a:gd name="connsiteX5" fmla="*/ 475 w 10000"/>
                <a:gd name="connsiteY5" fmla="*/ 0 h 10038"/>
                <a:gd name="connsiteX6" fmla="*/ 2376 w 10000"/>
                <a:gd name="connsiteY6" fmla="*/ 2220 h 10038"/>
                <a:gd name="connsiteX7" fmla="*/ 6950 w 10000"/>
                <a:gd name="connsiteY7" fmla="*/ 6118 h 10038"/>
                <a:gd name="connsiteX8" fmla="*/ 9386 w 10000"/>
                <a:gd name="connsiteY8" fmla="*/ 8191 h 10038"/>
                <a:gd name="connsiteX9" fmla="*/ 9861 w 10000"/>
                <a:gd name="connsiteY9" fmla="*/ 8586 h 10038"/>
                <a:gd name="connsiteX10" fmla="*/ 8459 w 10000"/>
                <a:gd name="connsiteY10" fmla="*/ 10038 h 10038"/>
                <a:gd name="connsiteX0" fmla="*/ 7663 w 10000"/>
                <a:gd name="connsiteY0" fmla="*/ 9375 h 10000"/>
                <a:gd name="connsiteX1" fmla="*/ 6653 w 10000"/>
                <a:gd name="connsiteY1" fmla="*/ 9622 h 10000"/>
                <a:gd name="connsiteX2" fmla="*/ 5347 w 10000"/>
                <a:gd name="connsiteY2" fmla="*/ 7056 h 10000"/>
                <a:gd name="connsiteX3" fmla="*/ 3267 w 10000"/>
                <a:gd name="connsiteY3" fmla="*/ 4194 h 10000"/>
                <a:gd name="connsiteX4" fmla="*/ 0 w 10000"/>
                <a:gd name="connsiteY4" fmla="*/ 197 h 10000"/>
                <a:gd name="connsiteX5" fmla="*/ 475 w 10000"/>
                <a:gd name="connsiteY5" fmla="*/ 0 h 10000"/>
                <a:gd name="connsiteX6" fmla="*/ 2376 w 10000"/>
                <a:gd name="connsiteY6" fmla="*/ 2220 h 10000"/>
                <a:gd name="connsiteX7" fmla="*/ 6950 w 10000"/>
                <a:gd name="connsiteY7" fmla="*/ 6118 h 10000"/>
                <a:gd name="connsiteX8" fmla="*/ 9386 w 10000"/>
                <a:gd name="connsiteY8" fmla="*/ 8191 h 10000"/>
                <a:gd name="connsiteX9" fmla="*/ 9861 w 10000"/>
                <a:gd name="connsiteY9" fmla="*/ 8586 h 10000"/>
                <a:gd name="connsiteX0" fmla="*/ 6653 w 10000"/>
                <a:gd name="connsiteY0" fmla="*/ 9622 h 9622"/>
                <a:gd name="connsiteX1" fmla="*/ 5347 w 10000"/>
                <a:gd name="connsiteY1" fmla="*/ 7056 h 9622"/>
                <a:gd name="connsiteX2" fmla="*/ 3267 w 10000"/>
                <a:gd name="connsiteY2" fmla="*/ 4194 h 9622"/>
                <a:gd name="connsiteX3" fmla="*/ 0 w 10000"/>
                <a:gd name="connsiteY3" fmla="*/ 197 h 9622"/>
                <a:gd name="connsiteX4" fmla="*/ 475 w 10000"/>
                <a:gd name="connsiteY4" fmla="*/ 0 h 9622"/>
                <a:gd name="connsiteX5" fmla="*/ 2376 w 10000"/>
                <a:gd name="connsiteY5" fmla="*/ 2220 h 9622"/>
                <a:gd name="connsiteX6" fmla="*/ 6950 w 10000"/>
                <a:gd name="connsiteY6" fmla="*/ 6118 h 9622"/>
                <a:gd name="connsiteX7" fmla="*/ 9386 w 10000"/>
                <a:gd name="connsiteY7" fmla="*/ 8191 h 9622"/>
                <a:gd name="connsiteX8" fmla="*/ 9861 w 10000"/>
                <a:gd name="connsiteY8" fmla="*/ 8586 h 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9622">
                  <a:moveTo>
                    <a:pt x="6653" y="9622"/>
                  </a:moveTo>
                  <a:cubicBezTo>
                    <a:pt x="6257" y="9243"/>
                    <a:pt x="5901" y="7961"/>
                    <a:pt x="5347" y="7056"/>
                  </a:cubicBezTo>
                  <a:cubicBezTo>
                    <a:pt x="4792" y="6151"/>
                    <a:pt x="4158" y="5329"/>
                    <a:pt x="3267" y="4194"/>
                  </a:cubicBezTo>
                  <a:cubicBezTo>
                    <a:pt x="2376" y="3059"/>
                    <a:pt x="475" y="888"/>
                    <a:pt x="0" y="197"/>
                  </a:cubicBezTo>
                  <a:lnTo>
                    <a:pt x="475" y="0"/>
                  </a:lnTo>
                  <a:cubicBezTo>
                    <a:pt x="871" y="345"/>
                    <a:pt x="1307" y="1201"/>
                    <a:pt x="2376" y="2220"/>
                  </a:cubicBezTo>
                  <a:lnTo>
                    <a:pt x="6950" y="6118"/>
                  </a:lnTo>
                  <a:lnTo>
                    <a:pt x="9386" y="8191"/>
                  </a:lnTo>
                  <a:cubicBezTo>
                    <a:pt x="9861" y="8602"/>
                    <a:pt x="10000" y="8438"/>
                    <a:pt x="9861" y="8586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20214702">
              <a:off x="53975" y="6437313"/>
              <a:ext cx="339725" cy="125412"/>
            </a:xfrm>
            <a:custGeom>
              <a:avLst/>
              <a:gdLst>
                <a:gd name="T0" fmla="*/ 0 w 822"/>
                <a:gd name="T1" fmla="*/ 0 h 302"/>
                <a:gd name="T2" fmla="*/ 0 w 822"/>
                <a:gd name="T3" fmla="*/ 0 h 302"/>
                <a:gd name="T4" fmla="*/ 0 w 822"/>
                <a:gd name="T5" fmla="*/ 0 h 302"/>
                <a:gd name="T6" fmla="*/ 0 w 822"/>
                <a:gd name="T7" fmla="*/ 0 h 302"/>
                <a:gd name="T8" fmla="*/ 0 w 822"/>
                <a:gd name="T9" fmla="*/ 0 h 302"/>
                <a:gd name="T10" fmla="*/ 0 w 822"/>
                <a:gd name="T11" fmla="*/ 0 h 302"/>
                <a:gd name="T12" fmla="*/ 0 w 822"/>
                <a:gd name="T13" fmla="*/ 0 h 302"/>
                <a:gd name="T14" fmla="*/ 0 w 822"/>
                <a:gd name="T15" fmla="*/ 0 h 302"/>
                <a:gd name="T16" fmla="*/ 0 w 822"/>
                <a:gd name="T17" fmla="*/ 0 h 302"/>
                <a:gd name="T18" fmla="*/ 0 w 822"/>
                <a:gd name="T19" fmla="*/ 0 h 302"/>
                <a:gd name="T20" fmla="*/ 0 w 822"/>
                <a:gd name="T21" fmla="*/ 0 h 302"/>
                <a:gd name="T22" fmla="*/ 0 w 822"/>
                <a:gd name="T23" fmla="*/ 0 h 3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2"/>
                <a:gd name="T37" fmla="*/ 0 h 302"/>
                <a:gd name="T38" fmla="*/ 822 w 822"/>
                <a:gd name="T39" fmla="*/ 302 h 302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11" fmla="*/ 8994 w 10000"/>
                <a:gd name="connsiteY11" fmla="*/ 7293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11" fmla="*/ 9060 w 10000"/>
                <a:gd name="connsiteY11" fmla="*/ 3329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0" fmla="*/ 8625 w 10000"/>
                <a:gd name="connsiteY0" fmla="*/ 9834 h 10000"/>
                <a:gd name="connsiteX1" fmla="*/ 6496 w 10000"/>
                <a:gd name="connsiteY1" fmla="*/ 7020 h 10000"/>
                <a:gd name="connsiteX2" fmla="*/ 3577 w 10000"/>
                <a:gd name="connsiteY2" fmla="*/ 4437 h 10000"/>
                <a:gd name="connsiteX3" fmla="*/ 0 w 10000"/>
                <a:gd name="connsiteY3" fmla="*/ 2748 h 10000"/>
                <a:gd name="connsiteX4" fmla="*/ 146 w 10000"/>
                <a:gd name="connsiteY4" fmla="*/ 1556 h 10000"/>
                <a:gd name="connsiteX5" fmla="*/ 2956 w 10000"/>
                <a:gd name="connsiteY5" fmla="*/ 2351 h 10000"/>
                <a:gd name="connsiteX6" fmla="*/ 5511 w 10000"/>
                <a:gd name="connsiteY6" fmla="*/ 1854 h 10000"/>
                <a:gd name="connsiteX7" fmla="*/ 7482 w 10000"/>
                <a:gd name="connsiteY7" fmla="*/ 1258 h 10000"/>
                <a:gd name="connsiteX8" fmla="*/ 10000 w 10000"/>
                <a:gd name="connsiteY8" fmla="*/ 364 h 10000"/>
                <a:gd name="connsiteX0" fmla="*/ 8511 w 10000"/>
                <a:gd name="connsiteY0" fmla="*/ 9853 h 10019"/>
                <a:gd name="connsiteX1" fmla="*/ 6496 w 10000"/>
                <a:gd name="connsiteY1" fmla="*/ 7020 h 10019"/>
                <a:gd name="connsiteX2" fmla="*/ 3577 w 10000"/>
                <a:gd name="connsiteY2" fmla="*/ 4437 h 10019"/>
                <a:gd name="connsiteX3" fmla="*/ 0 w 10000"/>
                <a:gd name="connsiteY3" fmla="*/ 2748 h 10019"/>
                <a:gd name="connsiteX4" fmla="*/ 146 w 10000"/>
                <a:gd name="connsiteY4" fmla="*/ 1556 h 10019"/>
                <a:gd name="connsiteX5" fmla="*/ 2956 w 10000"/>
                <a:gd name="connsiteY5" fmla="*/ 2351 h 10019"/>
                <a:gd name="connsiteX6" fmla="*/ 5511 w 10000"/>
                <a:gd name="connsiteY6" fmla="*/ 1854 h 10019"/>
                <a:gd name="connsiteX7" fmla="*/ 7482 w 10000"/>
                <a:gd name="connsiteY7" fmla="*/ 1258 h 10019"/>
                <a:gd name="connsiteX8" fmla="*/ 10000 w 10000"/>
                <a:gd name="connsiteY8" fmla="*/ 364 h 1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19">
                  <a:moveTo>
                    <a:pt x="8511" y="9853"/>
                  </a:moveTo>
                  <a:cubicBezTo>
                    <a:pt x="8183" y="10019"/>
                    <a:pt x="7318" y="7923"/>
                    <a:pt x="6496" y="7020"/>
                  </a:cubicBezTo>
                  <a:cubicBezTo>
                    <a:pt x="5674" y="6117"/>
                    <a:pt x="4659" y="5132"/>
                    <a:pt x="3577" y="4437"/>
                  </a:cubicBezTo>
                  <a:cubicBezTo>
                    <a:pt x="2494" y="3742"/>
                    <a:pt x="572" y="3245"/>
                    <a:pt x="0" y="2748"/>
                  </a:cubicBezTo>
                  <a:cubicBezTo>
                    <a:pt x="49" y="2351"/>
                    <a:pt x="97" y="1953"/>
                    <a:pt x="146" y="1556"/>
                  </a:cubicBezTo>
                  <a:cubicBezTo>
                    <a:pt x="633" y="1490"/>
                    <a:pt x="2068" y="2318"/>
                    <a:pt x="2956" y="2351"/>
                  </a:cubicBezTo>
                  <a:lnTo>
                    <a:pt x="5511" y="1854"/>
                  </a:lnTo>
                  <a:cubicBezTo>
                    <a:pt x="6265" y="1689"/>
                    <a:pt x="6740" y="1490"/>
                    <a:pt x="7482" y="1258"/>
                  </a:cubicBezTo>
                  <a:cubicBezTo>
                    <a:pt x="8224" y="1026"/>
                    <a:pt x="9745" y="0"/>
                    <a:pt x="10000" y="364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1" name="Freeform 45"/>
            <p:cNvSpPr>
              <a:spLocks/>
            </p:cNvSpPr>
            <p:nvPr/>
          </p:nvSpPr>
          <p:spPr bwMode="auto">
            <a:xfrm rot="20214702">
              <a:off x="509588" y="6519863"/>
              <a:ext cx="115887" cy="301625"/>
            </a:xfrm>
            <a:custGeom>
              <a:avLst/>
              <a:gdLst>
                <a:gd name="T0" fmla="*/ 0 w 179"/>
                <a:gd name="T1" fmla="*/ 0 h 761"/>
                <a:gd name="T2" fmla="*/ 0 w 179"/>
                <a:gd name="T3" fmla="*/ 0 h 761"/>
                <a:gd name="T4" fmla="*/ 0 w 179"/>
                <a:gd name="T5" fmla="*/ 0 h 761"/>
                <a:gd name="T6" fmla="*/ 0 w 179"/>
                <a:gd name="T7" fmla="*/ 0 h 761"/>
                <a:gd name="T8" fmla="*/ 0 w 179"/>
                <a:gd name="T9" fmla="*/ 0 h 761"/>
                <a:gd name="T10" fmla="*/ 0 w 179"/>
                <a:gd name="T11" fmla="*/ 0 h 761"/>
                <a:gd name="T12" fmla="*/ 0 w 179"/>
                <a:gd name="T13" fmla="*/ 0 h 761"/>
                <a:gd name="T14" fmla="*/ 0 w 179"/>
                <a:gd name="T15" fmla="*/ 0 h 761"/>
                <a:gd name="T16" fmla="*/ 0 w 179"/>
                <a:gd name="T17" fmla="*/ 0 h 761"/>
                <a:gd name="T18" fmla="*/ 0 w 179"/>
                <a:gd name="T19" fmla="*/ 0 h 761"/>
                <a:gd name="T20" fmla="*/ 0 w 179"/>
                <a:gd name="T21" fmla="*/ 0 h 761"/>
                <a:gd name="T22" fmla="*/ 0 w 179"/>
                <a:gd name="T23" fmla="*/ 0 h 7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9"/>
                <a:gd name="T37" fmla="*/ 0 h 761"/>
                <a:gd name="T38" fmla="*/ 179 w 179"/>
                <a:gd name="T39" fmla="*/ 761 h 761"/>
                <a:gd name="connsiteX0" fmla="*/ 0 w 10000"/>
                <a:gd name="connsiteY0" fmla="*/ 0 h 9409"/>
                <a:gd name="connsiteX1" fmla="*/ 8883 w 10000"/>
                <a:gd name="connsiteY1" fmla="*/ 1222 h 9409"/>
                <a:gd name="connsiteX2" fmla="*/ 8380 w 10000"/>
                <a:gd name="connsiteY2" fmla="*/ 2720 h 9409"/>
                <a:gd name="connsiteX3" fmla="*/ 8883 w 10000"/>
                <a:gd name="connsiteY3" fmla="*/ 6111 h 9409"/>
                <a:gd name="connsiteX4" fmla="*/ 9888 w 10000"/>
                <a:gd name="connsiteY4" fmla="*/ 8989 h 9409"/>
                <a:gd name="connsiteX5" fmla="*/ 8212 w 10000"/>
                <a:gd name="connsiteY5" fmla="*/ 8634 h 9409"/>
                <a:gd name="connsiteX6" fmla="*/ 6872 w 10000"/>
                <a:gd name="connsiteY6" fmla="*/ 5795 h 9409"/>
                <a:gd name="connsiteX7" fmla="*/ 4525 w 10000"/>
                <a:gd name="connsiteY7" fmla="*/ 3982 h 9409"/>
                <a:gd name="connsiteX8" fmla="*/ 2849 w 10000"/>
                <a:gd name="connsiteY8" fmla="*/ 2681 h 9409"/>
                <a:gd name="connsiteX9" fmla="*/ 1341 w 10000"/>
                <a:gd name="connsiteY9" fmla="*/ 1380 h 9409"/>
                <a:gd name="connsiteX10" fmla="*/ 0 w 10000"/>
                <a:gd name="connsiteY10" fmla="*/ 0 h 9409"/>
                <a:gd name="connsiteX0" fmla="*/ 0 w 10000"/>
                <a:gd name="connsiteY0" fmla="*/ 0 h 10000"/>
                <a:gd name="connsiteX1" fmla="*/ 8380 w 10000"/>
                <a:gd name="connsiteY1" fmla="*/ 2891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0 w 10000"/>
                <a:gd name="connsiteY9" fmla="*/ 0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0 w 10000"/>
                <a:gd name="connsiteY9" fmla="*/ 0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2282 w 10000"/>
                <a:gd name="connsiteY9" fmla="*/ 563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0" fmla="*/ 6886 w 8659"/>
                <a:gd name="connsiteY0" fmla="*/ 0 h 9804"/>
                <a:gd name="connsiteX1" fmla="*/ 7542 w 8659"/>
                <a:gd name="connsiteY1" fmla="*/ 6299 h 9804"/>
                <a:gd name="connsiteX2" fmla="*/ 8547 w 8659"/>
                <a:gd name="connsiteY2" fmla="*/ 9358 h 9804"/>
                <a:gd name="connsiteX3" fmla="*/ 6871 w 8659"/>
                <a:gd name="connsiteY3" fmla="*/ 8980 h 9804"/>
                <a:gd name="connsiteX4" fmla="*/ 5531 w 8659"/>
                <a:gd name="connsiteY4" fmla="*/ 5963 h 9804"/>
                <a:gd name="connsiteX5" fmla="*/ 3184 w 8659"/>
                <a:gd name="connsiteY5" fmla="*/ 4036 h 9804"/>
                <a:gd name="connsiteX6" fmla="*/ 1508 w 8659"/>
                <a:gd name="connsiteY6" fmla="*/ 2653 h 9804"/>
                <a:gd name="connsiteX7" fmla="*/ 0 w 8659"/>
                <a:gd name="connsiteY7" fmla="*/ 1271 h 9804"/>
                <a:gd name="connsiteX0" fmla="*/ 10199 w 12247"/>
                <a:gd name="connsiteY0" fmla="*/ 0 h 10000"/>
                <a:gd name="connsiteX1" fmla="*/ 10957 w 12247"/>
                <a:gd name="connsiteY1" fmla="*/ 6425 h 10000"/>
                <a:gd name="connsiteX2" fmla="*/ 12118 w 12247"/>
                <a:gd name="connsiteY2" fmla="*/ 9545 h 10000"/>
                <a:gd name="connsiteX3" fmla="*/ 10182 w 12247"/>
                <a:gd name="connsiteY3" fmla="*/ 9160 h 10000"/>
                <a:gd name="connsiteX4" fmla="*/ 8635 w 12247"/>
                <a:gd name="connsiteY4" fmla="*/ 6082 h 10000"/>
                <a:gd name="connsiteX5" fmla="*/ 5924 w 12247"/>
                <a:gd name="connsiteY5" fmla="*/ 4117 h 10000"/>
                <a:gd name="connsiteX6" fmla="*/ 3989 w 12247"/>
                <a:gd name="connsiteY6" fmla="*/ 2706 h 10000"/>
                <a:gd name="connsiteX7" fmla="*/ 0 w 12247"/>
                <a:gd name="connsiteY7" fmla="*/ 4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47" h="10000">
                  <a:moveTo>
                    <a:pt x="10199" y="0"/>
                  </a:moveTo>
                  <a:cubicBezTo>
                    <a:pt x="10199" y="883"/>
                    <a:pt x="10637" y="4834"/>
                    <a:pt x="10957" y="6425"/>
                  </a:cubicBezTo>
                  <a:cubicBezTo>
                    <a:pt x="11277" y="8016"/>
                    <a:pt x="12247" y="9088"/>
                    <a:pt x="12118" y="9545"/>
                  </a:cubicBezTo>
                  <a:cubicBezTo>
                    <a:pt x="11989" y="10000"/>
                    <a:pt x="10763" y="9729"/>
                    <a:pt x="10182" y="9160"/>
                  </a:cubicBezTo>
                  <a:lnTo>
                    <a:pt x="8635" y="6082"/>
                  </a:lnTo>
                  <a:lnTo>
                    <a:pt x="5924" y="4117"/>
                  </a:lnTo>
                  <a:cubicBezTo>
                    <a:pt x="5150" y="3561"/>
                    <a:pt x="4976" y="3385"/>
                    <a:pt x="3989" y="2706"/>
                  </a:cubicBezTo>
                  <a:cubicBezTo>
                    <a:pt x="3002" y="2027"/>
                    <a:pt x="581" y="530"/>
                    <a:pt x="0" y="45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2" name="Oval 47"/>
            <p:cNvSpPr>
              <a:spLocks noChangeArrowheads="1"/>
            </p:cNvSpPr>
            <p:nvPr/>
          </p:nvSpPr>
          <p:spPr bwMode="auto">
            <a:xfrm rot="20214702">
              <a:off x="334963" y="6323013"/>
              <a:ext cx="238125" cy="236537"/>
            </a:xfrm>
            <a:prstGeom prst="ellipse">
              <a:avLst/>
            </a:pr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3" name="Oval 49"/>
            <p:cNvSpPr>
              <a:spLocks noChangeArrowheads="1"/>
            </p:cNvSpPr>
            <p:nvPr/>
          </p:nvSpPr>
          <p:spPr bwMode="auto">
            <a:xfrm rot="20214702">
              <a:off x="334963" y="6323013"/>
              <a:ext cx="238125" cy="236537"/>
            </a:xfrm>
            <a:prstGeom prst="ellipse">
              <a:avLst/>
            </a:prstGeom>
            <a:solidFill>
              <a:srgbClr val="2D0284"/>
            </a:solidFill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 rot="20214702">
              <a:off x="524495" y="6360699"/>
              <a:ext cx="385138" cy="340647"/>
              <a:chOff x="4346" y="2304"/>
              <a:chExt cx="984" cy="876"/>
            </a:xfrm>
            <a:noFill/>
          </p:grpSpPr>
          <p:sp>
            <p:nvSpPr>
              <p:cNvPr id="22" name="Freeform 51"/>
              <p:cNvSpPr>
                <a:spLocks/>
              </p:cNvSpPr>
              <p:nvPr/>
            </p:nvSpPr>
            <p:spPr bwMode="auto">
              <a:xfrm>
                <a:off x="4608" y="2304"/>
                <a:ext cx="722" cy="848"/>
              </a:xfrm>
              <a:custGeom>
                <a:avLst/>
                <a:gdLst>
                  <a:gd name="T0" fmla="*/ 0 w 722"/>
                  <a:gd name="T1" fmla="*/ 0 h 848"/>
                  <a:gd name="T2" fmla="*/ 133 w 722"/>
                  <a:gd name="T3" fmla="*/ 43 h 848"/>
                  <a:gd name="T4" fmla="*/ 343 w 722"/>
                  <a:gd name="T5" fmla="*/ 239 h 848"/>
                  <a:gd name="T6" fmla="*/ 486 w 722"/>
                  <a:gd name="T7" fmla="*/ 580 h 848"/>
                  <a:gd name="T8" fmla="*/ 722 w 722"/>
                  <a:gd name="T9" fmla="*/ 848 h 8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2"/>
                  <a:gd name="T16" fmla="*/ 0 h 848"/>
                  <a:gd name="T17" fmla="*/ 722 w 722"/>
                  <a:gd name="T18" fmla="*/ 848 h 8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2" h="848">
                    <a:moveTo>
                      <a:pt x="0" y="0"/>
                    </a:moveTo>
                    <a:cubicBezTo>
                      <a:pt x="21" y="8"/>
                      <a:pt x="75" y="3"/>
                      <a:pt x="133" y="43"/>
                    </a:cubicBezTo>
                    <a:cubicBezTo>
                      <a:pt x="190" y="82"/>
                      <a:pt x="284" y="150"/>
                      <a:pt x="343" y="239"/>
                    </a:cubicBezTo>
                    <a:cubicBezTo>
                      <a:pt x="402" y="328"/>
                      <a:pt x="423" y="478"/>
                      <a:pt x="486" y="580"/>
                    </a:cubicBezTo>
                    <a:cubicBezTo>
                      <a:pt x="549" y="682"/>
                      <a:pt x="673" y="792"/>
                      <a:pt x="722" y="848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3" name="Freeform 52"/>
              <p:cNvSpPr>
                <a:spLocks/>
              </p:cNvSpPr>
              <p:nvPr/>
            </p:nvSpPr>
            <p:spPr bwMode="auto">
              <a:xfrm rot="2587948">
                <a:off x="4479" y="2543"/>
                <a:ext cx="771" cy="181"/>
              </a:xfrm>
              <a:custGeom>
                <a:avLst/>
                <a:gdLst>
                  <a:gd name="T0" fmla="*/ 0 w 771"/>
                  <a:gd name="T1" fmla="*/ 2 h 242"/>
                  <a:gd name="T2" fmla="*/ 195 w 771"/>
                  <a:gd name="T3" fmla="*/ 1 h 242"/>
                  <a:gd name="T4" fmla="*/ 435 w 771"/>
                  <a:gd name="T5" fmla="*/ 2 h 242"/>
                  <a:gd name="T6" fmla="*/ 627 w 771"/>
                  <a:gd name="T7" fmla="*/ 7 h 242"/>
                  <a:gd name="T8" fmla="*/ 771 w 771"/>
                  <a:gd name="T9" fmla="*/ 10 h 2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1"/>
                  <a:gd name="T16" fmla="*/ 0 h 242"/>
                  <a:gd name="T17" fmla="*/ 771 w 771"/>
                  <a:gd name="T18" fmla="*/ 242 h 2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1" h="242">
                    <a:moveTo>
                      <a:pt x="0" y="62"/>
                    </a:moveTo>
                    <a:cubicBezTo>
                      <a:pt x="32" y="52"/>
                      <a:pt x="123" y="4"/>
                      <a:pt x="195" y="2"/>
                    </a:cubicBezTo>
                    <a:cubicBezTo>
                      <a:pt x="267" y="0"/>
                      <a:pt x="363" y="18"/>
                      <a:pt x="435" y="50"/>
                    </a:cubicBezTo>
                    <a:cubicBezTo>
                      <a:pt x="507" y="82"/>
                      <a:pt x="571" y="162"/>
                      <a:pt x="627" y="194"/>
                    </a:cubicBezTo>
                    <a:cubicBezTo>
                      <a:pt x="683" y="226"/>
                      <a:pt x="747" y="234"/>
                      <a:pt x="771" y="242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4" name="Freeform 53"/>
              <p:cNvSpPr>
                <a:spLocks/>
              </p:cNvSpPr>
              <p:nvPr/>
            </p:nvSpPr>
            <p:spPr bwMode="auto">
              <a:xfrm rot="2587948">
                <a:off x="4462" y="2422"/>
                <a:ext cx="389" cy="265"/>
              </a:xfrm>
              <a:custGeom>
                <a:avLst/>
                <a:gdLst>
                  <a:gd name="T0" fmla="*/ 20 w 389"/>
                  <a:gd name="T1" fmla="*/ 1 h 355"/>
                  <a:gd name="T2" fmla="*/ 229 w 389"/>
                  <a:gd name="T3" fmla="*/ 1 h 355"/>
                  <a:gd name="T4" fmla="*/ 366 w 389"/>
                  <a:gd name="T5" fmla="*/ 4 h 355"/>
                  <a:gd name="T6" fmla="*/ 367 w 389"/>
                  <a:gd name="T7" fmla="*/ 9 h 355"/>
                  <a:gd name="T8" fmla="*/ 283 w 389"/>
                  <a:gd name="T9" fmla="*/ 12 h 355"/>
                  <a:gd name="T10" fmla="*/ 163 w 389"/>
                  <a:gd name="T11" fmla="*/ 14 h 355"/>
                  <a:gd name="T12" fmla="*/ 0 w 389"/>
                  <a:gd name="T13" fmla="*/ 14 h 3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9"/>
                  <a:gd name="T22" fmla="*/ 0 h 355"/>
                  <a:gd name="T23" fmla="*/ 389 w 389"/>
                  <a:gd name="T24" fmla="*/ 355 h 3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9" h="355">
                    <a:moveTo>
                      <a:pt x="20" y="37"/>
                    </a:moveTo>
                    <a:cubicBezTo>
                      <a:pt x="54" y="33"/>
                      <a:pt x="171" y="0"/>
                      <a:pt x="229" y="13"/>
                    </a:cubicBezTo>
                    <a:cubicBezTo>
                      <a:pt x="287" y="26"/>
                      <a:pt x="343" y="77"/>
                      <a:pt x="366" y="113"/>
                    </a:cubicBezTo>
                    <a:cubicBezTo>
                      <a:pt x="389" y="149"/>
                      <a:pt x="381" y="200"/>
                      <a:pt x="367" y="232"/>
                    </a:cubicBezTo>
                    <a:cubicBezTo>
                      <a:pt x="353" y="264"/>
                      <a:pt x="317" y="287"/>
                      <a:pt x="283" y="307"/>
                    </a:cubicBezTo>
                    <a:cubicBezTo>
                      <a:pt x="249" y="327"/>
                      <a:pt x="210" y="343"/>
                      <a:pt x="163" y="349"/>
                    </a:cubicBezTo>
                    <a:cubicBezTo>
                      <a:pt x="116" y="355"/>
                      <a:pt x="34" y="346"/>
                      <a:pt x="0" y="345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5" name="Freeform 54"/>
              <p:cNvSpPr>
                <a:spLocks/>
              </p:cNvSpPr>
              <p:nvPr/>
            </p:nvSpPr>
            <p:spPr bwMode="auto">
              <a:xfrm>
                <a:off x="4368" y="2544"/>
                <a:ext cx="882" cy="636"/>
              </a:xfrm>
              <a:custGeom>
                <a:avLst/>
                <a:gdLst>
                  <a:gd name="T0" fmla="*/ 0 w 901"/>
                  <a:gd name="T1" fmla="*/ 0 h 661"/>
                  <a:gd name="T2" fmla="*/ 74 w 901"/>
                  <a:gd name="T3" fmla="*/ 99 h 661"/>
                  <a:gd name="T4" fmla="*/ 245 w 901"/>
                  <a:gd name="T5" fmla="*/ 221 h 661"/>
                  <a:gd name="T6" fmla="*/ 520 w 901"/>
                  <a:gd name="T7" fmla="*/ 306 h 661"/>
                  <a:gd name="T8" fmla="*/ 713 w 901"/>
                  <a:gd name="T9" fmla="*/ 433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"/>
                  <a:gd name="T16" fmla="*/ 0 h 661"/>
                  <a:gd name="T17" fmla="*/ 901 w 901"/>
                  <a:gd name="T18" fmla="*/ 661 h 6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" h="661">
                    <a:moveTo>
                      <a:pt x="0" y="0"/>
                    </a:moveTo>
                    <a:cubicBezTo>
                      <a:pt x="16" y="25"/>
                      <a:pt x="45" y="95"/>
                      <a:pt x="96" y="152"/>
                    </a:cubicBezTo>
                    <a:cubicBezTo>
                      <a:pt x="147" y="208"/>
                      <a:pt x="215" y="285"/>
                      <a:pt x="308" y="338"/>
                    </a:cubicBezTo>
                    <a:cubicBezTo>
                      <a:pt x="401" y="391"/>
                      <a:pt x="558" y="415"/>
                      <a:pt x="657" y="469"/>
                    </a:cubicBezTo>
                    <a:cubicBezTo>
                      <a:pt x="756" y="523"/>
                      <a:pt x="850" y="621"/>
                      <a:pt x="901" y="661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6" name="Freeform 55"/>
              <p:cNvSpPr>
                <a:spLocks/>
              </p:cNvSpPr>
              <p:nvPr/>
            </p:nvSpPr>
            <p:spPr bwMode="auto">
              <a:xfrm rot="2587948">
                <a:off x="4346" y="2672"/>
                <a:ext cx="783" cy="180"/>
              </a:xfrm>
              <a:custGeom>
                <a:avLst/>
                <a:gdLst>
                  <a:gd name="T0" fmla="*/ 0 w 783"/>
                  <a:gd name="T1" fmla="*/ 7 h 241"/>
                  <a:gd name="T2" fmla="*/ 207 w 783"/>
                  <a:gd name="T3" fmla="*/ 10 h 241"/>
                  <a:gd name="T4" fmla="*/ 447 w 783"/>
                  <a:gd name="T5" fmla="*/ 7 h 241"/>
                  <a:gd name="T6" fmla="*/ 639 w 783"/>
                  <a:gd name="T7" fmla="*/ 1 h 241"/>
                  <a:gd name="T8" fmla="*/ 783 w 783"/>
                  <a:gd name="T9" fmla="*/ 0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41"/>
                  <a:gd name="T17" fmla="*/ 783 w 783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41">
                    <a:moveTo>
                      <a:pt x="0" y="198"/>
                    </a:moveTo>
                    <a:cubicBezTo>
                      <a:pt x="34" y="205"/>
                      <a:pt x="133" y="241"/>
                      <a:pt x="207" y="240"/>
                    </a:cubicBezTo>
                    <a:cubicBezTo>
                      <a:pt x="281" y="239"/>
                      <a:pt x="375" y="224"/>
                      <a:pt x="447" y="192"/>
                    </a:cubicBezTo>
                    <a:cubicBezTo>
                      <a:pt x="519" y="160"/>
                      <a:pt x="583" y="80"/>
                      <a:pt x="639" y="48"/>
                    </a:cubicBezTo>
                    <a:cubicBezTo>
                      <a:pt x="695" y="16"/>
                      <a:pt x="759" y="8"/>
                      <a:pt x="783" y="0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7" name="Freeform 56"/>
              <p:cNvSpPr>
                <a:spLocks/>
              </p:cNvSpPr>
              <p:nvPr/>
            </p:nvSpPr>
            <p:spPr bwMode="auto">
              <a:xfrm rot="2587948">
                <a:off x="4420" y="2341"/>
                <a:ext cx="211" cy="266"/>
              </a:xfrm>
              <a:custGeom>
                <a:avLst/>
                <a:gdLst>
                  <a:gd name="T0" fmla="*/ 0 w 228"/>
                  <a:gd name="T1" fmla="*/ 0 h 357"/>
                  <a:gd name="T2" fmla="*/ 144 w 228"/>
                  <a:gd name="T3" fmla="*/ 1 h 357"/>
                  <a:gd name="T4" fmla="*/ 225 w 228"/>
                  <a:gd name="T5" fmla="*/ 7 h 357"/>
                  <a:gd name="T6" fmla="*/ 123 w 228"/>
                  <a:gd name="T7" fmla="*/ 13 h 357"/>
                  <a:gd name="T8" fmla="*/ 0 w 228"/>
                  <a:gd name="T9" fmla="*/ 14 h 3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8"/>
                  <a:gd name="T16" fmla="*/ 0 h 357"/>
                  <a:gd name="T17" fmla="*/ 228 w 228"/>
                  <a:gd name="T18" fmla="*/ 357 h 357"/>
                  <a:gd name="connsiteX0" fmla="*/ 0 w 10000"/>
                  <a:gd name="connsiteY0" fmla="*/ 0 h 10259"/>
                  <a:gd name="connsiteX1" fmla="*/ 6316 w 10000"/>
                  <a:gd name="connsiteY1" fmla="*/ 1345 h 10259"/>
                  <a:gd name="connsiteX2" fmla="*/ 9868 w 10000"/>
                  <a:gd name="connsiteY2" fmla="*/ 5294 h 10259"/>
                  <a:gd name="connsiteX3" fmla="*/ 5395 w 10000"/>
                  <a:gd name="connsiteY3" fmla="*/ 9328 h 10259"/>
                  <a:gd name="connsiteX4" fmla="*/ 4224 w 10000"/>
                  <a:gd name="connsiteY4" fmla="*/ 10259 h 10259"/>
                  <a:gd name="connsiteX0" fmla="*/ 0 w 10000"/>
                  <a:gd name="connsiteY0" fmla="*/ 0 h 9946"/>
                  <a:gd name="connsiteX1" fmla="*/ 6316 w 10000"/>
                  <a:gd name="connsiteY1" fmla="*/ 1345 h 9946"/>
                  <a:gd name="connsiteX2" fmla="*/ 9868 w 10000"/>
                  <a:gd name="connsiteY2" fmla="*/ 5294 h 9946"/>
                  <a:gd name="connsiteX3" fmla="*/ 5395 w 10000"/>
                  <a:gd name="connsiteY3" fmla="*/ 9328 h 9946"/>
                  <a:gd name="connsiteX4" fmla="*/ 3692 w 10000"/>
                  <a:gd name="connsiteY4" fmla="*/ 9005 h 9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9946">
                    <a:moveTo>
                      <a:pt x="0" y="0"/>
                    </a:moveTo>
                    <a:cubicBezTo>
                      <a:pt x="2281" y="224"/>
                      <a:pt x="4693" y="476"/>
                      <a:pt x="6316" y="1345"/>
                    </a:cubicBezTo>
                    <a:cubicBezTo>
                      <a:pt x="7939" y="2213"/>
                      <a:pt x="10000" y="3978"/>
                      <a:pt x="9868" y="5294"/>
                    </a:cubicBezTo>
                    <a:cubicBezTo>
                      <a:pt x="9737" y="6611"/>
                      <a:pt x="6424" y="8710"/>
                      <a:pt x="5395" y="9328"/>
                    </a:cubicBezTo>
                    <a:cubicBezTo>
                      <a:pt x="4366" y="9946"/>
                      <a:pt x="4832" y="9005"/>
                      <a:pt x="3692" y="9005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</p:grpSp>
        <p:sp>
          <p:nvSpPr>
            <p:cNvPr id="15" name="Freeform 57"/>
            <p:cNvSpPr>
              <a:spLocks/>
            </p:cNvSpPr>
            <p:nvPr/>
          </p:nvSpPr>
          <p:spPr bwMode="auto">
            <a:xfrm rot="20214702">
              <a:off x="246063" y="6440488"/>
              <a:ext cx="106362" cy="52387"/>
            </a:xfrm>
            <a:custGeom>
              <a:avLst/>
              <a:gdLst>
                <a:gd name="T0" fmla="*/ 0 w 255"/>
                <a:gd name="T1" fmla="*/ 0 h 132"/>
                <a:gd name="T2" fmla="*/ 0 w 255"/>
                <a:gd name="T3" fmla="*/ 0 h 132"/>
                <a:gd name="T4" fmla="*/ 0 w 255"/>
                <a:gd name="T5" fmla="*/ 0 h 132"/>
                <a:gd name="T6" fmla="*/ 0 60000 65536"/>
                <a:gd name="T7" fmla="*/ 0 60000 65536"/>
                <a:gd name="T8" fmla="*/ 0 60000 65536"/>
                <a:gd name="T9" fmla="*/ 0 w 255"/>
                <a:gd name="T10" fmla="*/ 0 h 132"/>
                <a:gd name="T11" fmla="*/ 255 w 255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" h="132">
                  <a:moveTo>
                    <a:pt x="255" y="0"/>
                  </a:moveTo>
                  <a:cubicBezTo>
                    <a:pt x="214" y="6"/>
                    <a:pt x="18" y="11"/>
                    <a:pt x="9" y="33"/>
                  </a:cubicBezTo>
                  <a:cubicBezTo>
                    <a:pt x="0" y="55"/>
                    <a:pt x="159" y="112"/>
                    <a:pt x="198" y="132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6" name="Freeform 61"/>
            <p:cNvSpPr>
              <a:spLocks/>
            </p:cNvSpPr>
            <p:nvPr/>
          </p:nvSpPr>
          <p:spPr bwMode="auto">
            <a:xfrm rot="20214702" flipH="1">
              <a:off x="396875" y="6380163"/>
              <a:ext cx="117475" cy="52387"/>
            </a:xfrm>
            <a:custGeom>
              <a:avLst/>
              <a:gdLst>
                <a:gd name="T0" fmla="*/ 0 w 173"/>
                <a:gd name="T1" fmla="*/ 0 h 129"/>
                <a:gd name="T2" fmla="*/ 0 w 173"/>
                <a:gd name="T3" fmla="*/ 0 h 129"/>
                <a:gd name="T4" fmla="*/ 0 w 173"/>
                <a:gd name="T5" fmla="*/ 0 h 129"/>
                <a:gd name="T6" fmla="*/ 0 w 173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129"/>
                <a:gd name="T14" fmla="*/ 173 w 173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129">
                  <a:moveTo>
                    <a:pt x="173" y="63"/>
                  </a:moveTo>
                  <a:cubicBezTo>
                    <a:pt x="156" y="53"/>
                    <a:pt x="102" y="6"/>
                    <a:pt x="73" y="3"/>
                  </a:cubicBezTo>
                  <a:cubicBezTo>
                    <a:pt x="44" y="0"/>
                    <a:pt x="2" y="22"/>
                    <a:pt x="1" y="43"/>
                  </a:cubicBezTo>
                  <a:cubicBezTo>
                    <a:pt x="0" y="64"/>
                    <a:pt x="55" y="111"/>
                    <a:pt x="69" y="129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7" name="Freeform 68"/>
            <p:cNvSpPr>
              <a:spLocks/>
            </p:cNvSpPr>
            <p:nvPr/>
          </p:nvSpPr>
          <p:spPr bwMode="auto">
            <a:xfrm rot="20214702">
              <a:off x="485775" y="6257925"/>
              <a:ext cx="107950" cy="107950"/>
            </a:xfrm>
            <a:custGeom>
              <a:avLst/>
              <a:gdLst>
                <a:gd name="T0" fmla="*/ 0 w 264"/>
                <a:gd name="T1" fmla="*/ 0 h 261"/>
                <a:gd name="T2" fmla="*/ 0 w 264"/>
                <a:gd name="T3" fmla="*/ 0 h 261"/>
                <a:gd name="T4" fmla="*/ 0 w 264"/>
                <a:gd name="T5" fmla="*/ 0 h 261"/>
                <a:gd name="T6" fmla="*/ 0 w 264"/>
                <a:gd name="T7" fmla="*/ 0 h 261"/>
                <a:gd name="T8" fmla="*/ 0 w 264"/>
                <a:gd name="T9" fmla="*/ 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261"/>
                <a:gd name="T17" fmla="*/ 264 w 264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261">
                  <a:moveTo>
                    <a:pt x="0" y="130"/>
                  </a:moveTo>
                  <a:cubicBezTo>
                    <a:pt x="25" y="121"/>
                    <a:pt x="106" y="100"/>
                    <a:pt x="150" y="78"/>
                  </a:cubicBezTo>
                  <a:lnTo>
                    <a:pt x="264" y="0"/>
                  </a:lnTo>
                  <a:lnTo>
                    <a:pt x="146" y="135"/>
                  </a:lnTo>
                  <a:cubicBezTo>
                    <a:pt x="115" y="179"/>
                    <a:pt x="94" y="235"/>
                    <a:pt x="80" y="261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8" name="Freeform 69"/>
            <p:cNvSpPr>
              <a:spLocks/>
            </p:cNvSpPr>
            <p:nvPr/>
          </p:nvSpPr>
          <p:spPr bwMode="auto">
            <a:xfrm rot="18456832" flipH="1">
              <a:off x="412750" y="6197600"/>
              <a:ext cx="304800" cy="25400"/>
            </a:xfrm>
            <a:custGeom>
              <a:avLst/>
              <a:gdLst>
                <a:gd name="T0" fmla="*/ 0 w 808"/>
                <a:gd name="T1" fmla="*/ 0 h 66"/>
                <a:gd name="T2" fmla="*/ 0 w 808"/>
                <a:gd name="T3" fmla="*/ 0 h 66"/>
                <a:gd name="T4" fmla="*/ 0 w 808"/>
                <a:gd name="T5" fmla="*/ 0 h 66"/>
                <a:gd name="T6" fmla="*/ 0 w 808"/>
                <a:gd name="T7" fmla="*/ 0 h 66"/>
                <a:gd name="T8" fmla="*/ 0 w 808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8"/>
                <a:gd name="T16" fmla="*/ 0 h 66"/>
                <a:gd name="T17" fmla="*/ 808 w 808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8" h="66">
                  <a:moveTo>
                    <a:pt x="808" y="0"/>
                  </a:moveTo>
                  <a:cubicBezTo>
                    <a:pt x="774" y="6"/>
                    <a:pt x="683" y="25"/>
                    <a:pt x="604" y="35"/>
                  </a:cubicBezTo>
                  <a:cubicBezTo>
                    <a:pt x="525" y="45"/>
                    <a:pt x="402" y="54"/>
                    <a:pt x="332" y="59"/>
                  </a:cubicBezTo>
                  <a:cubicBezTo>
                    <a:pt x="262" y="64"/>
                    <a:pt x="239" y="66"/>
                    <a:pt x="184" y="63"/>
                  </a:cubicBezTo>
                  <a:cubicBezTo>
                    <a:pt x="129" y="60"/>
                    <a:pt x="38" y="44"/>
                    <a:pt x="0" y="39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9" name="Freeform 70"/>
            <p:cNvSpPr>
              <a:spLocks/>
            </p:cNvSpPr>
            <p:nvPr/>
          </p:nvSpPr>
          <p:spPr bwMode="auto">
            <a:xfrm rot="20214702">
              <a:off x="517525" y="6172200"/>
              <a:ext cx="187325" cy="192088"/>
            </a:xfrm>
            <a:custGeom>
              <a:avLst/>
              <a:gdLst>
                <a:gd name="T0" fmla="*/ 0 w 441"/>
                <a:gd name="T1" fmla="*/ 0 h 471"/>
                <a:gd name="T2" fmla="*/ 0 w 441"/>
                <a:gd name="T3" fmla="*/ 0 h 471"/>
                <a:gd name="T4" fmla="*/ 0 w 441"/>
                <a:gd name="T5" fmla="*/ 0 h 471"/>
                <a:gd name="T6" fmla="*/ 0 w 441"/>
                <a:gd name="T7" fmla="*/ 0 h 4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1"/>
                <a:gd name="T13" fmla="*/ 0 h 471"/>
                <a:gd name="T14" fmla="*/ 441 w 441"/>
                <a:gd name="T15" fmla="*/ 471 h 4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1" h="471">
                  <a:moveTo>
                    <a:pt x="0" y="471"/>
                  </a:moveTo>
                  <a:cubicBezTo>
                    <a:pt x="21" y="438"/>
                    <a:pt x="73" y="342"/>
                    <a:pt x="126" y="276"/>
                  </a:cubicBezTo>
                  <a:cubicBezTo>
                    <a:pt x="179" y="210"/>
                    <a:pt x="264" y="121"/>
                    <a:pt x="316" y="75"/>
                  </a:cubicBezTo>
                  <a:cubicBezTo>
                    <a:pt x="368" y="29"/>
                    <a:pt x="415" y="16"/>
                    <a:pt x="441" y="0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20" name="Freeform 71"/>
            <p:cNvSpPr>
              <a:spLocks/>
            </p:cNvSpPr>
            <p:nvPr/>
          </p:nvSpPr>
          <p:spPr bwMode="auto">
            <a:xfrm rot="20214702">
              <a:off x="411163" y="6454775"/>
              <a:ext cx="39687" cy="65088"/>
            </a:xfrm>
            <a:custGeom>
              <a:avLst/>
              <a:gdLst>
                <a:gd name="T0" fmla="*/ 0 w 94"/>
                <a:gd name="T1" fmla="*/ 0 h 159"/>
                <a:gd name="T2" fmla="*/ 0 w 94"/>
                <a:gd name="T3" fmla="*/ 0 h 159"/>
                <a:gd name="T4" fmla="*/ 0 w 94"/>
                <a:gd name="T5" fmla="*/ 0 h 159"/>
                <a:gd name="T6" fmla="*/ 0 w 94"/>
                <a:gd name="T7" fmla="*/ 0 h 1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59"/>
                <a:gd name="T14" fmla="*/ 94 w 94"/>
                <a:gd name="T15" fmla="*/ 159 h 1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59">
                  <a:moveTo>
                    <a:pt x="94" y="0"/>
                  </a:moveTo>
                  <a:cubicBezTo>
                    <a:pt x="81" y="5"/>
                    <a:pt x="30" y="14"/>
                    <a:pt x="16" y="33"/>
                  </a:cubicBezTo>
                  <a:cubicBezTo>
                    <a:pt x="2" y="52"/>
                    <a:pt x="0" y="93"/>
                    <a:pt x="7" y="114"/>
                  </a:cubicBezTo>
                  <a:cubicBezTo>
                    <a:pt x="14" y="135"/>
                    <a:pt x="48" y="150"/>
                    <a:pt x="58" y="159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21" name="Freeform 72"/>
            <p:cNvSpPr>
              <a:spLocks/>
            </p:cNvSpPr>
            <p:nvPr/>
          </p:nvSpPr>
          <p:spPr bwMode="auto">
            <a:xfrm rot="20214702">
              <a:off x="520700" y="6543675"/>
              <a:ext cx="31750" cy="73025"/>
            </a:xfrm>
            <a:custGeom>
              <a:avLst/>
              <a:gdLst>
                <a:gd name="T0" fmla="*/ 0 w 75"/>
                <a:gd name="T1" fmla="*/ 0 h 179"/>
                <a:gd name="T2" fmla="*/ 0 w 75"/>
                <a:gd name="T3" fmla="*/ 0 h 179"/>
                <a:gd name="T4" fmla="*/ 0 w 75"/>
                <a:gd name="T5" fmla="*/ 0 h 179"/>
                <a:gd name="T6" fmla="*/ 0 60000 65536"/>
                <a:gd name="T7" fmla="*/ 0 60000 65536"/>
                <a:gd name="T8" fmla="*/ 0 60000 65536"/>
                <a:gd name="T9" fmla="*/ 0 w 75"/>
                <a:gd name="T10" fmla="*/ 0 h 179"/>
                <a:gd name="T11" fmla="*/ 75 w 75"/>
                <a:gd name="T12" fmla="*/ 179 h 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179">
                  <a:moveTo>
                    <a:pt x="0" y="0"/>
                  </a:moveTo>
                  <a:cubicBezTo>
                    <a:pt x="8" y="28"/>
                    <a:pt x="35" y="165"/>
                    <a:pt x="47" y="172"/>
                  </a:cubicBezTo>
                  <a:cubicBezTo>
                    <a:pt x="59" y="179"/>
                    <a:pt x="69" y="72"/>
                    <a:pt x="75" y="45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</p:grpSp>
      <p:cxnSp>
        <p:nvCxnSpPr>
          <p:cNvPr id="1029" name="Straight Connector 46"/>
          <p:cNvCxnSpPr>
            <a:cxnSpLocks noChangeShapeType="1"/>
          </p:cNvCxnSpPr>
          <p:nvPr userDrawn="1"/>
        </p:nvCxnSpPr>
        <p:spPr bwMode="auto">
          <a:xfrm>
            <a:off x="682625" y="6315075"/>
            <a:ext cx="8361363" cy="0"/>
          </a:xfrm>
          <a:prstGeom prst="line">
            <a:avLst/>
          </a:prstGeom>
          <a:noFill/>
          <a:ln w="69850" cap="rnd" cmpd="thickThin" algn="ctr">
            <a:solidFill>
              <a:srgbClr val="4103BD"/>
            </a:solidFill>
            <a:round/>
            <a:headEnd/>
            <a:tailEnd type="none" w="med" len="lg"/>
          </a:ln>
        </p:spPr>
      </p:cxnSp>
      <p:sp>
        <p:nvSpPr>
          <p:cNvPr id="29" name="Text Box 12"/>
          <p:cNvSpPr txBox="1">
            <a:spLocks noChangeArrowheads="1"/>
          </p:cNvSpPr>
          <p:nvPr userDrawn="1"/>
        </p:nvSpPr>
        <p:spPr bwMode="auto">
          <a:xfrm>
            <a:off x="6146800" y="6422125"/>
            <a:ext cx="284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400" b="1" i="1" smtClean="0">
                <a:solidFill>
                  <a:srgbClr val="FFFFCC"/>
                </a:solidFill>
              </a:rPr>
              <a:t>Hale COLLAGE,</a:t>
            </a:r>
            <a:r>
              <a:rPr lang="en-US" sz="1400" b="1" i="1" baseline="0" smtClean="0">
                <a:solidFill>
                  <a:srgbClr val="FFFFCC"/>
                </a:solidFill>
              </a:rPr>
              <a:t> </a:t>
            </a:r>
            <a:r>
              <a:rPr lang="en-US" sz="1400" b="1" i="0" smtClean="0">
                <a:solidFill>
                  <a:srgbClr val="FFFFCC"/>
                </a:solidFill>
              </a:rPr>
              <a:t>Spring 2016</a:t>
            </a:r>
            <a:endParaRPr lang="en-US" sz="1400" b="1" i="0" dirty="0">
              <a:solidFill>
                <a:srgbClr val="FFFFC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collage_header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45843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22300" y="469254"/>
            <a:ext cx="7275895" cy="1004390"/>
          </a:xfrm>
          <a:prstGeom prst="rect">
            <a:avLst/>
          </a:prstGeom>
          <a:noFill/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sz="2400" i="0" smtClean="0">
                <a:solidFill>
                  <a:schemeClr val="bg1"/>
                </a:solidFill>
                <a:latin typeface="Arial"/>
                <a:cs typeface="Arial"/>
              </a:rPr>
              <a:t>Hale COLLAGE (CU ASTR-7500)</a:t>
            </a:r>
            <a:endParaRPr lang="en-US" sz="2400" i="0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>
              <a:lnSpc>
                <a:spcPct val="110000"/>
              </a:lnSpc>
            </a:pPr>
            <a:r>
              <a:rPr lang="en-US" sz="2400" i="0" dirty="0" smtClean="0">
                <a:solidFill>
                  <a:schemeClr val="bg1"/>
                </a:solidFill>
                <a:latin typeface="Arial"/>
                <a:cs typeface="Arial"/>
              </a:rPr>
              <a:t>“Topics in Solar Observation Techniques”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16080" y="5547974"/>
            <a:ext cx="8911839" cy="1199388"/>
            <a:chOff x="141109" y="3546854"/>
            <a:chExt cx="8864188" cy="1192975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141109" y="3546854"/>
              <a:ext cx="8864188" cy="119297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7F7F7F"/>
                </a:clrFrom>
                <a:clrTo>
                  <a:srgbClr val="7F7F7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6881" y="3725060"/>
              <a:ext cx="834547" cy="81704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2952" y="3848305"/>
              <a:ext cx="1236944" cy="54732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7490" y="3785920"/>
              <a:ext cx="1959479" cy="68581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2039" y="3632068"/>
              <a:ext cx="829635" cy="89482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062" y="3699008"/>
              <a:ext cx="885763" cy="8857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583" y="3640995"/>
              <a:ext cx="899532" cy="98586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99" y="3800456"/>
              <a:ext cx="1488163" cy="700312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852464" y="4109355"/>
            <a:ext cx="7439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>
                <a:solidFill>
                  <a:srgbClr val="FFFF00"/>
                </a:solidFill>
              </a:rPr>
              <a:t>Lecture </a:t>
            </a:r>
            <a:r>
              <a:rPr lang="en-US" b="1" i="0" smtClean="0">
                <a:solidFill>
                  <a:srgbClr val="FFFF00"/>
                </a:solidFill>
              </a:rPr>
              <a:t>6:</a:t>
            </a:r>
            <a:endParaRPr lang="en-US" b="1" i="0">
              <a:solidFill>
                <a:srgbClr val="FFFF00"/>
              </a:solidFill>
            </a:endParaRPr>
          </a:p>
          <a:p>
            <a:pPr algn="ctr"/>
            <a:r>
              <a:rPr lang="en-US" b="1" i="0" smtClean="0">
                <a:solidFill>
                  <a:srgbClr val="FFFF00"/>
                </a:solidFill>
              </a:rPr>
              <a:t>The Thomson-scattered K corona</a:t>
            </a:r>
            <a:endParaRPr lang="en-US" b="1" i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3843" y="2081051"/>
            <a:ext cx="8556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>
                <a:solidFill>
                  <a:schemeClr val="bg1"/>
                </a:solidFill>
              </a:rPr>
              <a:t>Spring 2016,  Part </a:t>
            </a:r>
            <a:r>
              <a:rPr lang="en-US" i="0" smtClean="0">
                <a:solidFill>
                  <a:schemeClr val="bg1"/>
                </a:solidFill>
              </a:rPr>
              <a:t>1 </a:t>
            </a:r>
            <a:r>
              <a:rPr lang="en-US" i="0">
                <a:solidFill>
                  <a:schemeClr val="bg1"/>
                </a:solidFill>
              </a:rPr>
              <a:t>of 3:  Off-limb coronagraphy &amp; spectroscopy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232606" y="2599038"/>
            <a:ext cx="4563336" cy="1200329"/>
            <a:chOff x="1888017" y="3409099"/>
            <a:chExt cx="4563336" cy="120032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363287" y="3482716"/>
              <a:ext cx="1088066" cy="108806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888017" y="3409099"/>
              <a:ext cx="34356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i="0">
                  <a:solidFill>
                    <a:schemeClr val="bg1"/>
                  </a:solidFill>
                </a:rPr>
                <a:t>Lecturer:  Prof. Steven R. Cranmer</a:t>
              </a:r>
            </a:p>
            <a:p>
              <a:pPr algn="r"/>
              <a:r>
                <a:rPr lang="en-US" sz="1800" i="0">
                  <a:solidFill>
                    <a:schemeClr val="bg1"/>
                  </a:solidFill>
                </a:rPr>
                <a:t>APS Dept., CU Boulder</a:t>
              </a:r>
            </a:p>
            <a:p>
              <a:pPr algn="r"/>
              <a:r>
                <a:rPr lang="en-US" sz="1800" i="0">
                  <a:solidFill>
                    <a:schemeClr val="bg1"/>
                  </a:solidFill>
                </a:rPr>
                <a:t>steven.cranmer@colorado.edu</a:t>
              </a:r>
            </a:p>
            <a:p>
              <a:pPr algn="r"/>
              <a:r>
                <a:rPr lang="en-US" sz="1800" i="0">
                  <a:solidFill>
                    <a:schemeClr val="bg1"/>
                  </a:solidFill>
                </a:rPr>
                <a:t>http://lasp.colorado.edu/~cranmer/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261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936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Thomson scattering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8613" y="957192"/>
            <a:ext cx="84195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Consider a plane wave encountering a free electron at the origin.</a:t>
            </a:r>
          </a:p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The scattered </a:t>
            </a:r>
            <a:r>
              <a:rPr lang="en-US" sz="2000" b="1" i="0" smtClean="0">
                <a:solidFill>
                  <a:srgbClr val="FFFFCC"/>
                </a:solidFill>
              </a:rPr>
              <a:t>E</a:t>
            </a:r>
            <a:r>
              <a:rPr lang="en-US" sz="2000" i="0" smtClean="0">
                <a:solidFill>
                  <a:srgbClr val="FFFFCC"/>
                </a:solidFill>
              </a:rPr>
              <a:t> &amp; </a:t>
            </a:r>
            <a:r>
              <a:rPr lang="en-US" sz="2000" b="1" i="0" smtClean="0">
                <a:solidFill>
                  <a:srgbClr val="FFFFCC"/>
                </a:solidFill>
              </a:rPr>
              <a:t>B</a:t>
            </a:r>
            <a:r>
              <a:rPr lang="en-US" sz="2000" i="0" smtClean="0">
                <a:solidFill>
                  <a:srgbClr val="FFFFCC"/>
                </a:solidFill>
              </a:rPr>
              <a:t> fields will go off in all directions, but we focus on one particular observer (LOS) along the </a:t>
            </a:r>
            <a:r>
              <a:rPr lang="en-US" sz="2000" smtClean="0">
                <a:solidFill>
                  <a:srgbClr val="FFFFCC"/>
                </a:solidFill>
              </a:rPr>
              <a:t>x</a:t>
            </a:r>
            <a:r>
              <a:rPr lang="en-US" sz="2000" i="0" smtClean="0">
                <a:solidFill>
                  <a:srgbClr val="FFFFCC"/>
                </a:solidFill>
              </a:rPr>
              <a:t> axis:</a:t>
            </a:r>
            <a:endParaRPr lang="en-US" sz="2000" i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32" y="2460030"/>
            <a:ext cx="4151819" cy="2811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9" r="29393" b="69981"/>
          <a:stretch/>
        </p:blipFill>
        <p:spPr>
          <a:xfrm>
            <a:off x="4912145" y="2352714"/>
            <a:ext cx="3951490" cy="1609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1" t="29773" r="53491" b="59644"/>
          <a:stretch/>
        </p:blipFill>
        <p:spPr>
          <a:xfrm>
            <a:off x="4567477" y="5230091"/>
            <a:ext cx="4136748" cy="605376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58712" y="4429472"/>
            <a:ext cx="476469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There are 2 unit vectors transverse to the incoming wave: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8" t="41493" r="52407" b="51799"/>
          <a:stretch/>
        </p:blipFill>
        <p:spPr>
          <a:xfrm>
            <a:off x="3513261" y="5323426"/>
            <a:ext cx="439137" cy="430952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966258" y="5311180"/>
            <a:ext cx="479335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i="0" smtClean="0">
                <a:solidFill>
                  <a:schemeClr val="bg1"/>
                </a:solidFill>
                <a:latin typeface="Times New Roman" pitchFamily="18" charset="0"/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298767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Thomson scattering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4208" y="917944"/>
            <a:ext cx="8742987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The incoming plane wave (presumably from the Sun) has electric field: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3" t="39566" r="26942" b="49892"/>
          <a:stretch/>
        </p:blipFill>
        <p:spPr>
          <a:xfrm>
            <a:off x="1953327" y="1445440"/>
            <a:ext cx="5324751" cy="654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4" t="49487" b="40421"/>
          <a:stretch/>
        </p:blipFill>
        <p:spPr>
          <a:xfrm>
            <a:off x="1249455" y="2724497"/>
            <a:ext cx="6893857" cy="558961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44208" y="2242639"/>
            <a:ext cx="8742987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i.e., amplitude components: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44208" y="3496053"/>
            <a:ext cx="8742987" cy="2011358"/>
            <a:chOff x="244208" y="3449398"/>
            <a:chExt cx="8742987" cy="2011358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44208" y="3449398"/>
              <a:ext cx="8742987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</a:pPr>
              <a:r>
                <a:rPr lang="en-US" sz="2000" i="0" smtClean="0">
                  <a:solidFill>
                    <a:srgbClr val="FFFFCC"/>
                  </a:solidFill>
                  <a:latin typeface="Times New Roman" pitchFamily="18" charset="0"/>
                </a:rPr>
                <a:t>The charged electron feels a </a:t>
              </a:r>
              <a:r>
                <a:rPr lang="en-US" sz="2000" b="1" i="0" smtClean="0">
                  <a:solidFill>
                    <a:srgbClr val="FE8972"/>
                  </a:solidFill>
                  <a:latin typeface="Times New Roman" pitchFamily="18" charset="0"/>
                </a:rPr>
                <a:t>Lorentz acceleration </a:t>
              </a:r>
              <a:r>
                <a:rPr lang="en-US" sz="2000" i="0" smtClean="0">
                  <a:solidFill>
                    <a:srgbClr val="FFFFCC"/>
                  </a:solidFill>
                  <a:latin typeface="Times New Roman" pitchFamily="18" charset="0"/>
                </a:rPr>
                <a:t>from the incoming </a:t>
              </a:r>
              <a:r>
                <a:rPr lang="en-US" sz="2000" b="1" i="0" smtClean="0">
                  <a:solidFill>
                    <a:srgbClr val="FFFFCC"/>
                  </a:solidFill>
                  <a:latin typeface="Times New Roman" pitchFamily="18" charset="0"/>
                </a:rPr>
                <a:t>E</a:t>
              </a:r>
              <a:r>
                <a:rPr lang="en-US" sz="2000" i="0" smtClean="0">
                  <a:solidFill>
                    <a:srgbClr val="FFFFCC"/>
                  </a:solidFill>
                  <a:latin typeface="Times New Roman" pitchFamily="18" charset="0"/>
                </a:rPr>
                <a:t>-field,</a:t>
              </a: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244208" y="5076035"/>
              <a:ext cx="8742987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</a:pPr>
              <a:r>
                <a:rPr lang="en-US" sz="2000" i="0" smtClean="0">
                  <a:solidFill>
                    <a:srgbClr val="FFFFCC"/>
                  </a:solidFill>
                  <a:latin typeface="Times New Roman" pitchFamily="18" charset="0"/>
                </a:rPr>
                <a:t>and the oscillating </a:t>
              </a:r>
              <a:r>
                <a:rPr lang="en-US" sz="2000" b="1" i="0" smtClean="0">
                  <a:solidFill>
                    <a:srgbClr val="FFFFCC"/>
                  </a:solidFill>
                  <a:latin typeface="Times New Roman" pitchFamily="18" charset="0"/>
                </a:rPr>
                <a:t>E</a:t>
              </a:r>
              <a:r>
                <a:rPr lang="en-US" sz="2000" i="0" smtClean="0">
                  <a:solidFill>
                    <a:srgbClr val="FFFFCC"/>
                  </a:solidFill>
                  <a:latin typeface="Times New Roman" pitchFamily="18" charset="0"/>
                </a:rPr>
                <a:t>-field produces a sinusoidally varying acceleration.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35" t="59080" r="35860" b="25590"/>
            <a:stretch/>
          </p:blipFill>
          <p:spPr>
            <a:xfrm>
              <a:off x="2901822" y="4008986"/>
              <a:ext cx="3014188" cy="9082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732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Thomson scattering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5135" y="891878"/>
            <a:ext cx="8419525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An accelerated charge radiates; i.e., it emits outward-propagating EM 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waves.</a:t>
            </a:r>
            <a:endParaRPr lang="en-US" sz="2000" i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11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Thomson scattering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5135" y="891878"/>
            <a:ext cx="8419525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An accelerated charge radiates; i.e., it emits outward-propagating EM </a:t>
            </a: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waves.</a:t>
            </a:r>
            <a:endParaRPr lang="en-US" sz="2000" i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897" y="1556862"/>
            <a:ext cx="4532917" cy="4532917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5134" y="1678755"/>
            <a:ext cx="3967657" cy="39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Consider a simple example:</a:t>
            </a:r>
            <a:b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</a:br>
            <a:r>
              <a:rPr lang="en-US" sz="2000" i="0" smtClean="0">
                <a:solidFill>
                  <a:srgbClr val="FFFFCC"/>
                </a:solidFill>
                <a:latin typeface="Times New Roman" pitchFamily="18" charset="0"/>
              </a:rPr>
              <a:t>a charge at rest, then starts moving.</a:t>
            </a:r>
          </a:p>
          <a:p>
            <a:pPr marL="169863" indent="-169863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Acceleration is in a finite pulse.</a:t>
            </a:r>
          </a:p>
          <a:p>
            <a:pPr marL="169863" indent="-169863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“Information” about the new state of motion propagates out at the speed of light.</a:t>
            </a:r>
          </a:p>
          <a:p>
            <a:pPr marL="169863" indent="-169863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Tx/>
              <a:buChar char="•"/>
            </a:pPr>
            <a:endParaRPr lang="en-US" sz="2000" i="0">
              <a:solidFill>
                <a:srgbClr val="FFFFCC"/>
              </a:solidFill>
              <a:latin typeface="Times New Roman" pitchFamily="18" charset="0"/>
            </a:endParaRPr>
          </a:p>
          <a:p>
            <a:pPr marL="169863" indent="-169863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Our oscillating acceleration generates oscillating patterns of information propagation: i.e., “new” sinusoidal EM waves!</a:t>
            </a:r>
            <a:endParaRPr lang="en-US" sz="2000" i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Thomson scattering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31120" y="1003849"/>
            <a:ext cx="8642294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</a:rPr>
              <a:t>The outgoing waves propagating along a given direction have </a:t>
            </a:r>
            <a:r>
              <a:rPr lang="en-US" sz="2000" b="1" i="0" smtClean="0">
                <a:solidFill>
                  <a:srgbClr val="FFFFCC"/>
                </a:solidFill>
              </a:rPr>
              <a:t>E</a:t>
            </a:r>
            <a:r>
              <a:rPr lang="en-US" sz="2000" i="0" smtClean="0">
                <a:solidFill>
                  <a:srgbClr val="FFFFCC"/>
                </a:solidFill>
              </a:rPr>
              <a:t>-field given by:</a:t>
            </a:r>
            <a:endParaRPr lang="en-US" sz="2000" i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" t="74251" r="6733" b="9281"/>
          <a:stretch/>
        </p:blipFill>
        <p:spPr>
          <a:xfrm>
            <a:off x="343187" y="1519545"/>
            <a:ext cx="8419525" cy="869095"/>
          </a:xfrm>
          <a:prstGeom prst="rect">
            <a:avLst/>
          </a:prstGeom>
        </p:spPr>
      </p:pic>
      <p:sp>
        <p:nvSpPr>
          <p:cNvPr id="2" name="Left Brace 1"/>
          <p:cNvSpPr/>
          <p:nvPr/>
        </p:nvSpPr>
        <p:spPr bwMode="auto">
          <a:xfrm rot="16200000">
            <a:off x="3384683" y="448677"/>
            <a:ext cx="312575" cy="4301413"/>
          </a:xfrm>
          <a:prstGeom prst="leftBrace">
            <a:avLst>
              <a:gd name="adj1" fmla="val 34333"/>
              <a:gd name="adj2" fmla="val 50000"/>
            </a:avLst>
          </a:prstGeom>
          <a:noFill/>
          <a:ln w="25400" cap="flat" cmpd="sng" algn="ctr">
            <a:solidFill>
              <a:srgbClr val="FE897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99747" y="2784301"/>
            <a:ext cx="4230313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E8972"/>
                </a:solidFill>
              </a:rPr>
              <a:t>valid for electron velocity </a:t>
            </a:r>
            <a:r>
              <a:rPr lang="en-US" sz="2000" b="1" i="0" smtClean="0">
                <a:solidFill>
                  <a:srgbClr val="FE8972"/>
                </a:solidFill>
              </a:rPr>
              <a:t>&lt;&lt; </a:t>
            </a:r>
            <a:r>
              <a:rPr lang="en-US" sz="2000" b="1" smtClean="0">
                <a:solidFill>
                  <a:srgbClr val="FE8972"/>
                </a:solidFill>
              </a:rPr>
              <a:t>c</a:t>
            </a:r>
          </a:p>
        </p:txBody>
      </p:sp>
      <p:sp>
        <p:nvSpPr>
          <p:cNvPr id="10" name="Left Brace 9"/>
          <p:cNvSpPr/>
          <p:nvPr/>
        </p:nvSpPr>
        <p:spPr bwMode="auto">
          <a:xfrm rot="16200000">
            <a:off x="7710977" y="1926706"/>
            <a:ext cx="312575" cy="1359156"/>
          </a:xfrm>
          <a:prstGeom prst="leftBrace">
            <a:avLst>
              <a:gd name="adj1" fmla="val 34333"/>
              <a:gd name="adj2" fmla="val 35583"/>
            </a:avLst>
          </a:prstGeom>
          <a:noFill/>
          <a:ln w="25400" cap="flat" cmpd="sng" algn="ctr">
            <a:solidFill>
              <a:srgbClr val="FE897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366744" y="2846964"/>
            <a:ext cx="23200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E8972"/>
                </a:solidFill>
              </a:rPr>
              <a:t>“classical”</a:t>
            </a:r>
            <a:br>
              <a:rPr lang="en-US" sz="2000" i="0" smtClean="0">
                <a:solidFill>
                  <a:srgbClr val="FE8972"/>
                </a:solidFill>
              </a:rPr>
            </a:br>
            <a:r>
              <a:rPr lang="en-US" sz="2000" i="0" smtClean="0">
                <a:solidFill>
                  <a:srgbClr val="FE8972"/>
                </a:solidFill>
              </a:rPr>
              <a:t>electron radius</a:t>
            </a:r>
            <a:endParaRPr lang="en-US" sz="2000" b="1" smtClean="0">
              <a:solidFill>
                <a:srgbClr val="FE897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31120" y="3812350"/>
            <a:ext cx="8642294" cy="1851331"/>
            <a:chOff x="231120" y="3812350"/>
            <a:chExt cx="8642294" cy="185133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86" t="89245" r="13363" b="143"/>
            <a:stretch/>
          </p:blipFill>
          <p:spPr>
            <a:xfrm>
              <a:off x="746449" y="4407815"/>
              <a:ext cx="7800393" cy="616034"/>
            </a:xfrm>
            <a:prstGeom prst="rect">
              <a:avLst/>
            </a:prstGeom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31120" y="3812350"/>
              <a:ext cx="8642294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</a:pPr>
              <a:r>
                <a:rPr lang="en-US" sz="2000" i="0" smtClean="0">
                  <a:solidFill>
                    <a:srgbClr val="FFFFCC"/>
                  </a:solidFill>
                </a:rPr>
                <a:t>Our chosen outgoing direction is along </a:t>
              </a:r>
              <a:r>
                <a:rPr lang="en-US" sz="2000" smtClean="0">
                  <a:solidFill>
                    <a:srgbClr val="FFFFCC"/>
                  </a:solidFill>
                </a:rPr>
                <a:t>x</a:t>
              </a:r>
              <a:r>
                <a:rPr lang="en-US" sz="2000" i="0" smtClean="0">
                  <a:solidFill>
                    <a:srgbClr val="FFFFCC"/>
                  </a:solidFill>
                </a:rPr>
                <a:t> axis, and the wave is indeed transverse:</a:t>
              </a:r>
              <a:endParaRPr lang="en-US" sz="2000" i="0" smtClean="0">
                <a:solidFill>
                  <a:srgbClr val="FFFFCC"/>
                </a:solidFill>
                <a:latin typeface="Times New Roman" pitchFamily="18" charset="0"/>
              </a:endParaRPr>
            </a:p>
          </p:txBody>
        </p:sp>
        <p:sp>
          <p:nvSpPr>
            <p:cNvPr id="12" name="Left Brace 11"/>
            <p:cNvSpPr/>
            <p:nvPr/>
          </p:nvSpPr>
          <p:spPr bwMode="auto">
            <a:xfrm rot="16200000">
              <a:off x="7702022" y="4577938"/>
              <a:ext cx="210744" cy="1102566"/>
            </a:xfrm>
            <a:prstGeom prst="leftBrace">
              <a:avLst>
                <a:gd name="adj1" fmla="val 34333"/>
                <a:gd name="adj2" fmla="val 35583"/>
              </a:avLst>
            </a:prstGeom>
            <a:noFill/>
            <a:ln w="25400" cap="flat" cmpd="sng" algn="ctr">
              <a:solidFill>
                <a:srgbClr val="FE897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3802227" y="5294349"/>
              <a:ext cx="48177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0000"/>
                </a:lnSpc>
                <a:spcBef>
                  <a:spcPts val="0"/>
                </a:spcBef>
                <a:buClr>
                  <a:schemeClr val="bg1"/>
                </a:buClr>
                <a:buSzPct val="115000"/>
              </a:pPr>
              <a:r>
                <a:rPr lang="en-US" sz="2000" i="0" smtClean="0">
                  <a:solidFill>
                    <a:srgbClr val="FE8972"/>
                  </a:solidFill>
                </a:rPr>
                <a:t>out-of-plane component is ~unaffected</a:t>
              </a:r>
              <a:endParaRPr lang="en-US" sz="2000" b="1" smtClean="0">
                <a:solidFill>
                  <a:srgbClr val="FE897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338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Thomson scattering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34440" y="953840"/>
            <a:ext cx="83430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</a:rPr>
              <a:t>In many cases, the incoming wave will be an unpolarized mix of the </a:t>
            </a:r>
            <a:r>
              <a:rPr lang="en-US" sz="2000" smtClean="0">
                <a:solidFill>
                  <a:srgbClr val="FFFFCC"/>
                </a:solidFill>
              </a:rPr>
              <a:t>E</a:t>
            </a:r>
            <a:r>
              <a:rPr lang="en-US" sz="2000" i="0" baseline="-25000" smtClean="0">
                <a:solidFill>
                  <a:srgbClr val="FFFFCC"/>
                </a:solidFill>
              </a:rPr>
              <a:t>p</a:t>
            </a:r>
            <a:r>
              <a:rPr lang="en-US" sz="2000" i="0" smtClean="0">
                <a:solidFill>
                  <a:srgbClr val="FFFFCC"/>
                </a:solidFill>
              </a:rPr>
              <a:t> and </a:t>
            </a:r>
            <a:r>
              <a:rPr lang="en-US" sz="2000" smtClean="0">
                <a:solidFill>
                  <a:srgbClr val="FFFFCC"/>
                </a:solidFill>
              </a:rPr>
              <a:t>E</a:t>
            </a:r>
            <a:r>
              <a:rPr lang="en-US" sz="2000" i="0" baseline="-25000" smtClean="0">
                <a:solidFill>
                  <a:srgbClr val="FFFFCC"/>
                </a:solidFill>
              </a:rPr>
              <a:t>z</a:t>
            </a:r>
            <a:r>
              <a:rPr lang="en-US" sz="2000" i="0" smtClean="0">
                <a:solidFill>
                  <a:srgbClr val="FFFFCC"/>
                </a:solidFill>
              </a:rPr>
              <a:t> amplitudes.</a:t>
            </a:r>
          </a:p>
          <a:p>
            <a:pPr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</a:rPr>
              <a:t>Let’s write it as the total amplitude, rotated by an angle </a:t>
            </a:r>
            <a:r>
              <a:rPr lang="el-GR" sz="2000" smtClean="0">
                <a:solidFill>
                  <a:srgbClr val="FFFFCC"/>
                </a:solidFill>
              </a:rPr>
              <a:t>ψ</a:t>
            </a:r>
            <a:endParaRPr lang="en-US" sz="2000" smtClean="0">
              <a:solidFill>
                <a:srgbClr val="FFFF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1" r="15411" b="63011"/>
          <a:stretch/>
        </p:blipFill>
        <p:spPr>
          <a:xfrm>
            <a:off x="3209731" y="2241851"/>
            <a:ext cx="3041780" cy="11304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31"/>
          <a:stretch/>
        </p:blipFill>
        <p:spPr>
          <a:xfrm>
            <a:off x="2664846" y="4197383"/>
            <a:ext cx="4588749" cy="1718948"/>
          </a:xfrm>
          <a:prstGeom prst="rect">
            <a:avLst/>
          </a:prstGeom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34440" y="3592491"/>
            <a:ext cx="7870963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</a:rPr>
              <a:t>Later, we’ll average over all possible </a:t>
            </a:r>
            <a:r>
              <a:rPr lang="el-GR" sz="2000" smtClean="0">
                <a:solidFill>
                  <a:srgbClr val="FFFFCC"/>
                </a:solidFill>
              </a:rPr>
              <a:t>ψ</a:t>
            </a:r>
            <a:r>
              <a:rPr lang="en-US" sz="2000" i="0" smtClean="0">
                <a:solidFill>
                  <a:srgbClr val="FFFFCC"/>
                </a:solidFill>
              </a:rPr>
              <a:t>’s.   The outgoing amplitudes:</a:t>
            </a:r>
            <a:endParaRPr lang="en-US" sz="2000" smtClean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Thomson scattering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34839" y="935178"/>
            <a:ext cx="834303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We can average the outgoing (squared) amplitudes over all the </a:t>
            </a:r>
            <a:r>
              <a:rPr lang="el-GR" sz="2000" smtClean="0">
                <a:solidFill>
                  <a:srgbClr val="FFFFCC"/>
                </a:solidFill>
              </a:rPr>
              <a:t>ψ</a:t>
            </a:r>
            <a:r>
              <a:rPr lang="en-US" sz="2000" i="0" smtClean="0">
                <a:solidFill>
                  <a:srgbClr val="FFFFCC"/>
                </a:solidFill>
              </a:rPr>
              <a:t> angles…</a:t>
            </a:r>
            <a:endParaRPr lang="en-US" sz="2000" smtClean="0">
              <a:solidFill>
                <a:srgbClr val="FFFFCC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87"/>
          <a:stretch/>
        </p:blipFill>
        <p:spPr>
          <a:xfrm>
            <a:off x="1144218" y="1463657"/>
            <a:ext cx="6889253" cy="203037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34839" y="3770221"/>
            <a:ext cx="8479504" cy="1678858"/>
            <a:chOff x="234839" y="3770221"/>
            <a:chExt cx="8479504" cy="1678858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34839" y="3978383"/>
              <a:ext cx="3590711" cy="126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8275" indent="-168275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i="0" smtClean="0">
                  <a:solidFill>
                    <a:srgbClr val="FFFFCC"/>
                  </a:solidFill>
                </a:rPr>
                <a:t>Incoming Poynting flux &lt;</a:t>
              </a:r>
              <a:r>
                <a:rPr lang="en-US" sz="2000" smtClean="0">
                  <a:solidFill>
                    <a:srgbClr val="FFFFCC"/>
                  </a:solidFill>
                </a:rPr>
                <a:t>E</a:t>
              </a:r>
              <a:r>
                <a:rPr lang="el-GR" sz="2000" i="0" baseline="-25000" smtClean="0">
                  <a:solidFill>
                    <a:srgbClr val="FFFFCC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Θ</a:t>
              </a:r>
              <a:r>
                <a:rPr lang="en-US" sz="2000" i="0" baseline="30000" smtClean="0">
                  <a:solidFill>
                    <a:srgbClr val="FFFFCC"/>
                  </a:solidFill>
                </a:rPr>
                <a:t>2</a:t>
              </a:r>
              <a:r>
                <a:rPr lang="en-US" sz="2000" i="0" smtClean="0">
                  <a:solidFill>
                    <a:srgbClr val="FFFFCC"/>
                  </a:solidFill>
                </a:rPr>
                <a:t>&gt; was a plane wave, but outgoing Poynting flux components go as 1/</a:t>
              </a:r>
              <a:r>
                <a:rPr lang="en-US" sz="2000" smtClean="0">
                  <a:solidFill>
                    <a:srgbClr val="FFFFCC"/>
                  </a:solidFill>
                </a:rPr>
                <a:t>r</a:t>
              </a:r>
              <a:r>
                <a:rPr lang="en-US" sz="2000" i="0" baseline="30000" smtClean="0">
                  <a:solidFill>
                    <a:srgbClr val="FFFFCC"/>
                  </a:solidFill>
                </a:rPr>
                <a:t>2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86" r="28255" b="66217"/>
            <a:stretch/>
          </p:blipFill>
          <p:spPr>
            <a:xfrm>
              <a:off x="5346438" y="3770221"/>
              <a:ext cx="3367905" cy="1678858"/>
            </a:xfrm>
            <a:prstGeom prst="rect">
              <a:avLst/>
            </a:prstGeom>
          </p:spPr>
        </p:pic>
        <p:sp>
          <p:nvSpPr>
            <p:cNvPr id="2" name="Right Arrow 1"/>
            <p:cNvSpPr/>
            <p:nvPr/>
          </p:nvSpPr>
          <p:spPr bwMode="auto">
            <a:xfrm>
              <a:off x="4040736" y="3989663"/>
              <a:ext cx="1024428" cy="1059792"/>
            </a:xfrm>
            <a:prstGeom prst="rightArrow">
              <a:avLst/>
            </a:prstGeom>
            <a:solidFill>
              <a:srgbClr val="0000EE">
                <a:alpha val="9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717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Thomson scattering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5150" y="985589"/>
            <a:ext cx="820307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The outgoing intensity can be expressed in terms of the incoming intensity:</a:t>
            </a:r>
            <a:endParaRPr lang="en-US" sz="2000" smtClean="0">
              <a:solidFill>
                <a:srgbClr val="FFFFC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0" t="40297" r="18355" b="40794"/>
          <a:stretch/>
        </p:blipFill>
        <p:spPr>
          <a:xfrm>
            <a:off x="2195031" y="1677079"/>
            <a:ext cx="4715837" cy="88849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5150" y="2831397"/>
            <a:ext cx="8417674" cy="2945311"/>
            <a:chOff x="185150" y="2831397"/>
            <a:chExt cx="8417674" cy="29453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60"/>
            <a:stretch/>
          </p:blipFill>
          <p:spPr>
            <a:xfrm>
              <a:off x="1025977" y="4129602"/>
              <a:ext cx="7240556" cy="1647106"/>
            </a:xfrm>
            <a:prstGeom prst="rect">
              <a:avLst/>
            </a:prstGeom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85150" y="2831397"/>
              <a:ext cx="8417674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8275" indent="-168275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i="0" smtClean="0">
                  <a:solidFill>
                    <a:srgbClr val="FFFFCC"/>
                  </a:solidFill>
                </a:rPr>
                <a:t>If there was no difference between </a:t>
              </a:r>
              <a:r>
                <a:rPr lang="en-US" sz="2000" smtClean="0">
                  <a:solidFill>
                    <a:srgbClr val="FFFFCC"/>
                  </a:solidFill>
                </a:rPr>
                <a:t>I</a:t>
              </a:r>
              <a:r>
                <a:rPr lang="en-US" sz="2000" i="0" baseline="-25000" smtClean="0">
                  <a:solidFill>
                    <a:srgbClr val="FFFFCC"/>
                  </a:solidFill>
                </a:rPr>
                <a:t>y</a:t>
              </a:r>
              <a:r>
                <a:rPr lang="en-US" sz="2000" i="0" smtClean="0">
                  <a:solidFill>
                    <a:srgbClr val="FFFFCC"/>
                  </a:solidFill>
                </a:rPr>
                <a:t> and </a:t>
              </a:r>
              <a:r>
                <a:rPr lang="en-US" sz="2000" smtClean="0">
                  <a:solidFill>
                    <a:srgbClr val="FFFFCC"/>
                  </a:solidFill>
                </a:rPr>
                <a:t>I</a:t>
              </a:r>
              <a:r>
                <a:rPr lang="en-US" sz="2000" i="0" baseline="-25000" smtClean="0">
                  <a:solidFill>
                    <a:srgbClr val="FFFFCC"/>
                  </a:solidFill>
                </a:rPr>
                <a:t>z </a:t>
              </a:r>
              <a:r>
                <a:rPr lang="en-US" sz="2000" i="0" smtClean="0">
                  <a:solidFill>
                    <a:srgbClr val="FFFFCC"/>
                  </a:solidFill>
                </a:rPr>
                <a:t>, the outgoing beam would be </a:t>
              </a:r>
              <a:r>
                <a:rPr lang="en-US" sz="2000" b="1" i="0" smtClean="0">
                  <a:solidFill>
                    <a:srgbClr val="FE8972"/>
                  </a:solidFill>
                </a:rPr>
                <a:t>unpolarized.</a:t>
              </a:r>
            </a:p>
            <a:p>
              <a:pPr marL="168275" indent="-168275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i="0" smtClean="0">
                  <a:solidFill>
                    <a:srgbClr val="FFFFCC"/>
                  </a:solidFill>
                </a:rPr>
                <a:t>However, we can define the Stokes parameters for our observer along </a:t>
              </a:r>
              <a:r>
                <a:rPr lang="en-US" sz="2000" smtClean="0">
                  <a:solidFill>
                    <a:srgbClr val="FFFFCC"/>
                  </a:solidFill>
                </a:rPr>
                <a:t>x</a:t>
              </a:r>
              <a:r>
                <a:rPr lang="en-US" sz="2000" i="0" smtClean="0">
                  <a:solidFill>
                    <a:srgbClr val="FFFFCC"/>
                  </a:solidFill>
                </a:rPr>
                <a:t> axis:</a:t>
              </a:r>
              <a:endParaRPr lang="en-US" sz="2000" smtClean="0">
                <a:solidFill>
                  <a:srgbClr val="FFFF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966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Thomson scattering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5817" y="907187"/>
            <a:ext cx="834303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All of the above was for a </a:t>
            </a:r>
            <a:r>
              <a:rPr lang="en-US" sz="2000" b="1" smtClean="0">
                <a:solidFill>
                  <a:srgbClr val="FFFFCC"/>
                </a:solidFill>
              </a:rPr>
              <a:t>single</a:t>
            </a:r>
            <a:r>
              <a:rPr lang="en-US" sz="2000" i="0" smtClean="0">
                <a:solidFill>
                  <a:srgbClr val="FFFFCC"/>
                </a:solidFill>
              </a:rPr>
              <a:t> free electron.</a:t>
            </a:r>
          </a:p>
          <a:p>
            <a:pPr marL="168275" indent="-168275" eaLnBrk="1" hangingPunct="1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Really, we expect our beam to encounter # of them…</a:t>
            </a:r>
            <a:endParaRPr lang="en-US" sz="2000" smtClean="0">
              <a:solidFill>
                <a:srgbClr val="FFFF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6" y="1994693"/>
            <a:ext cx="5054360" cy="928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9" t="426" r="37537" b="75378"/>
          <a:stretch/>
        </p:blipFill>
        <p:spPr>
          <a:xfrm>
            <a:off x="6244040" y="2216491"/>
            <a:ext cx="2348516" cy="936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" t="4632" r="69218" b="81088"/>
          <a:stretch/>
        </p:blipFill>
        <p:spPr>
          <a:xfrm>
            <a:off x="6362843" y="1475603"/>
            <a:ext cx="2110910" cy="55296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95738" y="3341320"/>
            <a:ext cx="7792442" cy="2673960"/>
            <a:chOff x="895738" y="3341320"/>
            <a:chExt cx="7792442" cy="267396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19" t="31538" r="17274" b="45811"/>
            <a:stretch/>
          </p:blipFill>
          <p:spPr>
            <a:xfrm>
              <a:off x="4037506" y="5185748"/>
              <a:ext cx="4650674" cy="82953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" t="53752" r="562" b="1669"/>
            <a:stretch/>
          </p:blipFill>
          <p:spPr>
            <a:xfrm>
              <a:off x="895738" y="3341320"/>
              <a:ext cx="7100595" cy="1656507"/>
            </a:xfrm>
            <a:prstGeom prst="rect">
              <a:avLst/>
            </a:prstGeom>
          </p:spPr>
        </p:pic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1091682" y="5338172"/>
              <a:ext cx="261257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eaLnBrk="1" hangingPunct="1">
                <a:lnSpc>
                  <a:spcPct val="95000"/>
                </a:lnSpc>
                <a:spcBef>
                  <a:spcPts val="600"/>
                </a:spcBef>
                <a:buClr>
                  <a:schemeClr val="bg1"/>
                </a:buClr>
                <a:buSzPct val="115000"/>
              </a:pPr>
              <a:r>
                <a:rPr lang="en-US" sz="2000" i="0" smtClean="0">
                  <a:solidFill>
                    <a:srgbClr val="FFFFCC"/>
                  </a:solidFill>
                </a:rPr>
                <a:t>where the Thomson cross section is:</a:t>
              </a:r>
              <a:endParaRPr lang="en-US" sz="2000" smtClean="0">
                <a:solidFill>
                  <a:srgbClr val="FFFF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497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Thomson scattering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7784" y="860534"/>
            <a:ext cx="8371025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</a:rPr>
              <a:t>Are we done yet?  Not quite!   Two more complications: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5" y="1460791"/>
            <a:ext cx="7483149" cy="2791852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37075" y="1316894"/>
            <a:ext cx="647691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lvl="1" indent="-168275" eaLnBrk="1" hangingPunct="1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Solar disk subtends a finite solid angle, &amp; is limb-darkened.</a:t>
            </a:r>
          </a:p>
          <a:p>
            <a:pPr marL="168275" lvl="1" indent="-168275" eaLnBrk="1" hangingPunct="1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Incoming rays don’t share the same </a:t>
            </a:r>
            <a:r>
              <a:rPr lang="en-US" sz="2000" smtClean="0">
                <a:solidFill>
                  <a:srgbClr val="FFFFCC"/>
                </a:solidFill>
              </a:rPr>
              <a:t>y,z</a:t>
            </a:r>
            <a:r>
              <a:rPr lang="en-US" sz="2000" i="0" smtClean="0">
                <a:solidFill>
                  <a:srgbClr val="FFFFCC"/>
                </a:solidFill>
              </a:rPr>
              <a:t> plane… need to rotate each set of Stokes parameters into a common frame.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22515" y="4396540"/>
            <a:ext cx="7996335" cy="1421302"/>
            <a:chOff x="569168" y="4413176"/>
            <a:chExt cx="7996335" cy="142130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0686" y="4413176"/>
              <a:ext cx="6344817" cy="1421302"/>
            </a:xfrm>
            <a:prstGeom prst="rect">
              <a:avLst/>
            </a:prstGeom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586365" y="4616202"/>
              <a:ext cx="1354404" cy="1027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5000"/>
                </a:lnSpc>
                <a:spcBef>
                  <a:spcPts val="0"/>
                </a:spcBef>
                <a:buClr>
                  <a:schemeClr val="bg1"/>
                </a:buClr>
                <a:buSzPct val="115000"/>
              </a:pPr>
              <a:r>
                <a:rPr lang="en-US" sz="1600" smtClean="0">
                  <a:solidFill>
                    <a:srgbClr val="FFFFCC"/>
                  </a:solidFill>
                </a:rPr>
                <a:t>Minnaert (1930);</a:t>
              </a:r>
            </a:p>
            <a:p>
              <a:pPr algn="ctr" eaLnBrk="1" hangingPunct="1">
                <a:lnSpc>
                  <a:spcPct val="95000"/>
                </a:lnSpc>
                <a:spcBef>
                  <a:spcPts val="0"/>
                </a:spcBef>
                <a:buClr>
                  <a:schemeClr val="bg1"/>
                </a:buClr>
                <a:buSzPct val="115000"/>
              </a:pPr>
              <a:r>
                <a:rPr lang="en-US" sz="1600" smtClean="0">
                  <a:solidFill>
                    <a:srgbClr val="FFFFCC"/>
                  </a:solidFill>
                </a:rPr>
                <a:t>van de Hulst (1950)</a:t>
              </a:r>
              <a:endParaRPr lang="en-US" sz="1600" smtClean="0">
                <a:solidFill>
                  <a:srgbClr val="FFFFCC"/>
                </a:solidFill>
              </a:endParaRPr>
            </a:p>
          </p:txBody>
        </p:sp>
        <p:sp>
          <p:nvSpPr>
            <p:cNvPr id="4" name="Freeform 3"/>
            <p:cNvSpPr/>
            <p:nvPr/>
          </p:nvSpPr>
          <p:spPr bwMode="auto">
            <a:xfrm>
              <a:off x="569168" y="4447823"/>
              <a:ext cx="1345072" cy="75824"/>
            </a:xfrm>
            <a:custGeom>
              <a:avLst/>
              <a:gdLst>
                <a:gd name="connsiteX0" fmla="*/ 0 w 1474237"/>
                <a:gd name="connsiteY0" fmla="*/ 122190 h 178174"/>
                <a:gd name="connsiteX1" fmla="*/ 382556 w 1474237"/>
                <a:gd name="connsiteY1" fmla="*/ 893 h 178174"/>
                <a:gd name="connsiteX2" fmla="*/ 625152 w 1474237"/>
                <a:gd name="connsiteY2" fmla="*/ 178174 h 178174"/>
                <a:gd name="connsiteX3" fmla="*/ 1073021 w 1474237"/>
                <a:gd name="connsiteY3" fmla="*/ 893 h 178174"/>
                <a:gd name="connsiteX4" fmla="*/ 1315617 w 1474237"/>
                <a:gd name="connsiteY4" fmla="*/ 159513 h 178174"/>
                <a:gd name="connsiteX5" fmla="*/ 1474237 w 1474237"/>
                <a:gd name="connsiteY5" fmla="*/ 159513 h 178174"/>
                <a:gd name="connsiteX0" fmla="*/ 0 w 1474237"/>
                <a:gd name="connsiteY0" fmla="*/ 130763 h 186755"/>
                <a:gd name="connsiteX1" fmla="*/ 296518 w 1474237"/>
                <a:gd name="connsiteY1" fmla="*/ 800 h 186755"/>
                <a:gd name="connsiteX2" fmla="*/ 625152 w 1474237"/>
                <a:gd name="connsiteY2" fmla="*/ 186747 h 186755"/>
                <a:gd name="connsiteX3" fmla="*/ 1073021 w 1474237"/>
                <a:gd name="connsiteY3" fmla="*/ 9466 h 186755"/>
                <a:gd name="connsiteX4" fmla="*/ 1315617 w 1474237"/>
                <a:gd name="connsiteY4" fmla="*/ 168086 h 186755"/>
                <a:gd name="connsiteX5" fmla="*/ 1474237 w 1474237"/>
                <a:gd name="connsiteY5" fmla="*/ 168086 h 186755"/>
                <a:gd name="connsiteX0" fmla="*/ 0 w 1474237"/>
                <a:gd name="connsiteY0" fmla="*/ 130763 h 186762"/>
                <a:gd name="connsiteX1" fmla="*/ 296518 w 1474237"/>
                <a:gd name="connsiteY1" fmla="*/ 800 h 186762"/>
                <a:gd name="connsiteX2" fmla="*/ 625152 w 1474237"/>
                <a:gd name="connsiteY2" fmla="*/ 186747 h 186762"/>
                <a:gd name="connsiteX3" fmla="*/ 982982 w 1474237"/>
                <a:gd name="connsiteY3" fmla="*/ 12355 h 186762"/>
                <a:gd name="connsiteX4" fmla="*/ 1315617 w 1474237"/>
                <a:gd name="connsiteY4" fmla="*/ 168086 h 186762"/>
                <a:gd name="connsiteX5" fmla="*/ 1474237 w 1474237"/>
                <a:gd name="connsiteY5" fmla="*/ 168086 h 186762"/>
                <a:gd name="connsiteX0" fmla="*/ 0 w 1474237"/>
                <a:gd name="connsiteY0" fmla="*/ 130763 h 186762"/>
                <a:gd name="connsiteX1" fmla="*/ 296518 w 1474237"/>
                <a:gd name="connsiteY1" fmla="*/ 800 h 186762"/>
                <a:gd name="connsiteX2" fmla="*/ 625152 w 1474237"/>
                <a:gd name="connsiteY2" fmla="*/ 186747 h 186762"/>
                <a:gd name="connsiteX3" fmla="*/ 982982 w 1474237"/>
                <a:gd name="connsiteY3" fmla="*/ 12355 h 186762"/>
                <a:gd name="connsiteX4" fmla="*/ 1287604 w 1474237"/>
                <a:gd name="connsiteY4" fmla="*/ 170975 h 186762"/>
                <a:gd name="connsiteX5" fmla="*/ 1474237 w 1474237"/>
                <a:gd name="connsiteY5" fmla="*/ 168086 h 186762"/>
                <a:gd name="connsiteX0" fmla="*/ 0 w 1530262"/>
                <a:gd name="connsiteY0" fmla="*/ 130763 h 186762"/>
                <a:gd name="connsiteX1" fmla="*/ 296518 w 1530262"/>
                <a:gd name="connsiteY1" fmla="*/ 800 h 186762"/>
                <a:gd name="connsiteX2" fmla="*/ 625152 w 1530262"/>
                <a:gd name="connsiteY2" fmla="*/ 186747 h 186762"/>
                <a:gd name="connsiteX3" fmla="*/ 982982 w 1530262"/>
                <a:gd name="connsiteY3" fmla="*/ 12355 h 186762"/>
                <a:gd name="connsiteX4" fmla="*/ 1287604 w 1530262"/>
                <a:gd name="connsiteY4" fmla="*/ 170975 h 186762"/>
                <a:gd name="connsiteX5" fmla="*/ 1530262 w 1530262"/>
                <a:gd name="connsiteY5" fmla="*/ 127645 h 186762"/>
                <a:gd name="connsiteX0" fmla="*/ 0 w 1530262"/>
                <a:gd name="connsiteY0" fmla="*/ 130763 h 186762"/>
                <a:gd name="connsiteX1" fmla="*/ 296518 w 1530262"/>
                <a:gd name="connsiteY1" fmla="*/ 800 h 186762"/>
                <a:gd name="connsiteX2" fmla="*/ 625152 w 1530262"/>
                <a:gd name="connsiteY2" fmla="*/ 186747 h 186762"/>
                <a:gd name="connsiteX3" fmla="*/ 982982 w 1530262"/>
                <a:gd name="connsiteY3" fmla="*/ 12355 h 186762"/>
                <a:gd name="connsiteX4" fmla="*/ 1287604 w 1530262"/>
                <a:gd name="connsiteY4" fmla="*/ 170975 h 186762"/>
                <a:gd name="connsiteX5" fmla="*/ 1530262 w 1530262"/>
                <a:gd name="connsiteY5" fmla="*/ 127645 h 186762"/>
                <a:gd name="connsiteX0" fmla="*/ 0 w 1622303"/>
                <a:gd name="connsiteY0" fmla="*/ 130763 h 186762"/>
                <a:gd name="connsiteX1" fmla="*/ 296518 w 1622303"/>
                <a:gd name="connsiteY1" fmla="*/ 800 h 186762"/>
                <a:gd name="connsiteX2" fmla="*/ 625152 w 1622303"/>
                <a:gd name="connsiteY2" fmla="*/ 186747 h 186762"/>
                <a:gd name="connsiteX3" fmla="*/ 982982 w 1622303"/>
                <a:gd name="connsiteY3" fmla="*/ 12355 h 186762"/>
                <a:gd name="connsiteX4" fmla="*/ 1287604 w 1622303"/>
                <a:gd name="connsiteY4" fmla="*/ 170975 h 186762"/>
                <a:gd name="connsiteX5" fmla="*/ 1622303 w 1622303"/>
                <a:gd name="connsiteY5" fmla="*/ 127645 h 186762"/>
                <a:gd name="connsiteX0" fmla="*/ 0 w 1622303"/>
                <a:gd name="connsiteY0" fmla="*/ 130763 h 186762"/>
                <a:gd name="connsiteX1" fmla="*/ 296518 w 1622303"/>
                <a:gd name="connsiteY1" fmla="*/ 800 h 186762"/>
                <a:gd name="connsiteX2" fmla="*/ 625152 w 1622303"/>
                <a:gd name="connsiteY2" fmla="*/ 186747 h 186762"/>
                <a:gd name="connsiteX3" fmla="*/ 982982 w 1622303"/>
                <a:gd name="connsiteY3" fmla="*/ 12355 h 186762"/>
                <a:gd name="connsiteX4" fmla="*/ 1287604 w 1622303"/>
                <a:gd name="connsiteY4" fmla="*/ 170975 h 186762"/>
                <a:gd name="connsiteX5" fmla="*/ 1622303 w 1622303"/>
                <a:gd name="connsiteY5" fmla="*/ 127645 h 186762"/>
                <a:gd name="connsiteX0" fmla="*/ 0 w 1646313"/>
                <a:gd name="connsiteY0" fmla="*/ 130763 h 186762"/>
                <a:gd name="connsiteX1" fmla="*/ 296518 w 1646313"/>
                <a:gd name="connsiteY1" fmla="*/ 800 h 186762"/>
                <a:gd name="connsiteX2" fmla="*/ 625152 w 1646313"/>
                <a:gd name="connsiteY2" fmla="*/ 186747 h 186762"/>
                <a:gd name="connsiteX3" fmla="*/ 982982 w 1646313"/>
                <a:gd name="connsiteY3" fmla="*/ 12355 h 186762"/>
                <a:gd name="connsiteX4" fmla="*/ 1287604 w 1646313"/>
                <a:gd name="connsiteY4" fmla="*/ 170975 h 186762"/>
                <a:gd name="connsiteX5" fmla="*/ 1646313 w 1646313"/>
                <a:gd name="connsiteY5" fmla="*/ 92980 h 186762"/>
                <a:gd name="connsiteX0" fmla="*/ 0 w 1646313"/>
                <a:gd name="connsiteY0" fmla="*/ 130763 h 186762"/>
                <a:gd name="connsiteX1" fmla="*/ 296518 w 1646313"/>
                <a:gd name="connsiteY1" fmla="*/ 800 h 186762"/>
                <a:gd name="connsiteX2" fmla="*/ 625152 w 1646313"/>
                <a:gd name="connsiteY2" fmla="*/ 186747 h 186762"/>
                <a:gd name="connsiteX3" fmla="*/ 982982 w 1646313"/>
                <a:gd name="connsiteY3" fmla="*/ 12355 h 186762"/>
                <a:gd name="connsiteX4" fmla="*/ 1287604 w 1646313"/>
                <a:gd name="connsiteY4" fmla="*/ 170975 h 186762"/>
                <a:gd name="connsiteX5" fmla="*/ 1646313 w 1646313"/>
                <a:gd name="connsiteY5" fmla="*/ 92980 h 186762"/>
                <a:gd name="connsiteX0" fmla="*/ 0 w 1646313"/>
                <a:gd name="connsiteY0" fmla="*/ 130763 h 186762"/>
                <a:gd name="connsiteX1" fmla="*/ 296518 w 1646313"/>
                <a:gd name="connsiteY1" fmla="*/ 800 h 186762"/>
                <a:gd name="connsiteX2" fmla="*/ 625152 w 1646313"/>
                <a:gd name="connsiteY2" fmla="*/ 186747 h 186762"/>
                <a:gd name="connsiteX3" fmla="*/ 982982 w 1646313"/>
                <a:gd name="connsiteY3" fmla="*/ 12355 h 186762"/>
                <a:gd name="connsiteX4" fmla="*/ 1275599 w 1646313"/>
                <a:gd name="connsiteY4" fmla="*/ 170975 h 186762"/>
                <a:gd name="connsiteX5" fmla="*/ 1646313 w 1646313"/>
                <a:gd name="connsiteY5" fmla="*/ 92980 h 18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6313" h="186762">
                  <a:moveTo>
                    <a:pt x="0" y="130763"/>
                  </a:moveTo>
                  <a:cubicBezTo>
                    <a:pt x="139182" y="65449"/>
                    <a:pt x="192326" y="-8531"/>
                    <a:pt x="296518" y="800"/>
                  </a:cubicBezTo>
                  <a:cubicBezTo>
                    <a:pt x="400710" y="10131"/>
                    <a:pt x="510741" y="184821"/>
                    <a:pt x="625152" y="186747"/>
                  </a:cubicBezTo>
                  <a:cubicBezTo>
                    <a:pt x="739563" y="188673"/>
                    <a:pt x="874574" y="14984"/>
                    <a:pt x="982982" y="12355"/>
                  </a:cubicBezTo>
                  <a:cubicBezTo>
                    <a:pt x="1091390" y="9726"/>
                    <a:pt x="1165044" y="157537"/>
                    <a:pt x="1275599" y="170975"/>
                  </a:cubicBezTo>
                  <a:cubicBezTo>
                    <a:pt x="1386154" y="184413"/>
                    <a:pt x="1484386" y="88866"/>
                    <a:pt x="1646313" y="92980"/>
                  </a:cubicBezTo>
                </a:path>
              </a:pathLst>
            </a:custGeom>
            <a:noFill/>
            <a:ln w="15875" cap="flat" cmpd="sng" algn="ctr">
              <a:solidFill>
                <a:srgbClr val="FFFFCC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595697" y="5736731"/>
              <a:ext cx="1345072" cy="75824"/>
            </a:xfrm>
            <a:custGeom>
              <a:avLst/>
              <a:gdLst>
                <a:gd name="connsiteX0" fmla="*/ 0 w 1474237"/>
                <a:gd name="connsiteY0" fmla="*/ 122190 h 178174"/>
                <a:gd name="connsiteX1" fmla="*/ 382556 w 1474237"/>
                <a:gd name="connsiteY1" fmla="*/ 893 h 178174"/>
                <a:gd name="connsiteX2" fmla="*/ 625152 w 1474237"/>
                <a:gd name="connsiteY2" fmla="*/ 178174 h 178174"/>
                <a:gd name="connsiteX3" fmla="*/ 1073021 w 1474237"/>
                <a:gd name="connsiteY3" fmla="*/ 893 h 178174"/>
                <a:gd name="connsiteX4" fmla="*/ 1315617 w 1474237"/>
                <a:gd name="connsiteY4" fmla="*/ 159513 h 178174"/>
                <a:gd name="connsiteX5" fmla="*/ 1474237 w 1474237"/>
                <a:gd name="connsiteY5" fmla="*/ 159513 h 178174"/>
                <a:gd name="connsiteX0" fmla="*/ 0 w 1474237"/>
                <a:gd name="connsiteY0" fmla="*/ 130763 h 186755"/>
                <a:gd name="connsiteX1" fmla="*/ 296518 w 1474237"/>
                <a:gd name="connsiteY1" fmla="*/ 800 h 186755"/>
                <a:gd name="connsiteX2" fmla="*/ 625152 w 1474237"/>
                <a:gd name="connsiteY2" fmla="*/ 186747 h 186755"/>
                <a:gd name="connsiteX3" fmla="*/ 1073021 w 1474237"/>
                <a:gd name="connsiteY3" fmla="*/ 9466 h 186755"/>
                <a:gd name="connsiteX4" fmla="*/ 1315617 w 1474237"/>
                <a:gd name="connsiteY4" fmla="*/ 168086 h 186755"/>
                <a:gd name="connsiteX5" fmla="*/ 1474237 w 1474237"/>
                <a:gd name="connsiteY5" fmla="*/ 168086 h 186755"/>
                <a:gd name="connsiteX0" fmla="*/ 0 w 1474237"/>
                <a:gd name="connsiteY0" fmla="*/ 130763 h 186762"/>
                <a:gd name="connsiteX1" fmla="*/ 296518 w 1474237"/>
                <a:gd name="connsiteY1" fmla="*/ 800 h 186762"/>
                <a:gd name="connsiteX2" fmla="*/ 625152 w 1474237"/>
                <a:gd name="connsiteY2" fmla="*/ 186747 h 186762"/>
                <a:gd name="connsiteX3" fmla="*/ 982982 w 1474237"/>
                <a:gd name="connsiteY3" fmla="*/ 12355 h 186762"/>
                <a:gd name="connsiteX4" fmla="*/ 1315617 w 1474237"/>
                <a:gd name="connsiteY4" fmla="*/ 168086 h 186762"/>
                <a:gd name="connsiteX5" fmla="*/ 1474237 w 1474237"/>
                <a:gd name="connsiteY5" fmla="*/ 168086 h 186762"/>
                <a:gd name="connsiteX0" fmla="*/ 0 w 1474237"/>
                <a:gd name="connsiteY0" fmla="*/ 130763 h 186762"/>
                <a:gd name="connsiteX1" fmla="*/ 296518 w 1474237"/>
                <a:gd name="connsiteY1" fmla="*/ 800 h 186762"/>
                <a:gd name="connsiteX2" fmla="*/ 625152 w 1474237"/>
                <a:gd name="connsiteY2" fmla="*/ 186747 h 186762"/>
                <a:gd name="connsiteX3" fmla="*/ 982982 w 1474237"/>
                <a:gd name="connsiteY3" fmla="*/ 12355 h 186762"/>
                <a:gd name="connsiteX4" fmla="*/ 1287604 w 1474237"/>
                <a:gd name="connsiteY4" fmla="*/ 170975 h 186762"/>
                <a:gd name="connsiteX5" fmla="*/ 1474237 w 1474237"/>
                <a:gd name="connsiteY5" fmla="*/ 168086 h 186762"/>
                <a:gd name="connsiteX0" fmla="*/ 0 w 1530262"/>
                <a:gd name="connsiteY0" fmla="*/ 130763 h 186762"/>
                <a:gd name="connsiteX1" fmla="*/ 296518 w 1530262"/>
                <a:gd name="connsiteY1" fmla="*/ 800 h 186762"/>
                <a:gd name="connsiteX2" fmla="*/ 625152 w 1530262"/>
                <a:gd name="connsiteY2" fmla="*/ 186747 h 186762"/>
                <a:gd name="connsiteX3" fmla="*/ 982982 w 1530262"/>
                <a:gd name="connsiteY3" fmla="*/ 12355 h 186762"/>
                <a:gd name="connsiteX4" fmla="*/ 1287604 w 1530262"/>
                <a:gd name="connsiteY4" fmla="*/ 170975 h 186762"/>
                <a:gd name="connsiteX5" fmla="*/ 1530262 w 1530262"/>
                <a:gd name="connsiteY5" fmla="*/ 127645 h 186762"/>
                <a:gd name="connsiteX0" fmla="*/ 0 w 1530262"/>
                <a:gd name="connsiteY0" fmla="*/ 130763 h 186762"/>
                <a:gd name="connsiteX1" fmla="*/ 296518 w 1530262"/>
                <a:gd name="connsiteY1" fmla="*/ 800 h 186762"/>
                <a:gd name="connsiteX2" fmla="*/ 625152 w 1530262"/>
                <a:gd name="connsiteY2" fmla="*/ 186747 h 186762"/>
                <a:gd name="connsiteX3" fmla="*/ 982982 w 1530262"/>
                <a:gd name="connsiteY3" fmla="*/ 12355 h 186762"/>
                <a:gd name="connsiteX4" fmla="*/ 1287604 w 1530262"/>
                <a:gd name="connsiteY4" fmla="*/ 170975 h 186762"/>
                <a:gd name="connsiteX5" fmla="*/ 1530262 w 1530262"/>
                <a:gd name="connsiteY5" fmla="*/ 127645 h 186762"/>
                <a:gd name="connsiteX0" fmla="*/ 0 w 1622303"/>
                <a:gd name="connsiteY0" fmla="*/ 130763 h 186762"/>
                <a:gd name="connsiteX1" fmla="*/ 296518 w 1622303"/>
                <a:gd name="connsiteY1" fmla="*/ 800 h 186762"/>
                <a:gd name="connsiteX2" fmla="*/ 625152 w 1622303"/>
                <a:gd name="connsiteY2" fmla="*/ 186747 h 186762"/>
                <a:gd name="connsiteX3" fmla="*/ 982982 w 1622303"/>
                <a:gd name="connsiteY3" fmla="*/ 12355 h 186762"/>
                <a:gd name="connsiteX4" fmla="*/ 1287604 w 1622303"/>
                <a:gd name="connsiteY4" fmla="*/ 170975 h 186762"/>
                <a:gd name="connsiteX5" fmla="*/ 1622303 w 1622303"/>
                <a:gd name="connsiteY5" fmla="*/ 127645 h 186762"/>
                <a:gd name="connsiteX0" fmla="*/ 0 w 1622303"/>
                <a:gd name="connsiteY0" fmla="*/ 130763 h 186762"/>
                <a:gd name="connsiteX1" fmla="*/ 296518 w 1622303"/>
                <a:gd name="connsiteY1" fmla="*/ 800 h 186762"/>
                <a:gd name="connsiteX2" fmla="*/ 625152 w 1622303"/>
                <a:gd name="connsiteY2" fmla="*/ 186747 h 186762"/>
                <a:gd name="connsiteX3" fmla="*/ 982982 w 1622303"/>
                <a:gd name="connsiteY3" fmla="*/ 12355 h 186762"/>
                <a:gd name="connsiteX4" fmla="*/ 1287604 w 1622303"/>
                <a:gd name="connsiteY4" fmla="*/ 170975 h 186762"/>
                <a:gd name="connsiteX5" fmla="*/ 1622303 w 1622303"/>
                <a:gd name="connsiteY5" fmla="*/ 127645 h 186762"/>
                <a:gd name="connsiteX0" fmla="*/ 0 w 1646313"/>
                <a:gd name="connsiteY0" fmla="*/ 130763 h 186762"/>
                <a:gd name="connsiteX1" fmla="*/ 296518 w 1646313"/>
                <a:gd name="connsiteY1" fmla="*/ 800 h 186762"/>
                <a:gd name="connsiteX2" fmla="*/ 625152 w 1646313"/>
                <a:gd name="connsiteY2" fmla="*/ 186747 h 186762"/>
                <a:gd name="connsiteX3" fmla="*/ 982982 w 1646313"/>
                <a:gd name="connsiteY3" fmla="*/ 12355 h 186762"/>
                <a:gd name="connsiteX4" fmla="*/ 1287604 w 1646313"/>
                <a:gd name="connsiteY4" fmla="*/ 170975 h 186762"/>
                <a:gd name="connsiteX5" fmla="*/ 1646313 w 1646313"/>
                <a:gd name="connsiteY5" fmla="*/ 92980 h 186762"/>
                <a:gd name="connsiteX0" fmla="*/ 0 w 1646313"/>
                <a:gd name="connsiteY0" fmla="*/ 130763 h 186762"/>
                <a:gd name="connsiteX1" fmla="*/ 296518 w 1646313"/>
                <a:gd name="connsiteY1" fmla="*/ 800 h 186762"/>
                <a:gd name="connsiteX2" fmla="*/ 625152 w 1646313"/>
                <a:gd name="connsiteY2" fmla="*/ 186747 h 186762"/>
                <a:gd name="connsiteX3" fmla="*/ 982982 w 1646313"/>
                <a:gd name="connsiteY3" fmla="*/ 12355 h 186762"/>
                <a:gd name="connsiteX4" fmla="*/ 1287604 w 1646313"/>
                <a:gd name="connsiteY4" fmla="*/ 170975 h 186762"/>
                <a:gd name="connsiteX5" fmla="*/ 1646313 w 1646313"/>
                <a:gd name="connsiteY5" fmla="*/ 92980 h 186762"/>
                <a:gd name="connsiteX0" fmla="*/ 0 w 1646313"/>
                <a:gd name="connsiteY0" fmla="*/ 130763 h 186762"/>
                <a:gd name="connsiteX1" fmla="*/ 296518 w 1646313"/>
                <a:gd name="connsiteY1" fmla="*/ 800 h 186762"/>
                <a:gd name="connsiteX2" fmla="*/ 625152 w 1646313"/>
                <a:gd name="connsiteY2" fmla="*/ 186747 h 186762"/>
                <a:gd name="connsiteX3" fmla="*/ 982982 w 1646313"/>
                <a:gd name="connsiteY3" fmla="*/ 12355 h 186762"/>
                <a:gd name="connsiteX4" fmla="*/ 1275599 w 1646313"/>
                <a:gd name="connsiteY4" fmla="*/ 170975 h 186762"/>
                <a:gd name="connsiteX5" fmla="*/ 1646313 w 1646313"/>
                <a:gd name="connsiteY5" fmla="*/ 92980 h 18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6313" h="186762">
                  <a:moveTo>
                    <a:pt x="0" y="130763"/>
                  </a:moveTo>
                  <a:cubicBezTo>
                    <a:pt x="139182" y="65449"/>
                    <a:pt x="192326" y="-8531"/>
                    <a:pt x="296518" y="800"/>
                  </a:cubicBezTo>
                  <a:cubicBezTo>
                    <a:pt x="400710" y="10131"/>
                    <a:pt x="510741" y="184821"/>
                    <a:pt x="625152" y="186747"/>
                  </a:cubicBezTo>
                  <a:cubicBezTo>
                    <a:pt x="739563" y="188673"/>
                    <a:pt x="874574" y="14984"/>
                    <a:pt x="982982" y="12355"/>
                  </a:cubicBezTo>
                  <a:cubicBezTo>
                    <a:pt x="1091390" y="9726"/>
                    <a:pt x="1165044" y="157537"/>
                    <a:pt x="1275599" y="170975"/>
                  </a:cubicBezTo>
                  <a:cubicBezTo>
                    <a:pt x="1386154" y="184413"/>
                    <a:pt x="1484386" y="88866"/>
                    <a:pt x="1646313" y="92980"/>
                  </a:cubicBezTo>
                </a:path>
              </a:pathLst>
            </a:custGeom>
            <a:noFill/>
            <a:ln w="15875" cap="flat" cmpd="sng" algn="ctr">
              <a:solidFill>
                <a:srgbClr val="FFFFCC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965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162115"/>
            <a:ext cx="8877300" cy="6985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Brief overview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189625" y="1614517"/>
            <a:ext cx="6726650" cy="233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2000"/>
              </a:lnSpc>
              <a:spcBef>
                <a:spcPts val="1400"/>
              </a:spcBef>
              <a:buSzPct val="100000"/>
            </a:pPr>
            <a:r>
              <a:rPr lang="en-US" sz="2000" b="1" i="0" smtClean="0">
                <a:solidFill>
                  <a:srgbClr val="FFFF00"/>
                </a:solidFill>
                <a:latin typeface="+mj-lt"/>
              </a:rPr>
              <a:t>Goal of Lecture 6:</a:t>
            </a:r>
          </a:p>
          <a:p>
            <a:pPr eaLnBrk="0" hangingPunct="0">
              <a:lnSpc>
                <a:spcPct val="92000"/>
              </a:lnSpc>
              <a:spcBef>
                <a:spcPts val="1400"/>
              </a:spcBef>
              <a:buSzPct val="100000"/>
            </a:pPr>
            <a:r>
              <a:rPr lang="en-US" sz="800" b="1" i="0" smtClean="0">
                <a:solidFill>
                  <a:srgbClr val="FFFF00"/>
                </a:solidFill>
                <a:latin typeface="+mj-lt"/>
              </a:rPr>
              <a:t>   </a:t>
            </a:r>
          </a:p>
          <a:p>
            <a:pPr marL="339725" indent="-339725" eaLnBrk="0" hangingPunct="0">
              <a:lnSpc>
                <a:spcPct val="92000"/>
              </a:lnSpc>
              <a:spcBef>
                <a:spcPts val="1400"/>
              </a:spcBef>
              <a:buSzPct val="100000"/>
              <a:buFont typeface="+mj-lt"/>
              <a:buAutoNum type="arabicPeriod"/>
            </a:pPr>
            <a:r>
              <a:rPr lang="en-US" sz="2000" i="0" smtClean="0">
                <a:solidFill>
                  <a:srgbClr val="FFFF00"/>
                </a:solidFill>
                <a:latin typeface="+mj-lt"/>
              </a:rPr>
              <a:t>Understand the origin of visible-light continuum radiation in the extended corona.</a:t>
            </a:r>
          </a:p>
          <a:p>
            <a:pPr marL="339725" indent="-339725">
              <a:lnSpc>
                <a:spcPct val="92000"/>
              </a:lnSpc>
              <a:spcBef>
                <a:spcPts val="1400"/>
              </a:spcBef>
              <a:buSzPct val="100000"/>
              <a:buFont typeface="+mj-lt"/>
              <a:buAutoNum type="arabicPeriod"/>
            </a:pPr>
            <a:r>
              <a:rPr lang="en-US" sz="2000" i="0">
                <a:solidFill>
                  <a:srgbClr val="FFFF00"/>
                </a:solidFill>
              </a:rPr>
              <a:t>K-corona: solar light Thomson-scattered by </a:t>
            </a:r>
            <a:r>
              <a:rPr lang="en-US" sz="2000" i="0" smtClean="0">
                <a:solidFill>
                  <a:srgbClr val="FFFF00"/>
                </a:solidFill>
              </a:rPr>
              <a:t>electrons</a:t>
            </a:r>
          </a:p>
          <a:p>
            <a:pPr marL="339725" indent="-339725">
              <a:lnSpc>
                <a:spcPct val="92000"/>
              </a:lnSpc>
              <a:spcBef>
                <a:spcPts val="1400"/>
              </a:spcBef>
              <a:buSzPct val="100000"/>
              <a:buFont typeface="+mj-lt"/>
              <a:buAutoNum type="arabicPeriod"/>
            </a:pPr>
            <a:r>
              <a:rPr lang="en-US" sz="2000" i="0" smtClean="0">
                <a:solidFill>
                  <a:srgbClr val="FFFF00"/>
                </a:solidFill>
              </a:rPr>
              <a:t>Diagnostic of electron density</a:t>
            </a:r>
            <a:endParaRPr lang="en-US" sz="2000" i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Thomson scattering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3" y="874720"/>
            <a:ext cx="8229601" cy="53692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6751" y="2164702"/>
            <a:ext cx="1054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E8972"/>
                </a:solidFill>
              </a:rPr>
              <a:t>Y</a:t>
            </a:r>
            <a:r>
              <a:rPr lang="en-US" i="0" smtClean="0">
                <a:solidFill>
                  <a:srgbClr val="FE8972"/>
                </a:solidFill>
              </a:rPr>
              <a:t>(</a:t>
            </a:r>
            <a:r>
              <a:rPr lang="en-US" smtClean="0">
                <a:solidFill>
                  <a:srgbClr val="FE8972"/>
                </a:solidFill>
              </a:rPr>
              <a:t>r</a:t>
            </a:r>
            <a:r>
              <a:rPr lang="en-US" i="0" smtClean="0">
                <a:solidFill>
                  <a:srgbClr val="FE8972"/>
                </a:solidFill>
              </a:rPr>
              <a:t>)</a:t>
            </a:r>
            <a:endParaRPr lang="en-US" i="0">
              <a:solidFill>
                <a:srgbClr val="FE897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3959" y="3685516"/>
            <a:ext cx="1054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66FF99"/>
                </a:solidFill>
              </a:rPr>
              <a:t>A</a:t>
            </a:r>
            <a:r>
              <a:rPr lang="en-US" i="0" smtClean="0">
                <a:solidFill>
                  <a:srgbClr val="66FF99"/>
                </a:solidFill>
              </a:rPr>
              <a:t>(</a:t>
            </a:r>
            <a:r>
              <a:rPr lang="en-US" smtClean="0">
                <a:solidFill>
                  <a:srgbClr val="66FF99"/>
                </a:solidFill>
              </a:rPr>
              <a:t>r</a:t>
            </a:r>
            <a:r>
              <a:rPr lang="en-US" i="0" smtClean="0">
                <a:solidFill>
                  <a:srgbClr val="66FF99"/>
                </a:solidFill>
              </a:rPr>
              <a:t>)</a:t>
            </a:r>
            <a:endParaRPr lang="en-US" i="0">
              <a:solidFill>
                <a:srgbClr val="66FF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36163" y="3030015"/>
            <a:ext cx="1054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I</a:t>
            </a:r>
            <a:endParaRPr lang="en-US" i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4425" y="3916348"/>
            <a:ext cx="1054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69B4FF"/>
                </a:solidFill>
              </a:rPr>
              <a:t>Q</a:t>
            </a:r>
            <a:endParaRPr lang="en-US" i="0">
              <a:solidFill>
                <a:srgbClr val="69B4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8784" y="1137092"/>
            <a:ext cx="1113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0" smtClean="0">
                <a:solidFill>
                  <a:srgbClr val="D1EDFF"/>
                </a:solidFill>
              </a:rPr>
              <a:t>full </a:t>
            </a:r>
            <a:r>
              <a:rPr lang="en-US" sz="1600" smtClean="0">
                <a:solidFill>
                  <a:srgbClr val="D1EDFF"/>
                </a:solidFill>
              </a:rPr>
              <a:t>dx </a:t>
            </a:r>
            <a:r>
              <a:rPr lang="en-US" sz="1600" i="0" smtClean="0">
                <a:solidFill>
                  <a:srgbClr val="D1EDFF"/>
                </a:solidFill>
              </a:rPr>
              <a:t>integrands</a:t>
            </a:r>
            <a:endParaRPr lang="en-US" sz="1600" i="0">
              <a:solidFill>
                <a:srgbClr val="D1ED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Thomson scattering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55736" y="3515289"/>
            <a:ext cx="799779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lvl="1" indent="-168275" eaLnBrk="1" hangingPunct="1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Why don’t other charged particles </a:t>
            </a:r>
            <a:r>
              <a:rPr lang="en-US" sz="2000" b="1" i="0" smtClean="0">
                <a:solidFill>
                  <a:srgbClr val="FE8972"/>
                </a:solidFill>
              </a:rPr>
              <a:t>(e.g., H or He nuclei) </a:t>
            </a:r>
            <a:r>
              <a:rPr lang="en-US" sz="2000" i="0" smtClean="0">
                <a:solidFill>
                  <a:srgbClr val="FFFFCC"/>
                </a:solidFill>
              </a:rPr>
              <a:t>contribute to the observed Thomson-scattered emission?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55736" y="1231546"/>
            <a:ext cx="799779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lvl="1" indent="-168275" eaLnBrk="1" hangingPunct="1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The overall frequency redistribution isn’t really coherent.</a:t>
            </a:r>
          </a:p>
          <a:p>
            <a:pPr marL="625475" lvl="2" indent="-168275" eaLnBrk="1" hangingPunct="1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Each scattering event preserves frequency </a:t>
            </a:r>
            <a:r>
              <a:rPr lang="en-US" sz="2000" b="1" i="0" smtClean="0">
                <a:solidFill>
                  <a:srgbClr val="8BD3FF"/>
                </a:solidFill>
              </a:rPr>
              <a:t>in the electron’s frame,</a:t>
            </a:r>
            <a:br>
              <a:rPr lang="en-US" sz="2000" b="1" i="0" smtClean="0">
                <a:solidFill>
                  <a:srgbClr val="8BD3FF"/>
                </a:solidFill>
              </a:rPr>
            </a:br>
            <a:r>
              <a:rPr lang="en-US" sz="2000" i="0" smtClean="0">
                <a:solidFill>
                  <a:srgbClr val="FFFFCC"/>
                </a:solidFill>
              </a:rPr>
              <a:t>but the electrons have a Maxwellian velocity distribution.</a:t>
            </a:r>
          </a:p>
          <a:p>
            <a:pPr marL="625475" lvl="2" indent="-168275" eaLnBrk="1" hangingPunct="1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Random Doppler shifts “smear” solar spectrum with a ~4 nm window.</a:t>
            </a:r>
          </a:p>
          <a:p>
            <a:pPr marL="625475" lvl="2" indent="-168275" eaLnBrk="1" hangingPunct="1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Many visible-light filters, though, have bandpasses of 20 to 400 nm.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134" y="4236788"/>
            <a:ext cx="6279502" cy="118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3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Next time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665748" y="1800452"/>
            <a:ext cx="5774403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rgbClr val="FFFF00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00"/>
                </a:solidFill>
              </a:rPr>
              <a:t>Survey actual observations of the K corona, from 1950s to present.</a:t>
            </a:r>
          </a:p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rgbClr val="FFFF00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00"/>
                </a:solidFill>
              </a:rPr>
              <a:t>How do we </a:t>
            </a:r>
            <a:r>
              <a:rPr lang="en-US" sz="2000" b="1" smtClean="0">
                <a:solidFill>
                  <a:srgbClr val="FFFF00"/>
                </a:solidFill>
              </a:rPr>
              <a:t>use</a:t>
            </a:r>
            <a:r>
              <a:rPr lang="en-US" sz="2000" i="0" smtClean="0">
                <a:solidFill>
                  <a:srgbClr val="FFFF00"/>
                </a:solidFill>
              </a:rPr>
              <a:t> these measurements as diagnostics of the plasma properties of the corona?</a:t>
            </a:r>
          </a:p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rgbClr val="FFFF00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00"/>
                </a:solidFill>
              </a:rPr>
              <a:t>What about the dust-scattered F corona?</a:t>
            </a:r>
          </a:p>
        </p:txBody>
      </p:sp>
    </p:spTree>
    <p:extLst>
      <p:ext uri="{BB962C8B-B14F-4D97-AF65-F5344CB8AC3E}">
        <p14:creationId xmlns:p14="http://schemas.microsoft.com/office/powerpoint/2010/main" val="69570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35537" y="160648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Intensity above the limb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" name="Picture 1" descr="intensity_offlimb0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2" y="340207"/>
            <a:ext cx="4939378" cy="6086871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255198" y="1166356"/>
            <a:ext cx="4114801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</a:rPr>
              <a:t>Particles in the extended corona:</a:t>
            </a:r>
          </a:p>
          <a:p>
            <a:pPr marL="625475" lvl="1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b="1" i="0" smtClean="0">
                <a:solidFill>
                  <a:srgbClr val="00FF00"/>
                </a:solidFill>
              </a:rPr>
              <a:t>bound atoms/ions</a:t>
            </a:r>
          </a:p>
          <a:p>
            <a:pPr marL="625475" lvl="1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b="1" i="0" smtClean="0">
                <a:solidFill>
                  <a:srgbClr val="FF5C67"/>
                </a:solidFill>
              </a:rPr>
              <a:t>free electrons</a:t>
            </a:r>
          </a:p>
          <a:p>
            <a:pPr marL="625475" lvl="1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free nuclei  (</a:t>
            </a:r>
            <a:r>
              <a:rPr lang="en-US" sz="2000" smtClean="0">
                <a:solidFill>
                  <a:srgbClr val="FFFFCC"/>
                </a:solidFill>
              </a:rPr>
              <a:t>p</a:t>
            </a:r>
            <a:r>
              <a:rPr lang="en-US" sz="2000" i="0" baseline="30000" smtClean="0">
                <a:solidFill>
                  <a:srgbClr val="FFFFCC"/>
                </a:solidFill>
              </a:rPr>
              <a:t>+</a:t>
            </a:r>
            <a:r>
              <a:rPr lang="en-US" sz="2000" i="0" smtClean="0">
                <a:solidFill>
                  <a:srgbClr val="FFFFCC"/>
                </a:solidFill>
              </a:rPr>
              <a:t>, He</a:t>
            </a:r>
            <a:r>
              <a:rPr lang="en-US" sz="2000" i="0" baseline="30000" smtClean="0">
                <a:solidFill>
                  <a:srgbClr val="FFFFCC"/>
                </a:solidFill>
              </a:rPr>
              <a:t>+2</a:t>
            </a:r>
            <a:r>
              <a:rPr lang="en-US" sz="2000" i="0" smtClean="0">
                <a:solidFill>
                  <a:srgbClr val="FFFFCC"/>
                </a:solidFill>
              </a:rPr>
              <a:t>)</a:t>
            </a:r>
          </a:p>
          <a:p>
            <a:pPr marL="625475" lvl="1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b="1" i="0" smtClean="0">
                <a:solidFill>
                  <a:srgbClr val="FFFF00"/>
                </a:solidFill>
              </a:rPr>
              <a:t>dust grains</a:t>
            </a:r>
            <a:endParaRPr lang="en-US" sz="2000" i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38329" y="4697946"/>
            <a:ext cx="17742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lvl="1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00"/>
                </a:solidFill>
              </a:rPr>
              <a:t>F corona</a:t>
            </a:r>
          </a:p>
          <a:p>
            <a:pPr marL="168275" lvl="1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E8972"/>
                </a:solidFill>
              </a:rPr>
              <a:t>K corona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372707" y="4059975"/>
            <a:ext cx="2602806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smtClean="0">
                <a:solidFill>
                  <a:srgbClr val="FFFFCC"/>
                </a:solidFill>
              </a:rPr>
              <a:t>Also:  </a:t>
            </a:r>
            <a:r>
              <a:rPr lang="en-US" sz="2000" i="0" smtClean="0">
                <a:solidFill>
                  <a:srgbClr val="FFFFCC"/>
                </a:solidFill>
              </a:rPr>
              <a:t>weaker</a:t>
            </a:r>
          </a:p>
          <a:p>
            <a:pPr marL="0" lvl="1" algn="ctr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00FF00"/>
                </a:solidFill>
              </a:rPr>
              <a:t>E corona (or L):</a:t>
            </a:r>
            <a:br>
              <a:rPr lang="en-US" sz="2000" i="0" smtClean="0">
                <a:solidFill>
                  <a:srgbClr val="00FF00"/>
                </a:solidFill>
              </a:rPr>
            </a:br>
            <a:r>
              <a:rPr lang="en-US" sz="2000" i="0" smtClean="0">
                <a:solidFill>
                  <a:srgbClr val="00FF00"/>
                </a:solidFill>
              </a:rPr>
              <a:t>emission lines</a:t>
            </a:r>
          </a:p>
          <a:p>
            <a:pPr marL="0" lvl="1" algn="ctr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00"/>
                </a:solidFill>
              </a:rPr>
              <a:t>T corona:</a:t>
            </a:r>
            <a:r>
              <a:rPr lang="en-US" sz="2000" i="0">
                <a:solidFill>
                  <a:srgbClr val="FFFF00"/>
                </a:solidFill>
              </a:rPr>
              <a:t/>
            </a:r>
            <a:br>
              <a:rPr lang="en-US" sz="2000" i="0">
                <a:solidFill>
                  <a:srgbClr val="FFFF00"/>
                </a:solidFill>
              </a:rPr>
            </a:br>
            <a:r>
              <a:rPr lang="en-US" sz="2000" i="0" smtClean="0">
                <a:solidFill>
                  <a:srgbClr val="FFFF00"/>
                </a:solidFill>
              </a:rPr>
              <a:t>thermal IR from dust</a:t>
            </a:r>
          </a:p>
        </p:txBody>
      </p:sp>
    </p:spTree>
    <p:extLst>
      <p:ext uri="{BB962C8B-B14F-4D97-AF65-F5344CB8AC3E}">
        <p14:creationId xmlns:p14="http://schemas.microsoft.com/office/powerpoint/2010/main" val="298767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16211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Intensity above the limb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6497" y="937368"/>
            <a:ext cx="868466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Recall the solution to the equation of radiative transfer:</a:t>
            </a:r>
            <a:endParaRPr lang="en-US" sz="2000" i="0" dirty="0">
              <a:solidFill>
                <a:srgbClr val="FFFF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60606"/>
              </a:clrFrom>
              <a:clrTo>
                <a:srgbClr val="06060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" r="8877" b="72934"/>
          <a:stretch/>
        </p:blipFill>
        <p:spPr>
          <a:xfrm>
            <a:off x="966815" y="1497457"/>
            <a:ext cx="6650162" cy="111654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56497" y="1724776"/>
            <a:ext cx="8754239" cy="4141150"/>
            <a:chOff x="156497" y="1724776"/>
            <a:chExt cx="8754239" cy="4141150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156497" y="2934972"/>
              <a:ext cx="5319965" cy="1415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8275" indent="-168275" eaLnBrk="1" hangingPunct="1">
                <a:lnSpc>
                  <a:spcPct val="95000"/>
                </a:lnSpc>
                <a:spcBef>
                  <a:spcPts val="12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i="0" smtClean="0">
                  <a:solidFill>
                    <a:srgbClr val="FFFFCC"/>
                  </a:solidFill>
                </a:rPr>
                <a:t>When observing above the limb, there is no illuminating source </a:t>
              </a:r>
              <a:r>
                <a:rPr lang="en-US" sz="2000" smtClean="0">
                  <a:solidFill>
                    <a:srgbClr val="FFFFCC"/>
                  </a:solidFill>
                </a:rPr>
                <a:t>I</a:t>
              </a:r>
              <a:r>
                <a:rPr lang="el-GR" sz="2000" baseline="-25000" smtClean="0">
                  <a:solidFill>
                    <a:srgbClr val="FFFFCC"/>
                  </a:solidFill>
                </a:rPr>
                <a:t>ν</a:t>
              </a:r>
              <a:r>
                <a:rPr lang="en-US" i="0" baseline="22000" smtClean="0">
                  <a:solidFill>
                    <a:srgbClr val="FFFFCC"/>
                  </a:solidFill>
                </a:rPr>
                <a:t>*</a:t>
              </a:r>
            </a:p>
            <a:p>
              <a:pPr marL="168275" indent="-168275" eaLnBrk="1" hangingPunct="1">
                <a:lnSpc>
                  <a:spcPct val="95000"/>
                </a:lnSpc>
                <a:spcBef>
                  <a:spcPts val="12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i="0" smtClean="0">
                  <a:solidFill>
                    <a:srgbClr val="FFFFCC"/>
                  </a:solidFill>
                </a:rPr>
                <a:t>The extended corona is extremely optically thin (</a:t>
              </a:r>
              <a:r>
                <a:rPr lang="el-GR" sz="2000" i="0" smtClean="0">
                  <a:solidFill>
                    <a:srgbClr val="FFFFCC"/>
                  </a:solidFill>
                </a:rPr>
                <a:t>τ</a:t>
              </a:r>
              <a:r>
                <a:rPr lang="el-GR" sz="2000" baseline="-25000" smtClean="0">
                  <a:solidFill>
                    <a:srgbClr val="FFFFCC"/>
                  </a:solidFill>
                </a:rPr>
                <a:t>ν</a:t>
              </a:r>
              <a:r>
                <a:rPr lang="en-US" sz="2000" smtClean="0">
                  <a:solidFill>
                    <a:srgbClr val="FFFFCC"/>
                  </a:solidFill>
                </a:rPr>
                <a:t> </a:t>
              </a:r>
              <a:r>
                <a:rPr lang="en-US" sz="2000" i="0" smtClean="0">
                  <a:solidFill>
                    <a:srgbClr val="FFFFCC"/>
                  </a:solidFill>
                </a:rPr>
                <a:t>≈ 10</a:t>
              </a:r>
              <a:r>
                <a:rPr lang="en-US" sz="2000" b="1" i="0" baseline="30000" smtClean="0">
                  <a:solidFill>
                    <a:srgbClr val="FFFFCC"/>
                  </a:solidFill>
                </a:rPr>
                <a:t>–</a:t>
              </a:r>
              <a:r>
                <a:rPr lang="en-US" sz="2000" i="0" baseline="30000" smtClean="0">
                  <a:solidFill>
                    <a:srgbClr val="FFFFCC"/>
                  </a:solidFill>
                </a:rPr>
                <a:t>12 </a:t>
              </a:r>
              <a:r>
                <a:rPr lang="en-US" sz="2000" i="0" smtClean="0">
                  <a:solidFill>
                    <a:srgbClr val="FFFFCC"/>
                  </a:solidFill>
                </a:rPr>
                <a:t>)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060606"/>
                </a:clrFrom>
                <a:clrTo>
                  <a:srgbClr val="0606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" t="34396" r="737" b="36655"/>
            <a:stretch/>
          </p:blipFill>
          <p:spPr>
            <a:xfrm>
              <a:off x="532834" y="4671711"/>
              <a:ext cx="7518123" cy="1194215"/>
            </a:xfrm>
            <a:prstGeom prst="rect">
              <a:avLst/>
            </a:prstGeom>
          </p:spPr>
        </p:pic>
        <p:pic>
          <p:nvPicPr>
            <p:cNvPr id="8" name="Picture 3" descr="field_wid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44804" y="2895706"/>
              <a:ext cx="3265932" cy="1576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Connector 5"/>
            <p:cNvCxnSpPr/>
            <p:nvPr/>
          </p:nvCxnSpPr>
          <p:spPr bwMode="auto">
            <a:xfrm flipH="1">
              <a:off x="6629400" y="1724776"/>
              <a:ext cx="648371" cy="610841"/>
            </a:xfrm>
            <a:prstGeom prst="line">
              <a:avLst/>
            </a:prstGeom>
            <a:solidFill>
              <a:schemeClr val="accent1"/>
            </a:solidFill>
            <a:ln w="111125" cap="flat" cmpd="sng" algn="ctr">
              <a:solidFill>
                <a:srgbClr val="FF0000">
                  <a:alpha val="49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6206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17108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Optically thin emission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10617" y="1008114"/>
            <a:ext cx="868466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We still need to know how to evaluate the source function, but we also need to know the opacity:    </a:t>
            </a:r>
            <a:r>
              <a:rPr lang="en-US" sz="2000" smtClean="0">
                <a:solidFill>
                  <a:srgbClr val="FFFFCC"/>
                </a:solidFill>
              </a:rPr>
              <a:t>d</a:t>
            </a:r>
            <a:r>
              <a:rPr lang="el-GR" sz="2000" i="0" smtClean="0">
                <a:solidFill>
                  <a:srgbClr val="FFFFCC"/>
                </a:solidFill>
              </a:rPr>
              <a:t>τ</a:t>
            </a:r>
            <a:r>
              <a:rPr lang="en-US" sz="2000" i="0" smtClean="0">
                <a:solidFill>
                  <a:srgbClr val="FFFFCC"/>
                </a:solidFill>
              </a:rPr>
              <a:t> = </a:t>
            </a:r>
            <a:r>
              <a:rPr lang="el-GR" sz="2000" smtClean="0">
                <a:solidFill>
                  <a:srgbClr val="FFFFCC"/>
                </a:solidFill>
              </a:rPr>
              <a:t>κ</a:t>
            </a:r>
            <a:r>
              <a:rPr lang="en-US" sz="2000" smtClean="0">
                <a:solidFill>
                  <a:srgbClr val="FFFFCC"/>
                </a:solidFill>
              </a:rPr>
              <a:t> </a:t>
            </a:r>
            <a:r>
              <a:rPr lang="el-GR" sz="2000" smtClean="0">
                <a:solidFill>
                  <a:srgbClr val="FFFFCC"/>
                </a:solidFill>
              </a:rPr>
              <a:t>ρ</a:t>
            </a:r>
            <a:r>
              <a:rPr lang="en-US" sz="2000" smtClean="0">
                <a:solidFill>
                  <a:srgbClr val="FFFFCC"/>
                </a:solidFill>
              </a:rPr>
              <a:t> dx = n </a:t>
            </a:r>
            <a:r>
              <a:rPr lang="el-GR" sz="2000" i="0" smtClean="0">
                <a:solidFill>
                  <a:srgbClr val="FFFFCC"/>
                </a:solidFill>
              </a:rPr>
              <a:t>σ</a:t>
            </a:r>
            <a:r>
              <a:rPr lang="en-US" sz="2000" i="0" smtClean="0">
                <a:solidFill>
                  <a:srgbClr val="FFFFCC"/>
                </a:solidFill>
              </a:rPr>
              <a:t> </a:t>
            </a:r>
            <a:r>
              <a:rPr lang="en-US" sz="2000" smtClean="0">
                <a:solidFill>
                  <a:srgbClr val="FFFFCC"/>
                </a:solidFill>
              </a:rPr>
              <a:t>dx</a:t>
            </a:r>
            <a:endParaRPr lang="en-US" sz="2000" dirty="0">
              <a:solidFill>
                <a:srgbClr val="FFFF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463" y="2103431"/>
            <a:ext cx="6698974" cy="1298679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10617" y="4032923"/>
            <a:ext cx="8684666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For the continuum processes we’ll study in this lecture, both </a:t>
            </a:r>
            <a:r>
              <a:rPr lang="el-GR" sz="2000" i="0" smtClean="0">
                <a:solidFill>
                  <a:srgbClr val="FFFFCC"/>
                </a:solidFill>
              </a:rPr>
              <a:t>σ</a:t>
            </a:r>
            <a:r>
              <a:rPr lang="en-US" sz="2000" i="0" smtClean="0">
                <a:solidFill>
                  <a:srgbClr val="FFFFCC"/>
                </a:solidFill>
              </a:rPr>
              <a:t> and </a:t>
            </a:r>
            <a:r>
              <a:rPr lang="en-US" sz="2000" smtClean="0">
                <a:solidFill>
                  <a:srgbClr val="FFFFCC"/>
                </a:solidFill>
              </a:rPr>
              <a:t>S</a:t>
            </a:r>
            <a:r>
              <a:rPr lang="el-GR" sz="2000" baseline="-25000" smtClean="0">
                <a:solidFill>
                  <a:srgbClr val="FFFFCC"/>
                </a:solidFill>
              </a:rPr>
              <a:t>ν </a:t>
            </a:r>
            <a:r>
              <a:rPr lang="en-US" sz="2000" baseline="-25000" smtClean="0">
                <a:solidFill>
                  <a:srgbClr val="FFFFCC"/>
                </a:solidFill>
              </a:rPr>
              <a:t> </a:t>
            </a:r>
            <a:r>
              <a:rPr lang="en-US" sz="2000" i="0" smtClean="0">
                <a:solidFill>
                  <a:srgbClr val="FFFFCC"/>
                </a:solidFill>
              </a:rPr>
              <a:t>will be dominated by scattering.</a:t>
            </a:r>
          </a:p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Visible-light intensity is mainly a probe of the LOS-integral of the coronal </a:t>
            </a:r>
            <a:r>
              <a:rPr lang="en-US" sz="2000" b="1" i="0" smtClean="0">
                <a:solidFill>
                  <a:srgbClr val="FE8972"/>
                </a:solidFill>
              </a:rPr>
              <a:t>number density.</a:t>
            </a:r>
            <a:endParaRPr lang="en-US" sz="2000" b="1" dirty="0">
              <a:solidFill>
                <a:srgbClr val="FE89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0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936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The source function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13690" y="880678"/>
            <a:ext cx="800597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</a:rPr>
              <a:t>Let’s look at two extreme cases:</a:t>
            </a:r>
          </a:p>
          <a:p>
            <a:pPr marL="576263" indent="-347663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sz="2000" i="0" smtClean="0">
                <a:solidFill>
                  <a:srgbClr val="FFFFCC"/>
                </a:solidFill>
              </a:rPr>
              <a:t>If the plasma is hot and dense (</a:t>
            </a:r>
            <a:r>
              <a:rPr lang="el-GR" sz="2000" i="0" smtClean="0">
                <a:solidFill>
                  <a:srgbClr val="FFFFCC"/>
                </a:solidFill>
              </a:rPr>
              <a:t>τ</a:t>
            </a:r>
            <a:r>
              <a:rPr lang="en-US" sz="2000" i="0" smtClean="0">
                <a:solidFill>
                  <a:srgbClr val="FFFFCC"/>
                </a:solidFill>
              </a:rPr>
              <a:t> &gt;&gt; 1),</a:t>
            </a:r>
            <a:endParaRPr lang="en-US" sz="2000" i="0" dirty="0">
              <a:solidFill>
                <a:srgbClr val="FFFFCC"/>
              </a:solidFill>
            </a:endParaRPr>
          </a:p>
          <a:p>
            <a:pPr lvl="3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00000"/>
            </a:pPr>
            <a:r>
              <a:rPr lang="en-US" sz="2000" smtClean="0">
                <a:solidFill>
                  <a:srgbClr val="FFFFCC"/>
                </a:solidFill>
              </a:rPr>
              <a:t>j</a:t>
            </a:r>
            <a:r>
              <a:rPr lang="el-GR" sz="2000" baseline="-25000" smtClean="0">
                <a:solidFill>
                  <a:srgbClr val="FFFFCC"/>
                </a:solidFill>
              </a:rPr>
              <a:t>ν</a:t>
            </a:r>
            <a:r>
              <a:rPr lang="en-US" sz="2000" i="0" smtClean="0">
                <a:solidFill>
                  <a:srgbClr val="FFFFCC"/>
                </a:solidFill>
              </a:rPr>
              <a:t> is dominated by thermal emission</a:t>
            </a:r>
          </a:p>
          <a:p>
            <a:pPr lvl="3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00000"/>
            </a:pPr>
            <a:r>
              <a:rPr lang="en-US" sz="2000" smtClean="0">
                <a:solidFill>
                  <a:srgbClr val="FFFFCC"/>
                </a:solidFill>
              </a:rPr>
              <a:t>κ</a:t>
            </a:r>
            <a:r>
              <a:rPr lang="el-GR" sz="2000" baseline="-25000">
                <a:solidFill>
                  <a:srgbClr val="FFFFCC"/>
                </a:solidFill>
              </a:rPr>
              <a:t>ν</a:t>
            </a:r>
            <a:r>
              <a:rPr lang="en-US" sz="2000" i="0">
                <a:solidFill>
                  <a:srgbClr val="FFFFCC"/>
                </a:solidFill>
              </a:rPr>
              <a:t> is dominated by thermal </a:t>
            </a:r>
            <a:r>
              <a:rPr lang="en-US" sz="2000" i="0" smtClean="0">
                <a:solidFill>
                  <a:srgbClr val="FFFFCC"/>
                </a:solidFill>
              </a:rPr>
              <a:t>absorption</a:t>
            </a:r>
            <a:endParaRPr lang="en-US" sz="2000" i="0">
              <a:solidFill>
                <a:srgbClr val="FFFFCC"/>
              </a:solidFill>
            </a:endParaRPr>
          </a:p>
          <a:p>
            <a:pPr lvl="3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00000"/>
            </a:pPr>
            <a:endParaRPr lang="en-US" sz="2000" i="0" smtClean="0">
              <a:solidFill>
                <a:srgbClr val="FFFFC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00"/>
          <a:stretch/>
        </p:blipFill>
        <p:spPr>
          <a:xfrm>
            <a:off x="2097984" y="3989581"/>
            <a:ext cx="4471781" cy="916723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97025" y="2736479"/>
            <a:ext cx="7641295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</a:rPr>
              <a:t>i.e., the plasma &amp; radiation field are kept in strict thermodynamic equilibrium (STE) by frequent photon–particle collisions.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smtClean="0">
                <a:solidFill>
                  <a:srgbClr val="FFFFCC"/>
                </a:solidFill>
              </a:rPr>
              <a:t>I</a:t>
            </a:r>
            <a:r>
              <a:rPr lang="el-GR" sz="2000" baseline="-25000" smtClean="0">
                <a:solidFill>
                  <a:srgbClr val="FFFFCC"/>
                </a:solidFill>
              </a:rPr>
              <a:t>ν</a:t>
            </a:r>
            <a:r>
              <a:rPr lang="en-US" sz="2000" i="0" smtClean="0">
                <a:solidFill>
                  <a:srgbClr val="FFFFCC"/>
                </a:solidFill>
              </a:rPr>
              <a:t> must be isotropic, with no local gradients:</a:t>
            </a:r>
            <a:endParaRPr lang="en-US" sz="2000" i="0">
              <a:solidFill>
                <a:srgbClr val="FFFFCC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97024" y="4762651"/>
            <a:ext cx="7641295" cy="1033036"/>
            <a:chOff x="797024" y="4726791"/>
            <a:chExt cx="7641295" cy="1033036"/>
          </a:xfrm>
        </p:grpSpPr>
        <p:grpSp>
          <p:nvGrpSpPr>
            <p:cNvPr id="4" name="Group 3"/>
            <p:cNvGrpSpPr/>
            <p:nvPr/>
          </p:nvGrpSpPr>
          <p:grpSpPr>
            <a:xfrm>
              <a:off x="6202017" y="4726791"/>
              <a:ext cx="1938130" cy="1033036"/>
              <a:chOff x="6281530" y="4793504"/>
              <a:chExt cx="1938130" cy="1033036"/>
            </a:xfrm>
          </p:grpSpPr>
          <p:sp>
            <p:nvSpPr>
              <p:cNvPr id="2" name="Rounded Rectangle 1"/>
              <p:cNvSpPr/>
              <p:nvPr/>
            </p:nvSpPr>
            <p:spPr bwMode="auto">
              <a:xfrm>
                <a:off x="6281530" y="4925301"/>
                <a:ext cx="1938130" cy="784831"/>
              </a:xfrm>
              <a:prstGeom prst="roundRect">
                <a:avLst>
                  <a:gd name="adj" fmla="val 29331"/>
                </a:avLst>
              </a:prstGeom>
              <a:solidFill>
                <a:srgbClr val="00009A">
                  <a:alpha val="57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469"/>
              <a:stretch/>
            </p:blipFill>
            <p:spPr>
              <a:xfrm>
                <a:off x="6364000" y="4793504"/>
                <a:ext cx="1686695" cy="1033036"/>
              </a:xfrm>
              <a:prstGeom prst="rect">
                <a:avLst/>
              </a:prstGeom>
            </p:spPr>
          </p:pic>
        </p:grp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797024" y="4974996"/>
              <a:ext cx="7641295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95000"/>
                </a:lnSpc>
                <a:spcBef>
                  <a:spcPts val="1200"/>
                </a:spcBef>
                <a:buClr>
                  <a:schemeClr val="bg1"/>
                </a:buClr>
                <a:buSzPct val="115000"/>
              </a:pPr>
              <a:r>
                <a:rPr lang="en-US" sz="2000" i="0" smtClean="0">
                  <a:solidFill>
                    <a:srgbClr val="FFFFCC"/>
                  </a:solidFill>
                </a:rPr>
                <a:t>In STE, both are given by the Planck function…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573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The source function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93205" y="975975"/>
            <a:ext cx="830414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8925" lvl="3" indent="-28892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00000"/>
              <a:buFont typeface="+mj-lt"/>
              <a:buAutoNum type="arabicPeriod" startAt="2"/>
            </a:pPr>
            <a:r>
              <a:rPr lang="en-US" sz="2000" i="0" smtClean="0">
                <a:solidFill>
                  <a:srgbClr val="FFFFCC"/>
                </a:solidFill>
              </a:rPr>
              <a:t>In low-density plasmas, in the vicinity of a strong source of light, scattering may be the dominant contributor to </a:t>
            </a:r>
            <a:r>
              <a:rPr lang="en-US" sz="2000">
                <a:solidFill>
                  <a:srgbClr val="FFFFCC"/>
                </a:solidFill>
              </a:rPr>
              <a:t>j</a:t>
            </a:r>
            <a:r>
              <a:rPr lang="el-GR" sz="2000" baseline="-25000">
                <a:solidFill>
                  <a:srgbClr val="FFFFCC"/>
                </a:solidFill>
              </a:rPr>
              <a:t>ν</a:t>
            </a:r>
            <a:r>
              <a:rPr lang="en-US" sz="2000" i="0">
                <a:solidFill>
                  <a:srgbClr val="FFFFCC"/>
                </a:solidFill>
              </a:rPr>
              <a:t> </a:t>
            </a:r>
            <a:r>
              <a:rPr lang="en-US" sz="2000" i="0" smtClean="0">
                <a:solidFill>
                  <a:srgbClr val="FFFFCC"/>
                </a:solidFill>
              </a:rPr>
              <a:t>and </a:t>
            </a:r>
            <a:r>
              <a:rPr lang="en-US" sz="2000" smtClean="0">
                <a:solidFill>
                  <a:srgbClr val="FFFFCC"/>
                </a:solidFill>
              </a:rPr>
              <a:t>κ</a:t>
            </a:r>
            <a:r>
              <a:rPr lang="el-GR" sz="2000" baseline="-25000" smtClean="0">
                <a:solidFill>
                  <a:srgbClr val="FFFFCC"/>
                </a:solidFill>
              </a:rPr>
              <a:t>ν</a:t>
            </a:r>
            <a:endParaRPr lang="en-US" sz="2000" baseline="-25000" smtClean="0">
              <a:solidFill>
                <a:srgbClr val="FFFF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9" r="23777" b="84164"/>
          <a:stretch/>
        </p:blipFill>
        <p:spPr>
          <a:xfrm>
            <a:off x="259106" y="2822714"/>
            <a:ext cx="4016066" cy="834886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71500" y="1743548"/>
            <a:ext cx="73698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3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00000"/>
            </a:pPr>
            <a:r>
              <a:rPr lang="en-US" sz="2000" i="0" smtClean="0">
                <a:solidFill>
                  <a:srgbClr val="FFFFCC"/>
                </a:solidFill>
              </a:rPr>
              <a:t>To describe the scattering, we need to know the photon redistribution function  </a:t>
            </a:r>
            <a:r>
              <a:rPr lang="en-US" sz="2000" i="0" smtClean="0">
                <a:solidFill>
                  <a:srgbClr val="FFFFCC"/>
                </a:solidFill>
                <a:latin typeface="French Script MT" panose="03020402040607040605" pitchFamily="66" charset="0"/>
              </a:rPr>
              <a:t>R</a:t>
            </a:r>
            <a:r>
              <a:rPr lang="en-US" sz="2000" i="0" smtClean="0">
                <a:solidFill>
                  <a:srgbClr val="FFFFCC"/>
                </a:solidFill>
              </a:rPr>
              <a:t>(</a:t>
            </a:r>
            <a:r>
              <a:rPr lang="el-GR" sz="2000" smtClean="0">
                <a:solidFill>
                  <a:srgbClr val="FFFFCC"/>
                </a:solidFill>
              </a:rPr>
              <a:t>ν′</a:t>
            </a:r>
            <a:r>
              <a:rPr lang="en-US" sz="2000" smtClean="0">
                <a:solidFill>
                  <a:srgbClr val="FFFFCC"/>
                </a:solidFill>
              </a:rPr>
              <a:t>, </a:t>
            </a:r>
            <a:r>
              <a:rPr lang="en-US" sz="2000" b="1" i="0" smtClean="0">
                <a:solidFill>
                  <a:srgbClr val="FFFFCC"/>
                </a:solidFill>
              </a:rPr>
              <a:t>n</a:t>
            </a:r>
            <a:r>
              <a:rPr lang="el-GR" sz="2000" smtClean="0">
                <a:solidFill>
                  <a:srgbClr val="FFFFCC"/>
                </a:solidFill>
              </a:rPr>
              <a:t>′</a:t>
            </a:r>
            <a:r>
              <a:rPr lang="en-US" sz="2000" smtClean="0">
                <a:solidFill>
                  <a:srgbClr val="FFFFCC"/>
                </a:solidFill>
              </a:rPr>
              <a:t>; </a:t>
            </a:r>
            <a:r>
              <a:rPr lang="el-GR" sz="2000" smtClean="0">
                <a:solidFill>
                  <a:srgbClr val="FFFFCC"/>
                </a:solidFill>
              </a:rPr>
              <a:t>ν</a:t>
            </a:r>
            <a:r>
              <a:rPr lang="en-US" sz="2000" smtClean="0">
                <a:solidFill>
                  <a:srgbClr val="FFFFCC"/>
                </a:solidFill>
              </a:rPr>
              <a:t>, </a:t>
            </a:r>
            <a:r>
              <a:rPr lang="en-US" sz="2000" b="1" i="0" smtClean="0">
                <a:solidFill>
                  <a:srgbClr val="FFFFCC"/>
                </a:solidFill>
              </a:rPr>
              <a:t>n</a:t>
            </a:r>
            <a:r>
              <a:rPr lang="en-US" sz="2000" i="0" smtClean="0">
                <a:solidFill>
                  <a:srgbClr val="FFFFCC"/>
                </a:solidFill>
              </a:rPr>
              <a:t>), where</a:t>
            </a:r>
            <a:endParaRPr lang="en-US" sz="2000" i="0" baseline="-25000" smtClean="0">
              <a:solidFill>
                <a:srgbClr val="FFFFCC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493315" y="2302401"/>
            <a:ext cx="4438649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3" eaLnBrk="1" hangingPunct="1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00000"/>
            </a:pPr>
            <a:r>
              <a:rPr lang="en-US" sz="2000" i="0" smtClean="0">
                <a:solidFill>
                  <a:schemeClr val="bg1"/>
                </a:solidFill>
              </a:rPr>
              <a:t>joint probability of scattering a photon: </a:t>
            </a:r>
          </a:p>
          <a:p>
            <a:pPr marL="457200" lvl="3" indent="-168275" eaLnBrk="1" hangingPunct="1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smtClean="0">
                <a:solidFill>
                  <a:srgbClr val="FFFF00"/>
                </a:solidFill>
              </a:rPr>
              <a:t>from</a:t>
            </a:r>
            <a:r>
              <a:rPr lang="en-US" sz="2000" i="0" smtClean="0">
                <a:solidFill>
                  <a:srgbClr val="FFFF00"/>
                </a:solidFill>
              </a:rPr>
              <a:t> </a:t>
            </a:r>
            <a:r>
              <a:rPr lang="en-US" sz="2000" i="0" smtClean="0">
                <a:solidFill>
                  <a:schemeClr val="bg1"/>
                </a:solidFill>
              </a:rPr>
              <a:t>solid angle d</a:t>
            </a:r>
            <a:r>
              <a:rPr lang="el-GR" sz="2000" i="0" smtClean="0">
                <a:solidFill>
                  <a:schemeClr val="bg1"/>
                </a:solidFill>
              </a:rPr>
              <a:t>Ω</a:t>
            </a:r>
            <a:r>
              <a:rPr lang="el-GR" sz="2000" smtClean="0">
                <a:solidFill>
                  <a:schemeClr val="bg1"/>
                </a:solidFill>
              </a:rPr>
              <a:t>′ </a:t>
            </a:r>
            <a:endParaRPr lang="en-US" sz="2000" smtClean="0">
              <a:solidFill>
                <a:schemeClr val="bg1"/>
              </a:solidFill>
            </a:endParaRPr>
          </a:p>
          <a:p>
            <a:pPr marL="457200" lvl="3" indent="-168275" eaLnBrk="1" hangingPunct="1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smtClean="0">
                <a:solidFill>
                  <a:srgbClr val="FFFF00"/>
                </a:solidFill>
              </a:rPr>
              <a:t>from</a:t>
            </a:r>
            <a:r>
              <a:rPr lang="en-US" sz="2000" i="0" smtClean="0">
                <a:solidFill>
                  <a:srgbClr val="FFFF00"/>
                </a:solidFill>
              </a:rPr>
              <a:t> </a:t>
            </a:r>
            <a:r>
              <a:rPr lang="en-US" sz="2000" i="0" smtClean="0">
                <a:solidFill>
                  <a:schemeClr val="bg1"/>
                </a:solidFill>
              </a:rPr>
              <a:t>freq. range </a:t>
            </a:r>
            <a:r>
              <a:rPr lang="el-GR" sz="2000" smtClean="0">
                <a:solidFill>
                  <a:schemeClr val="bg1"/>
                </a:solidFill>
              </a:rPr>
              <a:t>ν′</a:t>
            </a:r>
            <a:r>
              <a:rPr lang="en-US" sz="2000" i="0" smtClean="0">
                <a:solidFill>
                  <a:schemeClr val="bg1"/>
                </a:solidFill>
              </a:rPr>
              <a:t> to (</a:t>
            </a:r>
            <a:r>
              <a:rPr lang="el-GR" sz="2000">
                <a:solidFill>
                  <a:schemeClr val="bg1"/>
                </a:solidFill>
              </a:rPr>
              <a:t>ν′</a:t>
            </a:r>
            <a:r>
              <a:rPr lang="en-US" sz="2000" i="0">
                <a:solidFill>
                  <a:schemeClr val="bg1"/>
                </a:solidFill>
              </a:rPr>
              <a:t> </a:t>
            </a:r>
            <a:r>
              <a:rPr lang="en-US" sz="2000" i="0" smtClean="0">
                <a:solidFill>
                  <a:schemeClr val="bg1"/>
                </a:solidFill>
              </a:rPr>
              <a:t>+ </a:t>
            </a:r>
            <a:r>
              <a:rPr lang="en-US" sz="2000" smtClean="0">
                <a:solidFill>
                  <a:schemeClr val="bg1"/>
                </a:solidFill>
              </a:rPr>
              <a:t>d</a:t>
            </a:r>
            <a:r>
              <a:rPr lang="el-GR" sz="2000" smtClean="0">
                <a:solidFill>
                  <a:schemeClr val="bg1"/>
                </a:solidFill>
              </a:rPr>
              <a:t>ν′</a:t>
            </a:r>
            <a:r>
              <a:rPr lang="en-US" sz="2000" i="0" smtClean="0">
                <a:solidFill>
                  <a:schemeClr val="bg1"/>
                </a:solidFill>
              </a:rPr>
              <a:t>)</a:t>
            </a:r>
          </a:p>
          <a:p>
            <a:pPr marL="457200" lvl="3" indent="-168275" eaLnBrk="1" hangingPunct="1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smtClean="0">
                <a:solidFill>
                  <a:srgbClr val="8BD3FF"/>
                </a:solidFill>
              </a:rPr>
              <a:t>into</a:t>
            </a:r>
            <a:r>
              <a:rPr lang="en-US" sz="2000" i="0" smtClean="0">
                <a:solidFill>
                  <a:srgbClr val="8BD3FF"/>
                </a:solidFill>
              </a:rPr>
              <a:t> </a:t>
            </a:r>
            <a:r>
              <a:rPr lang="en-US" sz="2000" i="0" smtClean="0">
                <a:solidFill>
                  <a:schemeClr val="bg1"/>
                </a:solidFill>
              </a:rPr>
              <a:t>solid </a:t>
            </a:r>
            <a:r>
              <a:rPr lang="en-US" sz="2000" i="0">
                <a:solidFill>
                  <a:schemeClr val="bg1"/>
                </a:solidFill>
              </a:rPr>
              <a:t>angle d</a:t>
            </a:r>
            <a:r>
              <a:rPr lang="el-GR" sz="2000" i="0" smtClean="0">
                <a:solidFill>
                  <a:schemeClr val="bg1"/>
                </a:solidFill>
              </a:rPr>
              <a:t>Ω</a:t>
            </a:r>
            <a:r>
              <a:rPr lang="el-GR" sz="2000" smtClean="0">
                <a:solidFill>
                  <a:schemeClr val="bg1"/>
                </a:solidFill>
              </a:rPr>
              <a:t> </a:t>
            </a:r>
            <a:endParaRPr lang="en-US" sz="2000">
              <a:solidFill>
                <a:schemeClr val="bg1"/>
              </a:solidFill>
            </a:endParaRPr>
          </a:p>
          <a:p>
            <a:pPr marL="457200" lvl="3" indent="-168275" eaLnBrk="1" hangingPunct="1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smtClean="0">
                <a:solidFill>
                  <a:srgbClr val="8BD3FF"/>
                </a:solidFill>
              </a:rPr>
              <a:t>into</a:t>
            </a:r>
            <a:r>
              <a:rPr lang="en-US" sz="2000" i="0" smtClean="0">
                <a:solidFill>
                  <a:srgbClr val="8BD3FF"/>
                </a:solidFill>
              </a:rPr>
              <a:t> </a:t>
            </a:r>
            <a:r>
              <a:rPr lang="en-US" sz="2000" i="0" smtClean="0">
                <a:solidFill>
                  <a:schemeClr val="bg1"/>
                </a:solidFill>
              </a:rPr>
              <a:t>freq</a:t>
            </a:r>
            <a:r>
              <a:rPr lang="en-US" sz="2000" i="0">
                <a:solidFill>
                  <a:schemeClr val="bg1"/>
                </a:solidFill>
              </a:rPr>
              <a:t>. range </a:t>
            </a:r>
            <a:r>
              <a:rPr lang="el-GR" sz="2000" smtClean="0">
                <a:solidFill>
                  <a:schemeClr val="bg1"/>
                </a:solidFill>
              </a:rPr>
              <a:t>ν</a:t>
            </a:r>
            <a:r>
              <a:rPr lang="en-US" sz="2000" i="0" smtClean="0">
                <a:solidFill>
                  <a:schemeClr val="bg1"/>
                </a:solidFill>
              </a:rPr>
              <a:t> </a:t>
            </a:r>
            <a:r>
              <a:rPr lang="en-US" sz="2000" i="0">
                <a:solidFill>
                  <a:schemeClr val="bg1"/>
                </a:solidFill>
              </a:rPr>
              <a:t>to (</a:t>
            </a:r>
            <a:r>
              <a:rPr lang="el-GR" sz="2000" smtClean="0">
                <a:solidFill>
                  <a:schemeClr val="bg1"/>
                </a:solidFill>
              </a:rPr>
              <a:t>ν</a:t>
            </a:r>
            <a:r>
              <a:rPr lang="en-US" sz="2000" i="0" smtClean="0">
                <a:solidFill>
                  <a:schemeClr val="bg1"/>
                </a:solidFill>
              </a:rPr>
              <a:t> </a:t>
            </a:r>
            <a:r>
              <a:rPr lang="en-US" sz="2000" i="0">
                <a:solidFill>
                  <a:schemeClr val="bg1"/>
                </a:solidFill>
              </a:rPr>
              <a:t>+ </a:t>
            </a:r>
            <a:r>
              <a:rPr lang="en-US" sz="2000">
                <a:solidFill>
                  <a:schemeClr val="bg1"/>
                </a:solidFill>
              </a:rPr>
              <a:t>d</a:t>
            </a:r>
            <a:r>
              <a:rPr lang="el-GR" sz="2000" smtClean="0">
                <a:solidFill>
                  <a:schemeClr val="bg1"/>
                </a:solidFill>
              </a:rPr>
              <a:t>ν</a:t>
            </a:r>
            <a:r>
              <a:rPr lang="en-US" sz="2000" i="0" smtClean="0">
                <a:solidFill>
                  <a:schemeClr val="bg1"/>
                </a:solidFill>
              </a:rPr>
              <a:t>)</a:t>
            </a:r>
            <a:endParaRPr lang="en-US" sz="2000" i="0">
              <a:solidFill>
                <a:schemeClr val="bg1"/>
              </a:solidFill>
            </a:endParaRPr>
          </a:p>
        </p:txBody>
      </p:sp>
      <p:sp>
        <p:nvSpPr>
          <p:cNvPr id="4" name="Left Brace 3"/>
          <p:cNvSpPr/>
          <p:nvPr/>
        </p:nvSpPr>
        <p:spPr bwMode="auto">
          <a:xfrm>
            <a:off x="4255293" y="2380900"/>
            <a:ext cx="237193" cy="1704083"/>
          </a:xfrm>
          <a:prstGeom prst="leftBrace">
            <a:avLst>
              <a:gd name="adj1" fmla="val 52659"/>
              <a:gd name="adj2" fmla="val 50000"/>
            </a:avLst>
          </a:prstGeom>
          <a:noFill/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71500" y="4383781"/>
            <a:ext cx="7369865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3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00000"/>
            </a:pPr>
            <a:r>
              <a:rPr lang="en-US" sz="2000" i="0" smtClean="0">
                <a:solidFill>
                  <a:srgbClr val="FFFFCC"/>
                </a:solidFill>
              </a:rPr>
              <a:t>It’s normalized such that:</a:t>
            </a:r>
            <a:endParaRPr lang="en-US" sz="2000" i="0" baseline="-25000" smtClean="0">
              <a:solidFill>
                <a:srgbClr val="FFFFC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3" t="19384" r="22145" b="62329"/>
          <a:stretch/>
        </p:blipFill>
        <p:spPr>
          <a:xfrm>
            <a:off x="2177688" y="4783411"/>
            <a:ext cx="4503050" cy="101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2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The source function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43507" y="938478"/>
            <a:ext cx="8502927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lvl="3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If we want to know how many photons get scattered </a:t>
            </a:r>
            <a:r>
              <a:rPr lang="en-US" sz="2000" b="1" smtClean="0">
                <a:solidFill>
                  <a:srgbClr val="8BD3FF"/>
                </a:solidFill>
              </a:rPr>
              <a:t>into</a:t>
            </a:r>
            <a:r>
              <a:rPr lang="en-US" sz="2000" i="0" smtClean="0">
                <a:solidFill>
                  <a:srgbClr val="FFFFCC"/>
                </a:solidFill>
              </a:rPr>
              <a:t> a given direction and frequency range, we integrate over all of the </a:t>
            </a:r>
            <a:r>
              <a:rPr lang="en-US" sz="2000" b="1" smtClean="0">
                <a:solidFill>
                  <a:srgbClr val="FFFF00"/>
                </a:solidFill>
              </a:rPr>
              <a:t>“from” </a:t>
            </a:r>
            <a:r>
              <a:rPr lang="en-US" sz="2000" i="0" smtClean="0">
                <a:solidFill>
                  <a:srgbClr val="FFFFCC"/>
                </a:solidFill>
              </a:rPr>
              <a:t>directions &amp; frequencies.</a:t>
            </a:r>
          </a:p>
          <a:p>
            <a:pPr marL="168275" lvl="3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Weight it by the intensity in those incoming bins, and that gives us the scattering source function:</a:t>
            </a:r>
            <a:endParaRPr lang="en-US" sz="2000" i="0" baseline="-25000" smtClean="0">
              <a:solidFill>
                <a:srgbClr val="FFFFC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0" t="41266" r="13600" b="41477"/>
          <a:stretch/>
        </p:blipFill>
        <p:spPr>
          <a:xfrm>
            <a:off x="1434550" y="2530728"/>
            <a:ext cx="6395825" cy="103366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43507" y="3692677"/>
            <a:ext cx="8502927" cy="1941638"/>
            <a:chOff x="243507" y="3692677"/>
            <a:chExt cx="8502927" cy="1941638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4320073" y="4460034"/>
              <a:ext cx="4286605" cy="1056582"/>
            </a:xfrm>
            <a:prstGeom prst="roundRect">
              <a:avLst>
                <a:gd name="adj" fmla="val 29331"/>
              </a:avLst>
            </a:prstGeom>
            <a:solidFill>
              <a:srgbClr val="00009A">
                <a:alpha val="57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243507" y="3692677"/>
              <a:ext cx="8502927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8275" lvl="3" indent="-168275" eaLnBrk="1" hangingPunct="1">
                <a:lnSpc>
                  <a:spcPct val="95000"/>
                </a:lnSpc>
                <a:spcBef>
                  <a:spcPts val="1200"/>
                </a:spcBef>
                <a:buClr>
                  <a:schemeClr val="bg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2000" i="0">
                  <a:solidFill>
                    <a:srgbClr val="FFFFCC"/>
                  </a:solidFill>
                </a:rPr>
                <a:t>Many scattering processes are </a:t>
              </a:r>
              <a:r>
                <a:rPr lang="en-US" sz="2000" b="1" i="0" smtClean="0">
                  <a:solidFill>
                    <a:srgbClr val="FFFFCC"/>
                  </a:solidFill>
                </a:rPr>
                <a:t>coherent</a:t>
              </a:r>
              <a:r>
                <a:rPr lang="en-US" sz="2000" i="0" smtClean="0">
                  <a:solidFill>
                    <a:srgbClr val="FFFFCC"/>
                  </a:solidFill>
                </a:rPr>
                <a:t> (</a:t>
              </a:r>
              <a:r>
                <a:rPr lang="el-GR" sz="2000">
                  <a:solidFill>
                    <a:srgbClr val="FFFFCC"/>
                  </a:solidFill>
                </a:rPr>
                <a:t>ν′ </a:t>
              </a:r>
              <a:r>
                <a:rPr lang="en-US" sz="2000">
                  <a:solidFill>
                    <a:srgbClr val="FFFFCC"/>
                  </a:solidFill>
                </a:rPr>
                <a:t>= </a:t>
              </a:r>
              <a:r>
                <a:rPr lang="el-GR" sz="2000" smtClean="0">
                  <a:solidFill>
                    <a:srgbClr val="FFFFCC"/>
                  </a:solidFill>
                </a:rPr>
                <a:t>ν</a:t>
              </a:r>
              <a:r>
                <a:rPr lang="en-US" sz="2000" i="0" smtClean="0">
                  <a:solidFill>
                    <a:srgbClr val="FFFFCC"/>
                  </a:solidFill>
                </a:rPr>
                <a:t>) and </a:t>
              </a:r>
              <a:r>
                <a:rPr lang="en-US" sz="2000" b="1" i="0" smtClean="0">
                  <a:solidFill>
                    <a:srgbClr val="FFFFCC"/>
                  </a:solidFill>
                </a:rPr>
                <a:t>isotropic</a:t>
              </a:r>
              <a:r>
                <a:rPr lang="en-US" sz="2000" i="0" smtClean="0">
                  <a:solidFill>
                    <a:srgbClr val="FFFFCC"/>
                  </a:solidFill>
                </a:rPr>
                <a:t> (random chance of ending up in outgoing direction </a:t>
              </a:r>
              <a:r>
                <a:rPr lang="en-US" sz="2000" b="1" smtClean="0">
                  <a:solidFill>
                    <a:srgbClr val="FFFFCC"/>
                  </a:solidFill>
                </a:rPr>
                <a:t>n</a:t>
              </a:r>
              <a:r>
                <a:rPr lang="en-US" sz="2000" i="0" smtClean="0">
                  <a:solidFill>
                    <a:srgbClr val="FFFFCC"/>
                  </a:solidFill>
                </a:rPr>
                <a:t>).  In that case:</a:t>
              </a:r>
              <a:endParaRPr lang="en-US" sz="2000" i="0" baseline="-25000">
                <a:solidFill>
                  <a:srgbClr val="FFFFCC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5" t="82725" r="70384" b="-2745"/>
            <a:stretch/>
          </p:blipFill>
          <p:spPr>
            <a:xfrm>
              <a:off x="738736" y="4435102"/>
              <a:ext cx="2359027" cy="1199213"/>
            </a:xfrm>
            <a:prstGeom prst="rect">
              <a:avLst/>
            </a:prstGeom>
          </p:spPr>
        </p:pic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3381698" y="4776803"/>
              <a:ext cx="733099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3" eaLnBrk="1" hangingPunct="1">
                <a:lnSpc>
                  <a:spcPct val="95000"/>
                </a:lnSpc>
                <a:spcBef>
                  <a:spcPts val="1200"/>
                </a:spcBef>
                <a:buClr>
                  <a:schemeClr val="bg1"/>
                </a:buClr>
                <a:buSzPct val="100000"/>
              </a:pPr>
              <a:r>
                <a:rPr lang="en-US" sz="2000" i="0" smtClean="0">
                  <a:solidFill>
                    <a:srgbClr val="FFFFCC"/>
                  </a:solidFill>
                </a:rPr>
                <a:t>i.e.,</a:t>
              </a:r>
              <a:endParaRPr lang="en-US" sz="2000" i="0" baseline="-25000">
                <a:solidFill>
                  <a:srgbClr val="FFFFCC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6243" y="4517632"/>
              <a:ext cx="4161082" cy="9781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127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326515" y="2474182"/>
            <a:ext cx="8378947" cy="1056582"/>
          </a:xfrm>
          <a:prstGeom prst="roundRect">
            <a:avLst>
              <a:gd name="adj" fmla="val 29331"/>
            </a:avLst>
          </a:prstGeom>
          <a:solidFill>
            <a:srgbClr val="00009A">
              <a:alpha val="5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90395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The source function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6852" y="1204330"/>
            <a:ext cx="8502927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lvl="3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Thus, the fully general source function can be written as a linear combination of the collisional and scattering limits, with the so-called </a:t>
            </a:r>
            <a:r>
              <a:rPr lang="en-US" sz="2000" b="1" i="0" smtClean="0">
                <a:solidFill>
                  <a:srgbClr val="FE8972"/>
                </a:solidFill>
              </a:rPr>
              <a:t>albedo </a:t>
            </a:r>
            <a:r>
              <a:rPr lang="en-US" sz="2000" b="1" smtClean="0">
                <a:solidFill>
                  <a:srgbClr val="FE8972"/>
                </a:solidFill>
              </a:rPr>
              <a:t>a</a:t>
            </a:r>
            <a:r>
              <a:rPr lang="el-GR" sz="2000" b="1" baseline="-25000" smtClean="0">
                <a:solidFill>
                  <a:srgbClr val="FE8972"/>
                </a:solidFill>
              </a:rPr>
              <a:t>ν</a:t>
            </a:r>
            <a:r>
              <a:rPr lang="en-US" sz="2000" i="0" smtClean="0">
                <a:solidFill>
                  <a:srgbClr val="FFFFCC"/>
                </a:solidFill>
              </a:rPr>
              <a:t> determining how much of each there is:</a:t>
            </a:r>
            <a:endParaRPr lang="en-US" sz="2000" i="0" baseline="-25000" smtClean="0">
              <a:solidFill>
                <a:srgbClr val="FFFFC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0" t="62572" r="-903" b="19514"/>
          <a:stretch/>
        </p:blipFill>
        <p:spPr>
          <a:xfrm>
            <a:off x="298522" y="2491152"/>
            <a:ext cx="8447912" cy="1022642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96852" y="3999157"/>
            <a:ext cx="8667228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lvl="3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Some emission lines have non-negligible contributions from both parts.</a:t>
            </a:r>
          </a:p>
          <a:p>
            <a:pPr marL="168275" lvl="3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i="0" smtClean="0">
                <a:solidFill>
                  <a:srgbClr val="FFFFCC"/>
                </a:solidFill>
              </a:rPr>
              <a:t>For now, let’s just consider pure scattering</a:t>
            </a:r>
            <a:r>
              <a:rPr lang="en-US" sz="2000" b="1">
                <a:solidFill>
                  <a:srgbClr val="FE8972"/>
                </a:solidFill>
              </a:rPr>
              <a:t> </a:t>
            </a:r>
            <a:r>
              <a:rPr lang="en-US" sz="2000" b="1" smtClean="0">
                <a:solidFill>
                  <a:srgbClr val="FE8972"/>
                </a:solidFill>
              </a:rPr>
              <a:t>(a</a:t>
            </a:r>
            <a:r>
              <a:rPr lang="el-GR" sz="2000" b="1" baseline="-25000" smtClean="0">
                <a:solidFill>
                  <a:srgbClr val="FE8972"/>
                </a:solidFill>
              </a:rPr>
              <a:t>ν</a:t>
            </a:r>
            <a:r>
              <a:rPr lang="en-US" sz="2000" b="1" baseline="-25000" smtClean="0">
                <a:solidFill>
                  <a:srgbClr val="FE8972"/>
                </a:solidFill>
              </a:rPr>
              <a:t>  </a:t>
            </a:r>
            <a:r>
              <a:rPr lang="en-US" sz="2000" b="1" i="0" smtClean="0">
                <a:solidFill>
                  <a:srgbClr val="FE8972"/>
                </a:solidFill>
              </a:rPr>
              <a:t>= 1)</a:t>
            </a:r>
            <a:r>
              <a:rPr lang="en-US" sz="2000" i="0" smtClean="0">
                <a:solidFill>
                  <a:srgbClr val="FFFFCC"/>
                </a:solidFill>
              </a:rPr>
              <a:t>, but back up and think about the microphysics of oscillating electric &amp; magnetic fields.</a:t>
            </a:r>
          </a:p>
        </p:txBody>
      </p:sp>
    </p:spTree>
    <p:extLst>
      <p:ext uri="{BB962C8B-B14F-4D97-AF65-F5344CB8AC3E}">
        <p14:creationId xmlns:p14="http://schemas.microsoft.com/office/powerpoint/2010/main" val="42833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12719</TotalTime>
  <Words>1061</Words>
  <Application>Microsoft Office PowerPoint</Application>
  <PresentationFormat>On-screen Show (4:3)</PresentationFormat>
  <Paragraphs>122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Times New Roman</vt:lpstr>
      <vt:lpstr>French Script MT</vt:lpstr>
      <vt:lpstr>Segoe UI Semibold</vt:lpstr>
      <vt:lpstr>Arial</vt:lpstr>
      <vt:lpstr>Default Design</vt:lpstr>
      <vt:lpstr>PowerPoint Presentation</vt:lpstr>
      <vt:lpstr>Brief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cfa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scranmer</dc:creator>
  <cp:lastModifiedBy>srcranmer</cp:lastModifiedBy>
  <cp:revision>989</cp:revision>
  <cp:lastPrinted>2004-11-04T16:22:17Z</cp:lastPrinted>
  <dcterms:created xsi:type="dcterms:W3CDTF">2004-11-02T19:54:44Z</dcterms:created>
  <dcterms:modified xsi:type="dcterms:W3CDTF">2015-11-27T22:25:16Z</dcterms:modified>
</cp:coreProperties>
</file>