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32" r:id="rId2"/>
    <p:sldId id="713" r:id="rId3"/>
    <p:sldId id="703" r:id="rId4"/>
    <p:sldId id="711" r:id="rId5"/>
    <p:sldId id="714" r:id="rId6"/>
    <p:sldId id="685" r:id="rId7"/>
    <p:sldId id="704" r:id="rId8"/>
    <p:sldId id="686" r:id="rId9"/>
    <p:sldId id="705" r:id="rId10"/>
    <p:sldId id="706" r:id="rId11"/>
    <p:sldId id="715" r:id="rId12"/>
    <p:sldId id="717" r:id="rId13"/>
    <p:sldId id="708" r:id="rId14"/>
    <p:sldId id="707" r:id="rId15"/>
    <p:sldId id="718" r:id="rId16"/>
    <p:sldId id="719" r:id="rId17"/>
    <p:sldId id="657" r:id="rId18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972"/>
    <a:srgbClr val="9FCFFF"/>
    <a:srgbClr val="69B4FF"/>
    <a:srgbClr val="93C9FF"/>
    <a:srgbClr val="FFFFCC"/>
    <a:srgbClr val="0000FF"/>
    <a:srgbClr val="00FF00"/>
    <a:srgbClr val="FE572A"/>
    <a:srgbClr val="C68C52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9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73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Lecture 5:  Dealing with diffraction in real coronagraphs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0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smtClean="0">
                <a:solidFill>
                  <a:srgbClr val="FFFFCC"/>
                </a:solidFill>
              </a:rPr>
              <a:t> </a:t>
            </a:r>
            <a:r>
              <a:rPr lang="en-US" sz="1400" b="1" i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8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llage_header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584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2300" y="469254"/>
            <a:ext cx="7275895" cy="1004390"/>
          </a:xfrm>
          <a:prstGeom prst="rect">
            <a:avLst/>
          </a:prstGeom>
          <a:noFill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400" i="0" smtClean="0">
                <a:solidFill>
                  <a:schemeClr val="bg1"/>
                </a:solidFill>
                <a:latin typeface="Arial"/>
                <a:cs typeface="Arial"/>
              </a:rPr>
              <a:t>Hale COLLAGE (CU ASTR-7500)</a:t>
            </a:r>
            <a:endParaRPr lang="en-US" sz="2400" i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“Topics in Solar Observation Techniques”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080" y="5547974"/>
            <a:ext cx="8911839" cy="1199388"/>
            <a:chOff x="141109" y="3546854"/>
            <a:chExt cx="8864188" cy="11929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41109" y="3546854"/>
              <a:ext cx="8864188" cy="11929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81" y="3725060"/>
              <a:ext cx="834547" cy="817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952" y="3848305"/>
              <a:ext cx="1236944" cy="547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90" y="3785920"/>
              <a:ext cx="1959479" cy="6858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632068"/>
              <a:ext cx="829635" cy="89482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62" y="3699008"/>
              <a:ext cx="885763" cy="885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3" y="3640995"/>
              <a:ext cx="899532" cy="9858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9" y="3800456"/>
              <a:ext cx="1488163" cy="70031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52464" y="4109355"/>
            <a:ext cx="743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Lecture </a:t>
            </a:r>
            <a:r>
              <a:rPr lang="en-US" b="1" i="0" smtClean="0">
                <a:solidFill>
                  <a:srgbClr val="FFFF00"/>
                </a:solidFill>
              </a:rPr>
              <a:t>5:</a:t>
            </a:r>
            <a:endParaRPr lang="en-US" b="1" i="0">
              <a:solidFill>
                <a:srgbClr val="FFFF00"/>
              </a:solidFill>
            </a:endParaRPr>
          </a:p>
          <a:p>
            <a:pPr algn="ctr"/>
            <a:r>
              <a:rPr lang="en-US" b="1" i="0" smtClean="0">
                <a:solidFill>
                  <a:srgbClr val="FFFF00"/>
                </a:solidFill>
              </a:rPr>
              <a:t>Dealing with Diffraction in Real Coronagraphs</a:t>
            </a:r>
            <a:endParaRPr lang="en-US" b="1" i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843" y="2081051"/>
            <a:ext cx="855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chemeClr val="bg1"/>
                </a:solidFill>
              </a:rPr>
              <a:t>Spring 2016,  Part </a:t>
            </a:r>
            <a:r>
              <a:rPr lang="en-US" i="0" smtClean="0">
                <a:solidFill>
                  <a:schemeClr val="bg1"/>
                </a:solidFill>
              </a:rPr>
              <a:t>1 </a:t>
            </a:r>
            <a:r>
              <a:rPr lang="en-US" i="0">
                <a:solidFill>
                  <a:schemeClr val="bg1"/>
                </a:solidFill>
              </a:rPr>
              <a:t>of 3:  Off-limb coronagraphy &amp; spectroscopy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606" y="2599038"/>
            <a:ext cx="4563336" cy="1200329"/>
            <a:chOff x="1888017" y="3409099"/>
            <a:chExt cx="4563336" cy="120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3287" y="3482716"/>
              <a:ext cx="1088066" cy="10880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8017" y="3409099"/>
              <a:ext cx="343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Lecturer:  Prof. Steven R. Cranmer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APS Dept., CU Boulder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steven.cranmer@colorado.edu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http://lasp.colorado.edu/~cranmer/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Diffraction from a finite-sized mirror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919" y="843603"/>
            <a:ext cx="852584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Think of it like a finite </a:t>
            </a:r>
            <a:r>
              <a:rPr lang="en-US" sz="2000" i="0" smtClean="0">
                <a:solidFill>
                  <a:srgbClr val="FFFFCC"/>
                </a:solidFill>
              </a:rPr>
              <a:t>“aperture.”   </a:t>
            </a:r>
            <a:r>
              <a:rPr lang="en-US" sz="2000" i="0" smtClean="0">
                <a:solidFill>
                  <a:srgbClr val="FFFFCC"/>
                </a:solidFill>
              </a:rPr>
              <a:t>Fraunhofer diffraction </a:t>
            </a:r>
            <a:r>
              <a:rPr lang="en-US" sz="2000" i="0" smtClean="0">
                <a:solidFill>
                  <a:srgbClr val="FFFFCC"/>
                </a:solidFill>
              </a:rPr>
              <a:t>is the proper limit: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8" r="30816" b="81296"/>
          <a:stretch/>
        </p:blipFill>
        <p:spPr>
          <a:xfrm>
            <a:off x="5005869" y="1363445"/>
            <a:ext cx="3498980" cy="888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r="26684" b="53163"/>
          <a:stretch/>
        </p:blipFill>
        <p:spPr>
          <a:xfrm>
            <a:off x="1370093" y="3192836"/>
            <a:ext cx="6236053" cy="876606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39449" y="1728241"/>
            <a:ext cx="139725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chemeClr val="bg1"/>
                </a:solidFill>
              </a:rPr>
              <a:t>cylindrical symmetry: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>
          <a:xfrm>
            <a:off x="2211642" y="1370918"/>
            <a:ext cx="2481652" cy="1683641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028415" y="2427232"/>
            <a:ext cx="352774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chemeClr val="bg1"/>
                </a:solidFill>
              </a:rPr>
              <a:t>On detector,  vary </a:t>
            </a:r>
            <a:r>
              <a:rPr lang="en-US" sz="2000" smtClean="0">
                <a:solidFill>
                  <a:schemeClr val="bg1"/>
                </a:solidFill>
              </a:rPr>
              <a:t>x</a:t>
            </a:r>
            <a:r>
              <a:rPr lang="en-US" sz="2000" i="0" smtClean="0">
                <a:solidFill>
                  <a:schemeClr val="bg1"/>
                </a:solidFill>
              </a:rPr>
              <a:t>,  set </a:t>
            </a:r>
            <a:r>
              <a:rPr lang="en-US" sz="2000" smtClean="0">
                <a:solidFill>
                  <a:schemeClr val="bg1"/>
                </a:solidFill>
              </a:rPr>
              <a:t>y </a:t>
            </a:r>
            <a:r>
              <a:rPr lang="en-US" sz="2000" i="0" smtClean="0">
                <a:solidFill>
                  <a:schemeClr val="bg1"/>
                </a:solidFill>
              </a:rPr>
              <a:t>= 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4819" y="4023804"/>
            <a:ext cx="8231674" cy="1873143"/>
            <a:chOff x="414819" y="4070459"/>
            <a:chExt cx="8231674" cy="18731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44" t="28258" b="52307"/>
            <a:stretch/>
          </p:blipFill>
          <p:spPr>
            <a:xfrm>
              <a:off x="5484069" y="4240876"/>
              <a:ext cx="1411255" cy="66136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" t="53624" r="5090" b="28118"/>
            <a:stretch/>
          </p:blipFill>
          <p:spPr>
            <a:xfrm>
              <a:off x="414819" y="5056528"/>
              <a:ext cx="8231674" cy="887074"/>
            </a:xfrm>
            <a:prstGeom prst="rect">
              <a:avLst/>
            </a:prstGeom>
          </p:spPr>
        </p:pic>
        <p:sp>
          <p:nvSpPr>
            <p:cNvPr id="18" name="Right Brace 17"/>
            <p:cNvSpPr/>
            <p:nvPr/>
          </p:nvSpPr>
          <p:spPr bwMode="auto">
            <a:xfrm rot="5400000">
              <a:off x="5814298" y="2527715"/>
              <a:ext cx="249104" cy="3334592"/>
            </a:xfrm>
            <a:prstGeom prst="rightBrace">
              <a:avLst>
                <a:gd name="adj1" fmla="val 55067"/>
                <a:gd name="adj2" fmla="val 50000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0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Diffraction from a finite-sized mirror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0282" y="862264"/>
            <a:ext cx="891773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Fraunhofer </a:t>
            </a:r>
            <a:r>
              <a:rPr lang="en-US" sz="2000" i="0" smtClean="0">
                <a:solidFill>
                  <a:srgbClr val="FFFFCC"/>
                </a:solidFill>
              </a:rPr>
              <a:t>diffraction broadens the central peak, but also creates large-angle </a:t>
            </a:r>
            <a:r>
              <a:rPr lang="en-US" sz="2000" i="0" smtClean="0">
                <a:solidFill>
                  <a:srgbClr val="FFFFCC"/>
                </a:solidFill>
              </a:rPr>
              <a:t>wings:</a:t>
            </a:r>
            <a:endParaRPr lang="en-US" sz="2000" i="0">
              <a:solidFill>
                <a:srgbClr val="FFFFCC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5615" y="1649066"/>
            <a:ext cx="3386882" cy="4639773"/>
            <a:chOff x="1678717" y="1817021"/>
            <a:chExt cx="3386882" cy="4639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3" t="1801" r="2008" b="2787"/>
            <a:stretch/>
          </p:blipFill>
          <p:spPr>
            <a:xfrm>
              <a:off x="1678717" y="1817021"/>
              <a:ext cx="1699400" cy="17261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4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379" y="2937457"/>
              <a:ext cx="3368220" cy="351933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864"/>
          <a:stretch/>
        </p:blipFill>
        <p:spPr>
          <a:xfrm>
            <a:off x="3274884" y="1649066"/>
            <a:ext cx="5557935" cy="20175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33665" y="3857558"/>
            <a:ext cx="5557935" cy="1048985"/>
            <a:chOff x="3433665" y="3857558"/>
            <a:chExt cx="5557935" cy="10489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41" b="44082"/>
            <a:stretch/>
          </p:blipFill>
          <p:spPr>
            <a:xfrm>
              <a:off x="3433665" y="3857558"/>
              <a:ext cx="5557935" cy="969116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 bwMode="auto">
            <a:xfrm rot="20889280">
              <a:off x="3691346" y="4673277"/>
              <a:ext cx="718457" cy="233266"/>
            </a:xfrm>
            <a:custGeom>
              <a:avLst/>
              <a:gdLst>
                <a:gd name="connsiteX0" fmla="*/ 718457 w 718457"/>
                <a:gd name="connsiteY0" fmla="*/ 0 h 233266"/>
                <a:gd name="connsiteX1" fmla="*/ 0 w 718457"/>
                <a:gd name="connsiteY1" fmla="*/ 233266 h 233266"/>
                <a:gd name="connsiteX0" fmla="*/ 718457 w 718457"/>
                <a:gd name="connsiteY0" fmla="*/ 0 h 233266"/>
                <a:gd name="connsiteX1" fmla="*/ 401216 w 718457"/>
                <a:gd name="connsiteY1" fmla="*/ 102637 h 233266"/>
                <a:gd name="connsiteX2" fmla="*/ 0 w 718457"/>
                <a:gd name="connsiteY2" fmla="*/ 233266 h 233266"/>
                <a:gd name="connsiteX0" fmla="*/ 718457 w 718457"/>
                <a:gd name="connsiteY0" fmla="*/ 0 h 233266"/>
                <a:gd name="connsiteX1" fmla="*/ 477172 w 718457"/>
                <a:gd name="connsiteY1" fmla="*/ 210729 h 233266"/>
                <a:gd name="connsiteX2" fmla="*/ 0 w 718457"/>
                <a:gd name="connsiteY2" fmla="*/ 233266 h 233266"/>
                <a:gd name="connsiteX0" fmla="*/ 718457 w 718457"/>
                <a:gd name="connsiteY0" fmla="*/ 0 h 233764"/>
                <a:gd name="connsiteX1" fmla="*/ 477172 w 718457"/>
                <a:gd name="connsiteY1" fmla="*/ 210729 h 233764"/>
                <a:gd name="connsiteX2" fmla="*/ 0 w 718457"/>
                <a:gd name="connsiteY2" fmla="*/ 233266 h 233764"/>
                <a:gd name="connsiteX0" fmla="*/ 718457 w 718457"/>
                <a:gd name="connsiteY0" fmla="*/ 0 h 233764"/>
                <a:gd name="connsiteX1" fmla="*/ 477172 w 718457"/>
                <a:gd name="connsiteY1" fmla="*/ 210729 h 233764"/>
                <a:gd name="connsiteX2" fmla="*/ 0 w 718457"/>
                <a:gd name="connsiteY2" fmla="*/ 233266 h 233764"/>
                <a:gd name="connsiteX0" fmla="*/ 718457 w 718457"/>
                <a:gd name="connsiteY0" fmla="*/ 0 h 233266"/>
                <a:gd name="connsiteX1" fmla="*/ 468407 w 718457"/>
                <a:gd name="connsiteY1" fmla="*/ 161065 h 233266"/>
                <a:gd name="connsiteX2" fmla="*/ 0 w 718457"/>
                <a:gd name="connsiteY2" fmla="*/ 233266 h 233266"/>
                <a:gd name="connsiteX0" fmla="*/ 718457 w 718457"/>
                <a:gd name="connsiteY0" fmla="*/ 0 h 233266"/>
                <a:gd name="connsiteX1" fmla="*/ 468407 w 718457"/>
                <a:gd name="connsiteY1" fmla="*/ 161065 h 233266"/>
                <a:gd name="connsiteX2" fmla="*/ 0 w 718457"/>
                <a:gd name="connsiteY2" fmla="*/ 233266 h 23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457" h="233266">
                  <a:moveTo>
                    <a:pt x="718457" y="0"/>
                  </a:moveTo>
                  <a:cubicBezTo>
                    <a:pt x="667243" y="102379"/>
                    <a:pt x="588150" y="122187"/>
                    <a:pt x="468407" y="161065"/>
                  </a:cubicBezTo>
                  <a:cubicBezTo>
                    <a:pt x="348664" y="199943"/>
                    <a:pt x="159057" y="225754"/>
                    <a:pt x="0" y="23326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80516" r="70474" b="-143"/>
          <a:stretch/>
        </p:blipFill>
        <p:spPr>
          <a:xfrm>
            <a:off x="3647780" y="1601508"/>
            <a:ext cx="2564852" cy="9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Diffraction from a finite-sized mirror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0282" y="862264"/>
            <a:ext cx="891773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Fraunhofer </a:t>
            </a:r>
            <a:r>
              <a:rPr lang="en-US" sz="2000" i="0" smtClean="0">
                <a:solidFill>
                  <a:srgbClr val="FFFFCC"/>
                </a:solidFill>
              </a:rPr>
              <a:t>diffraction broadens the central peak, but also creates large-angle </a:t>
            </a:r>
            <a:r>
              <a:rPr lang="en-US" sz="2000" i="0" smtClean="0">
                <a:solidFill>
                  <a:srgbClr val="FFFFCC"/>
                </a:solidFill>
              </a:rPr>
              <a:t>wings:</a:t>
            </a:r>
            <a:endParaRPr lang="en-US" sz="2000" i="0">
              <a:solidFill>
                <a:srgbClr val="FFFFCC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5615" y="1649066"/>
            <a:ext cx="3386882" cy="4639773"/>
            <a:chOff x="1678717" y="1817021"/>
            <a:chExt cx="3386882" cy="4639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3" t="1801" r="2008" b="2787"/>
            <a:stretch/>
          </p:blipFill>
          <p:spPr>
            <a:xfrm>
              <a:off x="1678717" y="1817021"/>
              <a:ext cx="1699400" cy="17261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4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379" y="2937457"/>
              <a:ext cx="3368220" cy="351933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664246" y="4067505"/>
            <a:ext cx="61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chemeClr val="bg1"/>
                </a:solidFill>
              </a:rPr>
              <a:t>θ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i="0" baseline="40000" smtClean="0">
                <a:solidFill>
                  <a:schemeClr val="bg1"/>
                </a:solidFill>
              </a:rPr>
              <a:t>–3</a:t>
            </a:r>
            <a:endParaRPr lang="en-US" i="0" baseline="4000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428518" y="1772529"/>
            <a:ext cx="40970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A </a:t>
            </a:r>
            <a:r>
              <a:rPr lang="en-US" sz="2000" b="1" i="0" smtClean="0">
                <a:solidFill>
                  <a:srgbClr val="FE8972"/>
                </a:solidFill>
              </a:rPr>
              <a:t>rectangular</a:t>
            </a:r>
            <a:r>
              <a:rPr lang="en-US" sz="2000" i="0" smtClean="0">
                <a:solidFill>
                  <a:srgbClr val="FE8972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mirror/aperture has a different large-angle PSF… </a:t>
            </a:r>
            <a:endParaRPr lang="en-US" sz="2000" i="0">
              <a:solidFill>
                <a:srgbClr val="FFFFCC"/>
              </a:solidFill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40036" y="2647356"/>
            <a:ext cx="3526926" cy="2840297"/>
            <a:chOff x="5004219" y="2512147"/>
            <a:chExt cx="3526926" cy="28402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219" y="2512147"/>
              <a:ext cx="2205135" cy="220513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5159" y="4890779"/>
              <a:ext cx="615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mtClean="0">
                  <a:solidFill>
                    <a:schemeClr val="bg1"/>
                  </a:solidFill>
                </a:rPr>
                <a:t>θ</a:t>
              </a:r>
              <a:r>
                <a:rPr lang="en-US" smtClean="0">
                  <a:solidFill>
                    <a:schemeClr val="bg1"/>
                  </a:solidFill>
                </a:rPr>
                <a:t> </a:t>
              </a:r>
              <a:r>
                <a:rPr lang="en-US" i="0" baseline="40000" smtClean="0">
                  <a:solidFill>
                    <a:schemeClr val="bg1"/>
                  </a:solidFill>
                </a:rPr>
                <a:t>–4</a:t>
              </a:r>
              <a:endParaRPr lang="en-US" i="0" baseline="4000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15324" y="3356568"/>
              <a:ext cx="615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mtClean="0">
                  <a:solidFill>
                    <a:schemeClr val="bg1"/>
                  </a:solidFill>
                </a:rPr>
                <a:t>θ</a:t>
              </a:r>
              <a:r>
                <a:rPr lang="en-US" smtClean="0">
                  <a:solidFill>
                    <a:schemeClr val="bg1"/>
                  </a:solidFill>
                </a:rPr>
                <a:t> </a:t>
              </a:r>
              <a:r>
                <a:rPr lang="en-US" i="0" baseline="40000" smtClean="0">
                  <a:solidFill>
                    <a:schemeClr val="bg1"/>
                  </a:solidFill>
                </a:rPr>
                <a:t>–2</a:t>
              </a:r>
              <a:endParaRPr lang="en-US" i="0" baseline="4000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6475444" y="3624045"/>
              <a:ext cx="1362270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441232" y="3953727"/>
              <a:ext cx="1013927" cy="1056812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459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Mirror surface roughness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" y="1089815"/>
            <a:ext cx="4879181" cy="464851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75141" y="1242251"/>
            <a:ext cx="3928391" cy="391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4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On small scales (nm), it’s an issue of proper polishing/finishing.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4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Root-mean-square </a:t>
            </a:r>
            <a:r>
              <a:rPr lang="el-GR" sz="2000" b="1" smtClean="0">
                <a:solidFill>
                  <a:srgbClr val="00FF00"/>
                </a:solidFill>
                <a:latin typeface="Times New Roman" pitchFamily="18" charset="0"/>
              </a:rPr>
              <a:t>σ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can be as small as 0.5-1 nm.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400"/>
              </a:spcBef>
              <a:buClr>
                <a:schemeClr val="bg1"/>
              </a:buClr>
              <a:buSzPct val="115000"/>
              <a:buFontTx/>
              <a:buChar char="•"/>
            </a:pPr>
            <a:endParaRPr lang="en-US" sz="2000" i="0">
              <a:solidFill>
                <a:srgbClr val="FFFFCC"/>
              </a:solidFill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1400"/>
              </a:spcBef>
              <a:buClr>
                <a:schemeClr val="bg1"/>
              </a:buClr>
              <a:buSzPct val="115000"/>
              <a:buFontTx/>
              <a:buChar char="•"/>
            </a:pP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1400"/>
              </a:spcBef>
              <a:buClr>
                <a:schemeClr val="bg1"/>
              </a:buClr>
              <a:buSzPct val="115000"/>
              <a:buFontTx/>
              <a:buChar char="•"/>
            </a:pPr>
            <a:endParaRPr lang="en-US" sz="2000" i="0">
              <a:solidFill>
                <a:srgbClr val="FFFFCC"/>
              </a:solidFill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14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On large scales (cm), it’s an issue of grinding to the proper figure: aberrations reduce the effective </a:t>
            </a:r>
            <a:r>
              <a:rPr lang="en-US" sz="2000" b="1" smtClean="0">
                <a:solidFill>
                  <a:srgbClr val="00FF00"/>
                </a:solidFill>
              </a:rPr>
              <a:t>D</a:t>
            </a:r>
            <a:r>
              <a:rPr lang="en-US" sz="2000" i="0" smtClean="0">
                <a:solidFill>
                  <a:srgbClr val="FFFFCC"/>
                </a:solidFill>
              </a:rPr>
              <a:t>.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59728" r="12470" b="20817"/>
          <a:stretch/>
        </p:blipFill>
        <p:spPr>
          <a:xfrm>
            <a:off x="4552950" y="2870095"/>
            <a:ext cx="4115951" cy="10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Dust on mirrors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5311" y="904791"/>
            <a:ext cx="872743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Dust is everywhere… higher fraction surface coverage → more scattering wings</a:t>
            </a:r>
            <a:r>
              <a:rPr lang="en-US" sz="2000" i="0" smtClean="0">
                <a:solidFill>
                  <a:srgbClr val="FFFFCC"/>
                </a:solidFill>
              </a:rPr>
              <a:t>.</a:t>
            </a:r>
            <a:endParaRPr lang="en-US" sz="2000" i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Dust on mirrors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-2243"/>
          <a:stretch/>
        </p:blipFill>
        <p:spPr>
          <a:xfrm>
            <a:off x="261257" y="2896393"/>
            <a:ext cx="3582956" cy="2607603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5311" y="904791"/>
            <a:ext cx="872743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Dust is everywhere… higher fraction surface coverage → more scattering wings.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Ground-based telescope mirrors:  require frequent cleaning (e.g., CO</a:t>
            </a:r>
            <a:r>
              <a:rPr lang="en-US" sz="2000" i="0" baseline="-25000" smtClean="0">
                <a:solidFill>
                  <a:srgbClr val="FFFFCC"/>
                </a:solidFill>
              </a:rPr>
              <a:t>2</a:t>
            </a:r>
            <a:r>
              <a:rPr lang="en-US" sz="2000" i="0" smtClean="0">
                <a:solidFill>
                  <a:srgbClr val="FFFFCC"/>
                </a:solidFill>
              </a:rPr>
              <a:t> “snow</a:t>
            </a:r>
            <a:r>
              <a:rPr lang="en-US" sz="2000" i="0" smtClean="0">
                <a:solidFill>
                  <a:srgbClr val="FFFFCC"/>
                </a:solidFill>
              </a:rPr>
              <a:t>”).</a:t>
            </a:r>
            <a:endParaRPr lang="en-US" sz="2000" i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Dust on mirrors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-2243"/>
          <a:stretch/>
        </p:blipFill>
        <p:spPr>
          <a:xfrm>
            <a:off x="261257" y="2896393"/>
            <a:ext cx="3582956" cy="2607603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5311" y="904791"/>
            <a:ext cx="8727432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Dust is everywhere… higher fraction surface coverage → more scattering wings.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Ground-based telescope mirrors:  require frequent cleaning (e.g., CO</a:t>
            </a:r>
            <a:r>
              <a:rPr lang="en-US" sz="2000" i="0" baseline="-25000" smtClean="0">
                <a:solidFill>
                  <a:srgbClr val="FFFFCC"/>
                </a:solidFill>
              </a:rPr>
              <a:t>2</a:t>
            </a:r>
            <a:r>
              <a:rPr lang="en-US" sz="2000" i="0" smtClean="0">
                <a:solidFill>
                  <a:srgbClr val="FFFFCC"/>
                </a:solidFill>
              </a:rPr>
              <a:t> “snow”).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For mirrors being launched into space, it all depends on the clean-room…</a:t>
            </a:r>
            <a:endParaRPr lang="en-US" sz="2000" i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81812" r="6132" b="-917"/>
          <a:stretch/>
        </p:blipFill>
        <p:spPr>
          <a:xfrm>
            <a:off x="4189450" y="2478743"/>
            <a:ext cx="4488024" cy="1017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61" y="3638571"/>
            <a:ext cx="4857694" cy="23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Next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66657" y="1763129"/>
            <a:ext cx="558322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  <a:latin typeface="Times New Roman" pitchFamily="18" charset="0"/>
              </a:rPr>
              <a:t>Assuming we </a:t>
            </a:r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</a:rPr>
              <a:t>can</a:t>
            </a:r>
            <a:r>
              <a:rPr lang="en-US" sz="2000" i="0" smtClean="0">
                <a:solidFill>
                  <a:srgbClr val="FFFF00"/>
                </a:solidFill>
                <a:latin typeface="Times New Roman" pitchFamily="18" charset="0"/>
              </a:rPr>
              <a:t> isolate “coronal rays…”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00"/>
                </a:solidFill>
              </a:rPr>
              <a:t>What determines the intensity &amp; polarization state of the photons that we see</a:t>
            </a:r>
            <a:r>
              <a:rPr lang="en-US" sz="2000" i="0" smtClean="0">
                <a:solidFill>
                  <a:srgbClr val="FFFF00"/>
                </a:solidFill>
              </a:rPr>
              <a:t>?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Start with the visible-light continuum: K corona &amp; F corona</a:t>
            </a:r>
            <a:endParaRPr lang="en-US" sz="2000" i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problem…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90660" y="1383094"/>
            <a:ext cx="354894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What are our options?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  <a:p>
            <a:pPr lvl="1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W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e have to move the occulter much </a:t>
            </a:r>
            <a:r>
              <a:rPr lang="en-US" sz="2000" b="1" i="0" smtClean="0">
                <a:solidFill>
                  <a:srgbClr val="FE8972"/>
                </a:solidFill>
                <a:latin typeface="Times New Roman" pitchFamily="18" charset="0"/>
              </a:rPr>
              <a:t>further away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(like the distance of the Moon?),</a:t>
            </a:r>
          </a:p>
          <a:p>
            <a:pPr lvl="1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or we need to experiment with </a:t>
            </a:r>
            <a:r>
              <a:rPr lang="en-US" sz="2000" b="1" i="0" smtClean="0">
                <a:solidFill>
                  <a:srgbClr val="FE8972"/>
                </a:solidFill>
              </a:rPr>
              <a:t>other shapes </a:t>
            </a:r>
            <a:r>
              <a:rPr lang="en-US" sz="2000" i="0" smtClean="0">
                <a:solidFill>
                  <a:srgbClr val="FFFFCC"/>
                </a:solidFill>
              </a:rPr>
              <a:t>(other than a straight-edge),</a:t>
            </a:r>
          </a:p>
          <a:p>
            <a:pPr lvl="1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or we need to just deal with the diffracted light </a:t>
            </a:r>
            <a:r>
              <a:rPr lang="en-US" sz="2000" b="1" i="0" smtClean="0">
                <a:solidFill>
                  <a:srgbClr val="FE8972"/>
                </a:solidFill>
                <a:latin typeface="Times New Roman" pitchFamily="18" charset="0"/>
              </a:rPr>
              <a:t>after it enters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the telescope.</a:t>
            </a:r>
          </a:p>
        </p:txBody>
      </p:sp>
      <p:pic>
        <p:nvPicPr>
          <p:cNvPr id="4" name="Picture 3" descr="intensity_offlimb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" y="340207"/>
            <a:ext cx="4939378" cy="6086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4" y="789993"/>
            <a:ext cx="4338506" cy="544826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66425" y="1900565"/>
            <a:ext cx="14704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SzPct val="115000"/>
            </a:pPr>
            <a:r>
              <a:rPr lang="el-GR" sz="2000" b="1" i="0" smtClean="0">
                <a:solidFill>
                  <a:srgbClr val="00FF00"/>
                </a:solidFill>
              </a:rPr>
              <a:t>λ</a:t>
            </a:r>
            <a:r>
              <a:rPr lang="en-US" sz="2000" b="1" i="0" smtClean="0">
                <a:solidFill>
                  <a:srgbClr val="00FF00"/>
                </a:solidFill>
              </a:rPr>
              <a:t> = 500 nm</a:t>
            </a:r>
          </a:p>
          <a:p>
            <a:pPr eaLnBrk="1" hangingPunct="1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SzPct val="115000"/>
            </a:pPr>
            <a:r>
              <a:rPr lang="en-US" sz="2000" b="1" smtClean="0">
                <a:solidFill>
                  <a:srgbClr val="00FF00"/>
                </a:solidFill>
              </a:rPr>
              <a:t>R</a:t>
            </a:r>
            <a:r>
              <a:rPr lang="en-US" sz="2000" b="1" i="0" smtClean="0">
                <a:solidFill>
                  <a:srgbClr val="00FF00"/>
                </a:solidFill>
              </a:rPr>
              <a:t> = 2 m</a:t>
            </a:r>
          </a:p>
        </p:txBody>
      </p:sp>
    </p:spTree>
    <p:extLst>
      <p:ext uri="{BB962C8B-B14F-4D97-AF65-F5344CB8AC3E}">
        <p14:creationId xmlns:p14="http://schemas.microsoft.com/office/powerpoint/2010/main" val="33758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Other shapes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2055" y="845221"/>
            <a:ext cx="872179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E8972"/>
                </a:solidFill>
                <a:latin typeface="Times New Roman" pitchFamily="18" charset="0"/>
              </a:rPr>
              <a:t>Apodization: 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changing the shape of the occulter edge (especially on scales ~ </a:t>
            </a:r>
            <a:r>
              <a:rPr lang="el-GR" sz="2000" i="0" smtClean="0">
                <a:solidFill>
                  <a:srgbClr val="FFFFCC"/>
                </a:solidFill>
                <a:latin typeface="Times New Roman" pitchFamily="18" charset="0"/>
              </a:rPr>
              <a:t>λ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) in order to modify the diffraction pattern around it.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Traditional fix:  sawtooth / serrated edges: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endParaRPr lang="en-US" sz="2000" i="0">
              <a:solidFill>
                <a:srgbClr val="FF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3" y="2194897"/>
            <a:ext cx="3629616" cy="3767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08" y="2189205"/>
            <a:ext cx="3844601" cy="37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Other shapes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" y="789262"/>
            <a:ext cx="462016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Web Cash at CU Boulder is exploring flower-petal shaped </a:t>
            </a:r>
            <a:r>
              <a:rPr lang="en-US" sz="2000" b="1" i="0" smtClean="0">
                <a:solidFill>
                  <a:srgbClr val="FE8972"/>
                </a:solidFill>
                <a:latin typeface="Times New Roman" pitchFamily="18" charset="0"/>
              </a:rPr>
              <a:t>“starshades”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that may drastically reduce diffraction for extrasolar planet direct imaging.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For a 30 m wide occulter at a distance of ~80,000 km, the diffraction signal can be of order </a:t>
            </a:r>
            <a:r>
              <a:rPr lang="en-US" sz="2000" b="1" i="0" smtClean="0">
                <a:solidFill>
                  <a:srgbClr val="9FCFFF"/>
                </a:solidFill>
              </a:rPr>
              <a:t>10</a:t>
            </a:r>
            <a:r>
              <a:rPr lang="en-US" sz="2000" b="1" i="0" baseline="38000" smtClean="0">
                <a:solidFill>
                  <a:srgbClr val="9FCFFF"/>
                </a:solidFill>
              </a:rPr>
              <a:t>–10</a:t>
            </a:r>
            <a:r>
              <a:rPr lang="en-US" sz="2000" i="0" baseline="38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 </a:t>
            </a:r>
            <a:r>
              <a:rPr lang="en-US" sz="1600" i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i="0" smtClean="0">
                <a:solidFill>
                  <a:srgbClr val="FFFFCC"/>
                </a:solidFill>
              </a:rPr>
              <a:t>  unobstructed: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 r="-553" b="17078"/>
          <a:stretch/>
        </p:blipFill>
        <p:spPr>
          <a:xfrm>
            <a:off x="4842378" y="879511"/>
            <a:ext cx="3933539" cy="203163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39638" y="3279715"/>
            <a:ext cx="4072812" cy="2848020"/>
            <a:chOff x="982311" y="3635669"/>
            <a:chExt cx="3776138" cy="2640563"/>
          </a:xfrm>
        </p:grpSpPr>
        <p:sp>
          <p:nvSpPr>
            <p:cNvPr id="7" name="Rectangle 6"/>
            <p:cNvSpPr/>
            <p:nvPr/>
          </p:nvSpPr>
          <p:spPr bwMode="auto">
            <a:xfrm>
              <a:off x="982311" y="3635669"/>
              <a:ext cx="3776138" cy="26405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64"/>
            <a:stretch/>
          </p:blipFill>
          <p:spPr>
            <a:xfrm>
              <a:off x="1031077" y="3733892"/>
              <a:ext cx="3661838" cy="248737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66598" y="3276653"/>
            <a:ext cx="4335624" cy="2725024"/>
            <a:chOff x="4566598" y="3276653"/>
            <a:chExt cx="4335624" cy="27250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462" y="3907282"/>
              <a:ext cx="1982942" cy="2094395"/>
            </a:xfrm>
            <a:prstGeom prst="rect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053" y="3912850"/>
              <a:ext cx="1980378" cy="2088827"/>
            </a:xfrm>
            <a:prstGeom prst="rect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566598" y="3276653"/>
              <a:ext cx="433562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600" i="0" smtClean="0">
                  <a:solidFill>
                    <a:srgbClr val="FFFFCC"/>
                  </a:solidFill>
                </a:rPr>
                <a:t>Earth &amp; Venus at distance of 10 pc (Cash 2007):</a:t>
              </a:r>
            </a:p>
            <a:p>
              <a:pPr algn="ctr">
                <a:spcBef>
                  <a:spcPts val="600"/>
                </a:spcBef>
              </a:pPr>
              <a:r>
                <a:rPr lang="en-US" sz="1600" b="1" smtClean="0">
                  <a:solidFill>
                    <a:srgbClr val="9FCFFF"/>
                  </a:solidFill>
                </a:rPr>
                <a:t>without starshade              with starshade</a:t>
              </a:r>
              <a:endParaRPr lang="en-US" sz="1600" b="1">
                <a:solidFill>
                  <a:srgbClr val="9FC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3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Other shapes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4537" y="4040153"/>
            <a:ext cx="7256311" cy="2093202"/>
            <a:chOff x="524537" y="4077477"/>
            <a:chExt cx="7256311" cy="2093202"/>
          </a:xfrm>
        </p:grpSpPr>
        <p:pic>
          <p:nvPicPr>
            <p:cNvPr id="1026" name="Picture 2" descr="https://gsfctechnology.gsfc.nasa.gov/images/ChamberlinArtic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97"/>
            <a:stretch/>
          </p:blipFill>
          <p:spPr bwMode="auto">
            <a:xfrm>
              <a:off x="5819039" y="4077477"/>
              <a:ext cx="1961809" cy="2093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24537" y="4231526"/>
              <a:ext cx="536308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Phil Chamberlin at Goddard is extending the idea of multiple baffles to occultation around </a:t>
              </a:r>
              <a:r>
                <a:rPr lang="en-US" sz="2000" b="1" i="0" smtClean="0">
                  <a:solidFill>
                    <a:srgbClr val="FE8972"/>
                  </a:solidFill>
                </a:rPr>
                <a:t>spherical balls </a:t>
              </a:r>
              <a:r>
                <a:rPr lang="en-US" sz="2000" i="0" smtClean="0">
                  <a:solidFill>
                    <a:srgbClr val="FFFFCC"/>
                  </a:solidFill>
                </a:rPr>
                <a:t>coated in carbon nanotubes.</a:t>
              </a:r>
            </a:p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Buffington (2000) showed that the PSF might transition from power-law to exponential in </a:t>
              </a:r>
              <a:r>
                <a:rPr lang="el-GR" sz="2000" smtClean="0">
                  <a:solidFill>
                    <a:srgbClr val="FFFFCC"/>
                  </a:solidFill>
                  <a:latin typeface="Times New Roman" pitchFamily="18" charset="0"/>
                </a:rPr>
                <a:t>θ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 !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6264" y="2142383"/>
            <a:ext cx="4644312" cy="1834060"/>
            <a:chOff x="114300" y="3592286"/>
            <a:chExt cx="6065627" cy="23953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680"/>
            <a:stretch/>
          </p:blipFill>
          <p:spPr>
            <a:xfrm>
              <a:off x="503853" y="3600104"/>
              <a:ext cx="5676074" cy="2387525"/>
            </a:xfrm>
            <a:prstGeom prst="rect">
              <a:avLst/>
            </a:prstGeom>
          </p:spPr>
        </p:pic>
        <p:sp useBgFill="1">
          <p:nvSpPr>
            <p:cNvPr id="6" name="Rectangle 5"/>
            <p:cNvSpPr/>
            <p:nvPr/>
          </p:nvSpPr>
          <p:spPr bwMode="auto">
            <a:xfrm>
              <a:off x="114300" y="3592286"/>
              <a:ext cx="1331945" cy="463387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6567" y="858451"/>
            <a:ext cx="473400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Most space-based solar coronagraphs use either multiple occulters (discrete </a:t>
            </a:r>
            <a:r>
              <a:rPr lang="en-US" sz="2000" b="1" i="0" smtClean="0">
                <a:solidFill>
                  <a:srgbClr val="FE8972"/>
                </a:solidFill>
              </a:rPr>
              <a:t>baffles</a:t>
            </a:r>
            <a:r>
              <a:rPr lang="en-US" sz="2000" i="0" smtClean="0">
                <a:solidFill>
                  <a:srgbClr val="FFFFCC"/>
                </a:solidFill>
              </a:rPr>
              <a:t>) or a continuous stack of occulters shaped into a cone/barrel configuration.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97" y="858451"/>
            <a:ext cx="3928403" cy="3002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3150" y="1676422"/>
            <a:ext cx="132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0" smtClean="0">
                <a:solidFill>
                  <a:srgbClr val="0000FF"/>
                </a:solidFill>
              </a:rPr>
              <a:t>Landini et al. (2011)</a:t>
            </a:r>
            <a:endParaRPr lang="en-US" sz="1600" i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Basic optical paths (linear cut)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818" y="816975"/>
            <a:ext cx="860728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We’re stuck with some diffracted light.  What can we do with it?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2655" y="1177899"/>
            <a:ext cx="8607280" cy="4912077"/>
            <a:chOff x="202655" y="1177899"/>
            <a:chExt cx="8607280" cy="4912077"/>
          </a:xfrm>
        </p:grpSpPr>
        <p:pic>
          <p:nvPicPr>
            <p:cNvPr id="5" name="Picture 4" descr="collage_set02_mirror1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490" y="1845676"/>
              <a:ext cx="7590470" cy="4244300"/>
            </a:xfrm>
            <a:prstGeom prst="rect">
              <a:avLst/>
            </a:prstGeom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2655" y="1177899"/>
              <a:ext cx="860728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01638" lvl="1" indent="-168275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b="1" i="0" smtClean="0">
                  <a:solidFill>
                    <a:srgbClr val="00FF00"/>
                  </a:solidFill>
                  <a:latin typeface="Times New Roman" pitchFamily="18" charset="0"/>
                </a:rPr>
                <a:t>Good news: 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because diffracted rays are </a:t>
              </a:r>
              <a:r>
                <a:rPr lang="en-US" sz="2000" b="1" smtClean="0">
                  <a:solidFill>
                    <a:srgbClr val="FFFFCC"/>
                  </a:solidFill>
                  <a:latin typeface="Times New Roman" pitchFamily="18" charset="0"/>
                </a:rPr>
                <a:t>not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 coming “from infinity,” a mirror will focus them at a different place than the un-diffracted coronal rays.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8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age_set02_mirror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4" y="1918390"/>
            <a:ext cx="6796693" cy="422164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Basic optical paths (linear cut)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818" y="816975"/>
            <a:ext cx="860728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i="0">
                <a:solidFill>
                  <a:srgbClr val="FFFFCC"/>
                </a:solidFill>
              </a:rPr>
              <a:t>We’re stuck with some diffracted light.  What can we do with it?</a:t>
            </a:r>
          </a:p>
          <a:p>
            <a:pPr marL="401638" lvl="1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00FF00"/>
                </a:solidFill>
                <a:latin typeface="Times New Roman" pitchFamily="18" charset="0"/>
              </a:rPr>
              <a:t>Good news: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because diffracted rays are </a:t>
            </a:r>
            <a:r>
              <a:rPr lang="en-US" sz="2000" b="1" smtClean="0">
                <a:solidFill>
                  <a:srgbClr val="FFFFCC"/>
                </a:solidFill>
                <a:latin typeface="Times New Roman" pitchFamily="18" charset="0"/>
              </a:rPr>
              <a:t>not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coming “from infinity,” a mirror will focus them at a different place than the un-diffracted coronal rays. </a:t>
            </a:r>
          </a:p>
        </p:txBody>
      </p:sp>
    </p:spTree>
    <p:extLst>
      <p:ext uri="{BB962C8B-B14F-4D97-AF65-F5344CB8AC3E}">
        <p14:creationId xmlns:p14="http://schemas.microsoft.com/office/powerpoint/2010/main" val="17422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4422" y="973407"/>
            <a:ext cx="84896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0000"/>
                </a:solidFill>
                <a:latin typeface="Times New Roman" pitchFamily="18" charset="0"/>
              </a:rPr>
              <a:t>Bad news: 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some diffracted rays will get in, despite being out of focus.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00FF00"/>
                </a:solidFill>
                <a:latin typeface="Times New Roman" pitchFamily="18" charset="0"/>
              </a:rPr>
              <a:t>Good news: </a:t>
            </a:r>
            <a:r>
              <a:rPr lang="en-US" sz="2000" i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a well-placed internal occulter (“Lyot stop”) can block them.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2" name="Picture 1" descr="collage_set02_mirror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2" y="1911710"/>
            <a:ext cx="6672203" cy="420405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Basic optical paths (linear cut)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4422" y="973407"/>
            <a:ext cx="8489659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Where does that leave us?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Some diffracted light has entered the system, but </a:t>
            </a:r>
            <a:r>
              <a:rPr lang="en-US" sz="2000" b="1" smtClean="0">
                <a:solidFill>
                  <a:srgbClr val="FFFFCC"/>
                </a:solidFill>
                <a:latin typeface="Times New Roman" pitchFamily="18" charset="0"/>
              </a:rPr>
              <a:t>if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those rays are reflected via ideal geometrical optics, they won’t propagate further into the telescope.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Non-specular reflection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72188" y="4358819"/>
            <a:ext cx="689412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0000"/>
                </a:solidFill>
                <a:latin typeface="Times New Roman" pitchFamily="18" charset="0"/>
              </a:rPr>
              <a:t>Bad news #1:  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finite mirror size produces diffraction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0000"/>
                </a:solidFill>
              </a:rPr>
              <a:t>Bad news #2:   </a:t>
            </a:r>
            <a:r>
              <a:rPr lang="en-US" sz="2000" i="0" smtClean="0">
                <a:solidFill>
                  <a:srgbClr val="FFFFCC"/>
                </a:solidFill>
              </a:rPr>
              <a:t>mirror’s surface is never ideal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0000"/>
                </a:solidFill>
                <a:latin typeface="Times New Roman" pitchFamily="18" charset="0"/>
              </a:rPr>
              <a:t>Bad news #3:  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(ground-based telescopes) mirrors collect dust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72170" y="2392480"/>
            <a:ext cx="4689270" cy="1380564"/>
            <a:chOff x="3254188" y="3299013"/>
            <a:chExt cx="4689270" cy="138056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254188" y="3668165"/>
              <a:ext cx="177537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FFFCC"/>
                  </a:solidFill>
                </a:rPr>
                <a:t>geometrical</a:t>
              </a:r>
            </a:p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FFFCC"/>
                  </a:solidFill>
                </a:rPr>
                <a:t>optics</a:t>
              </a:r>
              <a:endParaRPr lang="en-US" sz="2000" b="1" i="0" smtClean="0">
                <a:solidFill>
                  <a:srgbClr val="FE8972"/>
                </a:solidFill>
              </a:endParaRPr>
            </a:p>
          </p:txBody>
        </p:sp>
        <p:sp>
          <p:nvSpPr>
            <p:cNvPr id="9" name="&quot;No&quot; Symbol 8"/>
            <p:cNvSpPr/>
            <p:nvPr/>
          </p:nvSpPr>
          <p:spPr bwMode="auto">
            <a:xfrm>
              <a:off x="3290048" y="3299013"/>
              <a:ext cx="1739153" cy="1380564"/>
            </a:xfrm>
            <a:prstGeom prst="noSmoking">
              <a:avLst>
                <a:gd name="adj" fmla="val 14509"/>
              </a:avLst>
            </a:prstGeom>
            <a:solidFill>
              <a:srgbClr val="FF000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168083" y="3656579"/>
              <a:ext cx="177537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FFFCC"/>
                  </a:solidFill>
                </a:rPr>
                <a:t>physical</a:t>
              </a:r>
            </a:p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FFFCC"/>
                  </a:solidFill>
                </a:rPr>
                <a:t>optics !</a:t>
              </a:r>
              <a:endParaRPr lang="en-US" sz="2000" b="1" i="0" smtClean="0">
                <a:solidFill>
                  <a:srgbClr val="FE8972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5431854" y="3810006"/>
              <a:ext cx="833718" cy="417153"/>
            </a:xfrm>
            <a:prstGeom prst="rightArrow">
              <a:avLst/>
            </a:prstGeom>
            <a:solidFill>
              <a:srgbClr val="00D2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7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12046</TotalTime>
  <Words>759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946</cp:revision>
  <cp:lastPrinted>2004-11-04T16:22:17Z</cp:lastPrinted>
  <dcterms:created xsi:type="dcterms:W3CDTF">2004-11-02T19:54:44Z</dcterms:created>
  <dcterms:modified xsi:type="dcterms:W3CDTF">2015-11-28T17:20:07Z</dcterms:modified>
</cp:coreProperties>
</file>