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2" r:id="rId2"/>
    <p:sldId id="631" r:id="rId3"/>
    <p:sldId id="658" r:id="rId4"/>
    <p:sldId id="691" r:id="rId5"/>
    <p:sldId id="688" r:id="rId6"/>
    <p:sldId id="687" r:id="rId7"/>
    <p:sldId id="689" r:id="rId8"/>
    <p:sldId id="685" r:id="rId9"/>
    <p:sldId id="690" r:id="rId10"/>
    <p:sldId id="692" r:id="rId11"/>
    <p:sldId id="683" r:id="rId12"/>
    <p:sldId id="674" r:id="rId13"/>
    <p:sldId id="678" r:id="rId14"/>
    <p:sldId id="679" r:id="rId15"/>
    <p:sldId id="676" r:id="rId16"/>
    <p:sldId id="677" r:id="rId17"/>
    <p:sldId id="680" r:id="rId18"/>
    <p:sldId id="681" r:id="rId19"/>
    <p:sldId id="682" r:id="rId20"/>
    <p:sldId id="657" r:id="rId21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CC"/>
    <a:srgbClr val="F3C503"/>
    <a:srgbClr val="8BD3FF"/>
    <a:srgbClr val="4FFF4F"/>
    <a:srgbClr val="E299FF"/>
    <a:srgbClr val="FE8972"/>
    <a:srgbClr val="00FF00"/>
    <a:srgbClr val="69B4FF"/>
    <a:srgbClr val="FE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9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3:  </a:t>
            </a:r>
            <a:r>
              <a:rPr lang="en-US" sz="1400" b="1" dirty="0" smtClean="0">
                <a:solidFill>
                  <a:srgbClr val="FFFFCC"/>
                </a:solidFill>
              </a:rPr>
              <a:t>Basics of </a:t>
            </a:r>
            <a:r>
              <a:rPr lang="en-US" sz="1400" b="1" smtClean="0">
                <a:solidFill>
                  <a:srgbClr val="FFFFCC"/>
                </a:solidFill>
              </a:rPr>
              <a:t>radiative transfer &amp; polarization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dirty="0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dirty="0" smtClean="0">
                <a:solidFill>
                  <a:srgbClr val="FFFFCC"/>
                </a:solidFill>
              </a:rPr>
              <a:t> </a:t>
            </a:r>
            <a:r>
              <a:rPr lang="en-US" sz="1400" b="1" i="0" dirty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3</a:t>
            </a:r>
            <a:r>
              <a:rPr lang="en-US" b="1" i="0" smtClean="0">
                <a:solidFill>
                  <a:srgbClr val="FFFF00"/>
                </a:solidFill>
              </a:rPr>
              <a:t>:</a:t>
            </a:r>
            <a:endParaRPr lang="en-US" b="1" i="0" dirty="0">
              <a:solidFill>
                <a:srgbClr val="FFFF00"/>
              </a:solidFill>
            </a:endParaRPr>
          </a:p>
          <a:p>
            <a:pPr algn="ctr"/>
            <a:r>
              <a:rPr lang="en-US" b="1" i="0" dirty="0" smtClean="0">
                <a:solidFill>
                  <a:srgbClr val="FFFF00"/>
                </a:solidFill>
              </a:rPr>
              <a:t>Basic concepts in </a:t>
            </a:r>
            <a:r>
              <a:rPr lang="en-US" b="1" i="0" smtClean="0">
                <a:solidFill>
                  <a:srgbClr val="FFFF00"/>
                </a:solidFill>
              </a:rPr>
              <a:t>radiative transfer &amp; polarization</a:t>
            </a:r>
            <a:endParaRPr lang="en-US" b="1" i="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</a:rPr>
              <a:t>Spring 2016,  </a:t>
            </a:r>
            <a:r>
              <a:rPr lang="en-US" i="0">
                <a:solidFill>
                  <a:schemeClr val="bg1"/>
                </a:solidFill>
              </a:rPr>
              <a:t>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 dirty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transfer:  the “formal solution”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8877" b="72934"/>
          <a:stretch/>
        </p:blipFill>
        <p:spPr>
          <a:xfrm>
            <a:off x="1234503" y="898711"/>
            <a:ext cx="6519237" cy="109456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4731" y="2129988"/>
            <a:ext cx="8270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source function is like an “attractor” for the intensity.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At every point along a ray, </a:t>
            </a:r>
            <a:r>
              <a:rPr lang="en-US" sz="200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baseline="-25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wants to approach </a:t>
            </a:r>
            <a:r>
              <a:rPr lang="en-US" sz="2000" smtClean="0">
                <a:solidFill>
                  <a:srgbClr val="FFFFCC"/>
                </a:solidFill>
              </a:rPr>
              <a:t>S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and it will get there once the medium becomes optically thick.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Consider the solution if </a:t>
            </a:r>
            <a:r>
              <a:rPr lang="en-US" sz="2000">
                <a:solidFill>
                  <a:srgbClr val="FFFFCC"/>
                </a:solidFill>
              </a:rPr>
              <a:t>S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= constant</a:t>
            </a:r>
            <a:endParaRPr lang="en-US" sz="2000" smtClean="0">
              <a:solidFill>
                <a:srgbClr val="FFFF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224" y="3361265"/>
            <a:ext cx="8618375" cy="2867974"/>
            <a:chOff x="373224" y="3361265"/>
            <a:chExt cx="8618375" cy="28679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24" y="3907512"/>
              <a:ext cx="4002833" cy="4868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280" y="3361265"/>
              <a:ext cx="4242319" cy="286797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27595" y="4602258"/>
              <a:ext cx="3538821" cy="1408078"/>
              <a:chOff x="373224" y="4583596"/>
              <a:chExt cx="3538821" cy="1408078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73224" y="5067636"/>
                <a:ext cx="3538821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5000"/>
                  </a:lnSpc>
                  <a:spcBef>
                    <a:spcPts val="1200"/>
                  </a:spcBef>
                  <a:buClr>
                    <a:schemeClr val="bg1"/>
                  </a:buClr>
                  <a:buSzPct val="115000"/>
                </a:pPr>
                <a:r>
                  <a:rPr lang="en-US" sz="2000" i="0" smtClean="0">
                    <a:solidFill>
                      <a:srgbClr val="FFFFCC"/>
                    </a:solidFill>
                  </a:rPr>
                  <a:t>Plot  vs  </a:t>
                </a:r>
                <a:r>
                  <a:rPr lang="el-GR" sz="2000" i="0" smtClean="0">
                    <a:solidFill>
                      <a:srgbClr val="FFFFCC"/>
                    </a:solidFill>
                  </a:rPr>
                  <a:t>τ</a:t>
                </a:r>
                <a:r>
                  <a:rPr lang="el-GR" sz="2000" baseline="-25000" smtClean="0">
                    <a:solidFill>
                      <a:srgbClr val="FFFFCC"/>
                    </a:solidFill>
                  </a:rPr>
                  <a:t>ν</a:t>
                </a:r>
                <a:r>
                  <a:rPr lang="en-US" sz="2000" baseline="-25000" smtClean="0">
                    <a:solidFill>
                      <a:srgbClr val="FFFFCC"/>
                    </a:solidFill>
                  </a:rPr>
                  <a:t>  </a:t>
                </a:r>
                <a:r>
                  <a:rPr lang="en-US" sz="2000" i="0" smtClean="0">
                    <a:solidFill>
                      <a:srgbClr val="FFFFCC"/>
                    </a:solidFill>
                  </a:rPr>
                  <a:t>for  </a:t>
                </a:r>
                <a:r>
                  <a:rPr lang="en-US" sz="2000">
                    <a:solidFill>
                      <a:srgbClr val="FFFFCC"/>
                    </a:solidFill>
                  </a:rPr>
                  <a:t>I</a:t>
                </a:r>
                <a:r>
                  <a:rPr lang="el-GR" sz="2000" baseline="-25000">
                    <a:solidFill>
                      <a:srgbClr val="FFFFCC"/>
                    </a:solidFill>
                  </a:rPr>
                  <a:t>ν</a:t>
                </a:r>
                <a:r>
                  <a:rPr lang="en-US" sz="2000" i="0" baseline="22000" smtClean="0">
                    <a:solidFill>
                      <a:srgbClr val="FFFFCC"/>
                    </a:solidFill>
                  </a:rPr>
                  <a:t>*</a:t>
                </a:r>
                <a:r>
                  <a:rPr lang="en-US" sz="2000" i="0" smtClean="0">
                    <a:solidFill>
                      <a:srgbClr val="FFFFCC"/>
                    </a:solidFill>
                  </a:rPr>
                  <a:t> =                 </a:t>
                </a:r>
                <a:r>
                  <a:rPr lang="en-US" sz="2000" smtClean="0">
                    <a:solidFill>
                      <a:srgbClr val="FFFFCC"/>
                    </a:solidFill>
                  </a:rPr>
                  <a:t>S</a:t>
                </a:r>
                <a:r>
                  <a:rPr lang="el-GR" sz="2000" baseline="-25000" smtClean="0">
                    <a:solidFill>
                      <a:srgbClr val="FFFFCC"/>
                    </a:solidFill>
                  </a:rPr>
                  <a:t>ν</a:t>
                </a:r>
                <a:r>
                  <a:rPr lang="en-US" sz="2000" i="0" smtClean="0">
                    <a:solidFill>
                      <a:srgbClr val="FFFFCC"/>
                    </a:solidFill>
                  </a:rPr>
                  <a:t> </a:t>
                </a:r>
                <a:r>
                  <a:rPr lang="en-US" sz="2000" baseline="-25000" smtClean="0">
                    <a:solidFill>
                      <a:srgbClr val="FFFFCC"/>
                    </a:solidFill>
                  </a:rPr>
                  <a:t> </a:t>
                </a:r>
                <a:endParaRPr lang="en-US" sz="2000" smtClean="0">
                  <a:solidFill>
                    <a:srgbClr val="FFFFCC"/>
                  </a:solidFill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552282" y="4583596"/>
                <a:ext cx="917807" cy="140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1800" b="1" i="0" smtClean="0">
                    <a:solidFill>
                      <a:srgbClr val="FE8972"/>
                    </a:solidFill>
                  </a:rPr>
                  <a:t>100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1800" b="1" i="0" smtClean="0">
                    <a:solidFill>
                      <a:srgbClr val="F3C503"/>
                    </a:solidFill>
                  </a:rPr>
                  <a:t>10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1800" b="1" i="0" smtClean="0">
                    <a:solidFill>
                      <a:srgbClr val="E299FF"/>
                    </a:solidFill>
                  </a:rPr>
                  <a:t>1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1800" b="1" i="0" smtClean="0">
                    <a:solidFill>
                      <a:srgbClr val="4FFF4F"/>
                    </a:solidFill>
                  </a:rPr>
                  <a:t>0.1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1800" b="1" i="0" smtClean="0">
                    <a:solidFill>
                      <a:srgbClr val="8BD3FF"/>
                    </a:solidFill>
                  </a:rPr>
                  <a:t>0.01</a:t>
                </a:r>
                <a:endParaRPr lang="en-US" sz="1800" b="1" smtClean="0">
                  <a:solidFill>
                    <a:srgbClr val="8BD3FF"/>
                  </a:solidFill>
                </a:endParaRPr>
              </a:p>
            </p:txBody>
          </p:sp>
          <p:sp>
            <p:nvSpPr>
              <p:cNvPr id="7" name="Left Brace 6"/>
              <p:cNvSpPr/>
              <p:nvPr/>
            </p:nvSpPr>
            <p:spPr bwMode="auto">
              <a:xfrm>
                <a:off x="2612808" y="4614712"/>
                <a:ext cx="142179" cy="1317038"/>
              </a:xfrm>
              <a:prstGeom prst="leftBrace">
                <a:avLst>
                  <a:gd name="adj1" fmla="val 54351"/>
                  <a:gd name="adj2" fmla="val 50000"/>
                </a:avLst>
              </a:prstGeom>
              <a:noFill/>
              <a:ln w="15875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Left Brace 12"/>
              <p:cNvSpPr/>
              <p:nvPr/>
            </p:nvSpPr>
            <p:spPr bwMode="auto">
              <a:xfrm flipH="1">
                <a:off x="3282845" y="4614712"/>
                <a:ext cx="152400" cy="1317038"/>
              </a:xfrm>
              <a:prstGeom prst="leftBrace">
                <a:avLst>
                  <a:gd name="adj1" fmla="val 54351"/>
                  <a:gd name="adj2" fmla="val 50000"/>
                </a:avLst>
              </a:prstGeom>
              <a:noFill/>
              <a:ln w="15875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9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3853" y="1328425"/>
            <a:ext cx="7707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What if the “beam” consists of a </a:t>
            </a:r>
            <a:r>
              <a:rPr lang="en-US" sz="2000" b="1" i="0" dirty="0" smtClean="0">
                <a:solidFill>
                  <a:srgbClr val="FE8972"/>
                </a:solidFill>
              </a:rPr>
              <a:t>superposition</a:t>
            </a:r>
            <a:r>
              <a:rPr lang="en-US" sz="2000" i="0" dirty="0" smtClean="0">
                <a:solidFill>
                  <a:srgbClr val="FE8972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of &gt;1 monochromatic plane waves?</a:t>
            </a:r>
            <a:endParaRPr lang="en-US" sz="2000" i="0" dirty="0" smtClean="0">
              <a:solidFill>
                <a:srgbClr val="FFFF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3853" y="2273289"/>
            <a:ext cx="4114801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with different frequencies?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</a:rPr>
              <a:t>coming from different directions?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with different phases in time?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</a:rPr>
              <a:t>with different </a:t>
            </a:r>
            <a:r>
              <a:rPr lang="en-US" sz="2000" b="1" i="0" dirty="0" smtClean="0">
                <a:solidFill>
                  <a:srgbClr val="FFFFCC"/>
                </a:solidFill>
              </a:rPr>
              <a:t>E</a:t>
            </a:r>
            <a:r>
              <a:rPr lang="en-US" sz="2000" b="1" i="0" baseline="-40000" dirty="0" smtClean="0">
                <a:solidFill>
                  <a:srgbClr val="FFFFCC"/>
                </a:solidFill>
              </a:rPr>
              <a:t>┴</a:t>
            </a:r>
            <a:r>
              <a:rPr lang="en-US" sz="2000" i="0" dirty="0" smtClean="0">
                <a:solidFill>
                  <a:srgbClr val="FFFFCC"/>
                </a:solidFill>
              </a:rPr>
              <a:t> orientations in the transverse plane?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18654" y="2360644"/>
            <a:ext cx="4114801" cy="1169393"/>
            <a:chOff x="4618654" y="2360644"/>
            <a:chExt cx="4114801" cy="11693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3" t="39591" r="22592" b="48295"/>
            <a:stretch/>
          </p:blipFill>
          <p:spPr>
            <a:xfrm>
              <a:off x="5840965" y="2875355"/>
              <a:ext cx="2892490" cy="654682"/>
            </a:xfrm>
            <a:prstGeom prst="rect">
              <a:avLst/>
            </a:prstGeom>
          </p:spPr>
        </p:pic>
        <p:sp>
          <p:nvSpPr>
            <p:cNvPr id="2" name="Right Brace 1"/>
            <p:cNvSpPr/>
            <p:nvPr/>
          </p:nvSpPr>
          <p:spPr bwMode="auto">
            <a:xfrm>
              <a:off x="4618654" y="2360644"/>
              <a:ext cx="205273" cy="749517"/>
            </a:xfrm>
            <a:prstGeom prst="rightBrace">
              <a:avLst>
                <a:gd name="adj1" fmla="val 32723"/>
                <a:gd name="adj2" fmla="val 50000"/>
              </a:avLst>
            </a:prstGeom>
            <a:noFill/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907903" y="2520140"/>
              <a:ext cx="25554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Already taken care of!</a:t>
              </a:r>
              <a:endParaRPr lang="en-US" sz="2000" i="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63785" y="3478823"/>
            <a:ext cx="3207398" cy="2019422"/>
            <a:chOff x="4163785" y="3478823"/>
            <a:chExt cx="3207398" cy="2019422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 bwMode="auto">
            <a:xfrm>
              <a:off x="4163785" y="4799745"/>
              <a:ext cx="3207398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Polarization</a:t>
              </a:r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4478695" y="3478823"/>
              <a:ext cx="223934" cy="1027863"/>
            </a:xfrm>
            <a:prstGeom prst="rightBrace">
              <a:avLst>
                <a:gd name="adj1" fmla="val 32723"/>
                <a:gd name="adj2" fmla="val 50000"/>
              </a:avLst>
            </a:prstGeom>
            <a:noFill/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706301" y="3990309"/>
              <a:ext cx="982075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688376" y="3990309"/>
              <a:ext cx="0" cy="88461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65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Polarization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2056" y="1030677"/>
            <a:ext cx="836742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Defined as a </a:t>
            </a:r>
            <a:r>
              <a:rPr lang="en-US" sz="2000" dirty="0" smtClean="0">
                <a:solidFill>
                  <a:srgbClr val="FFFFCC"/>
                </a:solidFill>
              </a:rPr>
              <a:t>non-random</a:t>
            </a:r>
            <a:r>
              <a:rPr lang="en-US" sz="2000" i="0" dirty="0" smtClean="0">
                <a:solidFill>
                  <a:srgbClr val="FFFFCC"/>
                </a:solidFill>
              </a:rPr>
              <a:t> distribution of electric vectors in an arbitrary beam of electromagnetic radiation.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First consider the superposition of </a:t>
            </a:r>
            <a:r>
              <a:rPr lang="en-US" sz="2000" b="1" i="0" dirty="0" smtClean="0">
                <a:solidFill>
                  <a:srgbClr val="E299FF"/>
                </a:solidFill>
                <a:latin typeface="Times New Roman" pitchFamily="18" charset="0"/>
              </a:rPr>
              <a:t>two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plane waves:</a:t>
            </a:r>
          </a:p>
        </p:txBody>
      </p:sp>
      <p:pic>
        <p:nvPicPr>
          <p:cNvPr id="4" name="pol_lin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098765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91" y="2541574"/>
            <a:ext cx="6419461" cy="67602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2056" y="3816584"/>
            <a:ext cx="496174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If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=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, the two waves are </a:t>
            </a:r>
            <a:r>
              <a:rPr lang="en-US" sz="2000" b="1" i="0" dirty="0" smtClean="0">
                <a:solidFill>
                  <a:srgbClr val="E299FF"/>
                </a:solidFill>
              </a:rPr>
              <a:t>in phase </a:t>
            </a:r>
            <a:r>
              <a:rPr lang="en-US" sz="2000" i="0" dirty="0" smtClean="0">
                <a:solidFill>
                  <a:srgbClr val="FFFFCC"/>
                </a:solidFill>
              </a:rPr>
              <a:t>with one another  →  </a:t>
            </a:r>
            <a:r>
              <a:rPr lang="en-US" sz="2000" b="1" i="0" dirty="0" smtClean="0">
                <a:solidFill>
                  <a:srgbClr val="FFFFCC"/>
                </a:solidFill>
              </a:rPr>
              <a:t>linear polarization</a:t>
            </a:r>
            <a:endParaRPr lang="en-US" sz="2000" i="0" dirty="0">
              <a:solidFill>
                <a:srgbClr val="FFFFCC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The vector sum between </a:t>
            </a:r>
            <a:r>
              <a:rPr lang="en-US" sz="2000" b="1" i="0" dirty="0" smtClean="0">
                <a:solidFill>
                  <a:srgbClr val="FE8972"/>
                </a:solidFill>
              </a:rPr>
              <a:t>E</a:t>
            </a:r>
            <a:r>
              <a:rPr lang="en-US" sz="2200" b="1" i="0" baseline="-25000" dirty="0" smtClean="0">
                <a:solidFill>
                  <a:srgbClr val="FE8972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and </a:t>
            </a:r>
            <a:r>
              <a:rPr lang="en-US" sz="2000" b="1" i="0" dirty="0" smtClean="0">
                <a:solidFill>
                  <a:srgbClr val="69B4FF"/>
                </a:solidFill>
              </a:rPr>
              <a:t>E</a:t>
            </a:r>
            <a:r>
              <a:rPr lang="en-US" sz="2200" b="1" i="0" baseline="-25000" dirty="0" smtClean="0">
                <a:solidFill>
                  <a:srgbClr val="69B4FF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in the transverse plane determines the orientation of linear polarization.</a:t>
            </a:r>
          </a:p>
        </p:txBody>
      </p:sp>
    </p:spTree>
    <p:extLst>
      <p:ext uri="{BB962C8B-B14F-4D97-AF65-F5344CB8AC3E}">
        <p14:creationId xmlns:p14="http://schemas.microsoft.com/office/powerpoint/2010/main" val="4609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Polarization</a:t>
            </a:r>
          </a:p>
        </p:txBody>
      </p:sp>
      <p:pic>
        <p:nvPicPr>
          <p:cNvPr id="2" name="pol_ell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4140" y="690842"/>
            <a:ext cx="3657600" cy="3657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5014" y="1511379"/>
            <a:ext cx="49617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If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≠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, the two waves are </a:t>
            </a:r>
            <a:r>
              <a:rPr lang="en-US" sz="2000" b="1" i="0" dirty="0" smtClean="0">
                <a:solidFill>
                  <a:srgbClr val="E299FF"/>
                </a:solidFill>
              </a:rPr>
              <a:t>out of phase </a:t>
            </a:r>
            <a:r>
              <a:rPr lang="en-US" sz="2000" i="0" dirty="0" smtClean="0">
                <a:solidFill>
                  <a:srgbClr val="FFFFCC"/>
                </a:solidFill>
              </a:rPr>
              <a:t>with one another  →  </a:t>
            </a:r>
            <a:r>
              <a:rPr lang="en-US" sz="2000" b="1" i="0" dirty="0" smtClean="0">
                <a:solidFill>
                  <a:srgbClr val="FFFFCC"/>
                </a:solidFill>
              </a:rPr>
              <a:t>elliptical polarization</a:t>
            </a:r>
            <a:endParaRPr lang="en-US" sz="2000" i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Polarization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5014" y="1511379"/>
            <a:ext cx="49617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If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≠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, the two waves are </a:t>
            </a:r>
            <a:r>
              <a:rPr lang="en-US" sz="2000" b="1" i="0" dirty="0" smtClean="0">
                <a:solidFill>
                  <a:srgbClr val="E299FF"/>
                </a:solidFill>
              </a:rPr>
              <a:t>out of phase </a:t>
            </a:r>
            <a:r>
              <a:rPr lang="en-US" sz="2000" i="0" dirty="0" smtClean="0">
                <a:solidFill>
                  <a:srgbClr val="FFFFCC"/>
                </a:solidFill>
              </a:rPr>
              <a:t>with one another  →  </a:t>
            </a:r>
            <a:r>
              <a:rPr lang="en-US" sz="2000" b="1" i="0" dirty="0" smtClean="0">
                <a:solidFill>
                  <a:srgbClr val="FFFFCC"/>
                </a:solidFill>
              </a:rPr>
              <a:t>elliptical polarization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918" y="3218283"/>
            <a:ext cx="436497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Special case:</a:t>
            </a:r>
            <a:endParaRPr lang="en-US" sz="2000" i="0" dirty="0">
              <a:solidFill>
                <a:srgbClr val="FFFFCC"/>
              </a:solidFill>
            </a:endParaRPr>
          </a:p>
          <a:p>
            <a:pPr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=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200" i="0" baseline="-25000" dirty="0" smtClean="0">
                <a:solidFill>
                  <a:srgbClr val="FFFFCC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± </a:t>
            </a:r>
            <a:r>
              <a:rPr lang="el-GR" sz="2000" i="0" smtClean="0">
                <a:solidFill>
                  <a:srgbClr val="FFFFCC"/>
                </a:solidFill>
              </a:rPr>
              <a:t>π</a:t>
            </a:r>
            <a:r>
              <a:rPr lang="en-US" sz="2000" i="0" dirty="0" smtClean="0">
                <a:solidFill>
                  <a:srgbClr val="FFFFCC"/>
                </a:solidFill>
              </a:rPr>
              <a:t>/2</a:t>
            </a:r>
          </a:p>
          <a:p>
            <a:pPr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magnitudes of </a:t>
            </a:r>
            <a:r>
              <a:rPr lang="en-US" sz="2000" b="1" i="0" dirty="0" smtClean="0">
                <a:solidFill>
                  <a:srgbClr val="FE8972"/>
                </a:solidFill>
              </a:rPr>
              <a:t>E</a:t>
            </a:r>
            <a:r>
              <a:rPr lang="en-US" sz="2200" b="1" i="0" baseline="-25000" dirty="0" smtClean="0">
                <a:solidFill>
                  <a:srgbClr val="FE8972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and </a:t>
            </a:r>
            <a:r>
              <a:rPr lang="en-US" sz="2000" b="1" i="0" dirty="0" smtClean="0">
                <a:solidFill>
                  <a:srgbClr val="69B4FF"/>
                </a:solidFill>
              </a:rPr>
              <a:t>E</a:t>
            </a:r>
            <a:r>
              <a:rPr lang="en-US" sz="2200" b="1" i="0" baseline="-25000" dirty="0" smtClean="0">
                <a:solidFill>
                  <a:srgbClr val="69B4FF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</a:rPr>
              <a:t> are equal</a:t>
            </a:r>
          </a:p>
          <a:p>
            <a:pPr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FE8972"/>
                </a:solidFill>
              </a:rPr>
              <a:t>E</a:t>
            </a:r>
            <a:r>
              <a:rPr lang="en-US" sz="2200" b="1" i="0" baseline="-25000" dirty="0" smtClean="0">
                <a:solidFill>
                  <a:srgbClr val="FE8972"/>
                </a:solidFill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and </a:t>
            </a:r>
            <a:r>
              <a:rPr lang="en-US" sz="2000" b="1" i="0" dirty="0">
                <a:solidFill>
                  <a:srgbClr val="69B4FF"/>
                </a:solidFill>
              </a:rPr>
              <a:t>E</a:t>
            </a:r>
            <a:r>
              <a:rPr lang="en-US" sz="2200" b="1" i="0" baseline="-25000" dirty="0">
                <a:solidFill>
                  <a:srgbClr val="69B4FF"/>
                </a:solidFill>
              </a:rPr>
              <a:t>2</a:t>
            </a:r>
            <a:r>
              <a:rPr lang="en-US" sz="2000" i="0" dirty="0">
                <a:solidFill>
                  <a:srgbClr val="FFFFCC"/>
                </a:solidFill>
              </a:rPr>
              <a:t> are </a:t>
            </a:r>
            <a:r>
              <a:rPr lang="en-US" sz="2000" i="0" dirty="0" smtClean="0">
                <a:solidFill>
                  <a:srgbClr val="FFFFCC"/>
                </a:solidFill>
              </a:rPr>
              <a:t>separated by </a:t>
            </a:r>
            <a:r>
              <a:rPr lang="en-US" sz="2000" i="0" dirty="0">
                <a:solidFill>
                  <a:srgbClr val="FFFFCC"/>
                </a:solidFill>
              </a:rPr>
              <a:t>± </a:t>
            </a:r>
            <a:r>
              <a:rPr lang="el-GR" sz="2000" i="0">
                <a:solidFill>
                  <a:srgbClr val="FFFFCC"/>
                </a:solidFill>
              </a:rPr>
              <a:t>π</a:t>
            </a:r>
            <a:r>
              <a:rPr lang="en-US" sz="2000" i="0" dirty="0" smtClean="0">
                <a:solidFill>
                  <a:srgbClr val="FFFFCC"/>
                </a:solidFill>
              </a:rPr>
              <a:t>/2 in the transverse plane</a:t>
            </a:r>
          </a:p>
          <a:p>
            <a:pPr marL="288925" lvl="1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>
                <a:solidFill>
                  <a:srgbClr val="FFFFCC"/>
                </a:solidFill>
              </a:rPr>
              <a:t>	→  </a:t>
            </a:r>
            <a:r>
              <a:rPr lang="en-US" sz="2000" b="1" i="0" dirty="0" smtClean="0">
                <a:solidFill>
                  <a:srgbClr val="FFFFCC"/>
                </a:solidFill>
              </a:rPr>
              <a:t>circular polarization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7" name="pol_cir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2079" y="260362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Stokes parameters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9417" y="844063"/>
            <a:ext cx="8554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How can we quantify all these cases?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Superposition of any two </a:t>
            </a:r>
            <a:r>
              <a:rPr lang="en-US" sz="2000" b="1" i="0" dirty="0">
                <a:solidFill>
                  <a:srgbClr val="FE8972"/>
                </a:solidFill>
              </a:rPr>
              <a:t>E</a:t>
            </a:r>
            <a:r>
              <a:rPr lang="en-US" sz="2200" b="1" i="0" baseline="-25000" dirty="0">
                <a:solidFill>
                  <a:srgbClr val="FE8972"/>
                </a:solidFill>
              </a:rPr>
              <a:t>1</a:t>
            </a:r>
            <a:r>
              <a:rPr lang="en-US" sz="2000" i="0" dirty="0">
                <a:solidFill>
                  <a:srgbClr val="FFFFCC"/>
                </a:solidFill>
              </a:rPr>
              <a:t> and </a:t>
            </a:r>
            <a:r>
              <a:rPr lang="en-US" sz="2000" b="1" i="0" dirty="0">
                <a:solidFill>
                  <a:srgbClr val="69B4FF"/>
                </a:solidFill>
              </a:rPr>
              <a:t>E</a:t>
            </a:r>
            <a:r>
              <a:rPr lang="en-US" sz="2200" b="1" i="0" baseline="-25000" dirty="0">
                <a:solidFill>
                  <a:srgbClr val="69B4FF"/>
                </a:solidFill>
              </a:rPr>
              <a:t>2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vectors can be transformed into: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001" b="89034"/>
          <a:stretch/>
        </p:blipFill>
        <p:spPr>
          <a:xfrm>
            <a:off x="892142" y="1873634"/>
            <a:ext cx="7315200" cy="74826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416" y="2769277"/>
            <a:ext cx="87188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Three free parameters  (</a:t>
            </a:r>
            <a:r>
              <a:rPr lang="en-US" sz="2000" dirty="0" smtClean="0">
                <a:solidFill>
                  <a:srgbClr val="FFFFCC"/>
                </a:solidFill>
              </a:rPr>
              <a:t>E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x </a:t>
            </a:r>
            <a:r>
              <a:rPr lang="en-US" sz="2000" i="0" dirty="0" smtClean="0">
                <a:solidFill>
                  <a:srgbClr val="FFFFCC"/>
                </a:solidFill>
              </a:rPr>
              <a:t>, </a:t>
            </a:r>
            <a:r>
              <a:rPr lang="en-US" sz="2000" dirty="0" smtClean="0">
                <a:solidFill>
                  <a:srgbClr val="FFFFCC"/>
                </a:solidFill>
              </a:rPr>
              <a:t>E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y </a:t>
            </a:r>
            <a:r>
              <a:rPr lang="en-US" sz="2000" i="0" dirty="0" smtClean="0">
                <a:solidFill>
                  <a:srgbClr val="FFFFCC"/>
                </a:solidFill>
              </a:rPr>
              <a:t>, </a:t>
            </a:r>
            <a:r>
              <a:rPr lang="el-GR" sz="2000" i="0" smtClean="0">
                <a:solidFill>
                  <a:srgbClr val="FFFFCC"/>
                </a:solidFill>
              </a:rPr>
              <a:t>ϕ</a:t>
            </a:r>
            <a:r>
              <a:rPr lang="en-US" sz="2000" i="0" dirty="0" smtClean="0">
                <a:solidFill>
                  <a:srgbClr val="FFFFCC"/>
                </a:solidFill>
              </a:rPr>
              <a:t>) are all one needs.  Traces out general ellipse: 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" y="3264054"/>
            <a:ext cx="6128078" cy="279884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41138" y="3579700"/>
            <a:ext cx="38756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l-GR" sz="2000" i="0" smtClean="0">
                <a:solidFill>
                  <a:srgbClr val="FFFF00"/>
                </a:solidFill>
              </a:rPr>
              <a:t>ψ</a:t>
            </a:r>
            <a:r>
              <a:rPr lang="en-US" sz="2000" i="0" dirty="0" smtClean="0">
                <a:solidFill>
                  <a:srgbClr val="FFFF00"/>
                </a:solidFill>
              </a:rPr>
              <a:t> = ellipse tilt angle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E299FF"/>
                </a:solidFill>
              </a:rPr>
              <a:t>β = tan</a:t>
            </a:r>
            <a:r>
              <a:rPr lang="en-US" sz="2000" i="0" baseline="30000" dirty="0" smtClean="0">
                <a:solidFill>
                  <a:srgbClr val="E299FF"/>
                </a:solidFill>
              </a:rPr>
              <a:t>–1</a:t>
            </a:r>
            <a:r>
              <a:rPr lang="en-US" sz="2000" i="0" dirty="0" smtClean="0">
                <a:solidFill>
                  <a:srgbClr val="E299FF"/>
                </a:solidFill>
              </a:rPr>
              <a:t> (</a:t>
            </a:r>
            <a:r>
              <a:rPr lang="en-US" sz="2000" dirty="0" smtClean="0">
                <a:solidFill>
                  <a:srgbClr val="E299FF"/>
                </a:solidFill>
              </a:rPr>
              <a:t>b/a</a:t>
            </a:r>
            <a:r>
              <a:rPr lang="en-US" sz="2000" i="0" dirty="0" smtClean="0">
                <a:solidFill>
                  <a:srgbClr val="E299FF"/>
                </a:solidFill>
              </a:rPr>
              <a:t>)  =  ellipticity angle</a:t>
            </a:r>
          </a:p>
        </p:txBody>
      </p:sp>
    </p:spTree>
    <p:extLst>
      <p:ext uri="{BB962C8B-B14F-4D97-AF65-F5344CB8AC3E}">
        <p14:creationId xmlns:p14="http://schemas.microsoft.com/office/powerpoint/2010/main" val="29179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3925" y="4115535"/>
            <a:ext cx="849805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1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Note:  since there were only 3 free parameters,</a:t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/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/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/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/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>…for this “completely polarized” sum of two plane waves.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Stokes parameters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3925" y="867566"/>
            <a:ext cx="84980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In 1852 (prior to Maxwell!), Stokes showed that one can describe the same radiation field with 4 intensity-like parameters: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19171" r="11224" b="44455"/>
          <a:stretch/>
        </p:blipFill>
        <p:spPr>
          <a:xfrm>
            <a:off x="1613918" y="1726164"/>
            <a:ext cx="6046516" cy="2164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61487" r="30369" b="27008"/>
          <a:stretch/>
        </p:blipFill>
        <p:spPr>
          <a:xfrm>
            <a:off x="2533135" y="4609323"/>
            <a:ext cx="36759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Stokes parameters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3925" y="951542"/>
            <a:ext cx="84980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Once we start summing </a:t>
            </a:r>
            <a:r>
              <a:rPr lang="en-US" sz="2000" dirty="0" smtClean="0">
                <a:solidFill>
                  <a:srgbClr val="FFFFCC"/>
                </a:solidFill>
              </a:rPr>
              <a:t>N</a:t>
            </a:r>
            <a:r>
              <a:rPr lang="en-US" sz="2000" i="0" dirty="0" smtClean="0">
                <a:solidFill>
                  <a:srgbClr val="FFFFCC"/>
                </a:solidFill>
              </a:rPr>
              <a:t> &gt; 2 waves together, we have more free parameters.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4594" y="1412851"/>
            <a:ext cx="8507381" cy="4461119"/>
            <a:chOff x="294594" y="1412851"/>
            <a:chExt cx="8507381" cy="4461119"/>
          </a:xfrm>
        </p:grpSpPr>
        <p:grpSp>
          <p:nvGrpSpPr>
            <p:cNvPr id="4" name="Group 3"/>
            <p:cNvGrpSpPr/>
            <p:nvPr/>
          </p:nvGrpSpPr>
          <p:grpSpPr>
            <a:xfrm>
              <a:off x="434551" y="1960295"/>
              <a:ext cx="8050082" cy="3075906"/>
              <a:chOff x="471875" y="2100260"/>
              <a:chExt cx="8050082" cy="307590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6" t="82042" r="-943" b="241"/>
              <a:stretch/>
            </p:blipFill>
            <p:spPr>
              <a:xfrm>
                <a:off x="902841" y="4203530"/>
                <a:ext cx="7479836" cy="972636"/>
              </a:xfrm>
              <a:prstGeom prst="rect">
                <a:avLst/>
              </a:prstGeom>
            </p:spPr>
          </p:pic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471875" y="2100260"/>
                <a:ext cx="3596271" cy="1123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bg1"/>
                  </a:buClr>
                  <a:buSzPct val="115000"/>
                </a:pPr>
                <a:r>
                  <a:rPr lang="en-US" sz="2000" i="0" dirty="0" smtClean="0">
                    <a:solidFill>
                      <a:srgbClr val="FFFFCC"/>
                    </a:solidFill>
                  </a:rPr>
                  <a:t>a completely </a:t>
                </a:r>
                <a:r>
                  <a:rPr lang="en-US" sz="2000" b="1" i="0" dirty="0" smtClean="0">
                    <a:solidFill>
                      <a:srgbClr val="FFFFCC"/>
                    </a:solidFill>
                  </a:rPr>
                  <a:t>un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-polarized part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2000" i="0" dirty="0" smtClean="0">
                    <a:solidFill>
                      <a:srgbClr val="FFFFCC"/>
                    </a:solidFill>
                    <a:latin typeface="Times New Roman" pitchFamily="18" charset="0"/>
                  </a:rPr>
                  <a:t>&lt;</a:t>
                </a:r>
                <a:r>
                  <a:rPr lang="en-US" sz="2000" dirty="0" smtClean="0">
                    <a:solidFill>
                      <a:srgbClr val="FFFFCC"/>
                    </a:solidFill>
                    <a:latin typeface="Times New Roman" pitchFamily="18" charset="0"/>
                  </a:rPr>
                  <a:t>I</a:t>
                </a:r>
                <a:r>
                  <a:rPr lang="en-US" sz="2000" i="0" dirty="0" smtClean="0">
                    <a:solidFill>
                      <a:srgbClr val="FFFFCC"/>
                    </a:solidFill>
                    <a:latin typeface="Times New Roman" pitchFamily="18" charset="0"/>
                  </a:rPr>
                  <a:t>&gt; ≠ 0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0"/>
                  </a:spcBef>
                  <a:buClr>
                    <a:schemeClr val="bg1"/>
                  </a:buClr>
                  <a:buSzPct val="115000"/>
                </a:pPr>
                <a:r>
                  <a:rPr lang="en-US" sz="2000" i="0" dirty="0" smtClean="0">
                    <a:solidFill>
                      <a:srgbClr val="FFFFCC"/>
                    </a:solidFill>
                  </a:rPr>
                  <a:t>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Q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 = 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U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 = 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V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 = 0</a:t>
                </a:r>
                <a:endParaRPr lang="en-US" sz="2000" i="0" dirty="0" smtClean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4925686" y="2100260"/>
                <a:ext cx="3596271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2400"/>
                  </a:spcBef>
                  <a:buClr>
                    <a:schemeClr val="bg1"/>
                  </a:buClr>
                  <a:buSzPct val="115000"/>
                </a:pPr>
                <a:r>
                  <a:rPr lang="en-US" sz="2000" i="0" dirty="0" smtClean="0">
                    <a:solidFill>
                      <a:srgbClr val="FFFFCC"/>
                    </a:solidFill>
                  </a:rPr>
                  <a:t>a completely polarized part</a:t>
                </a:r>
              </a:p>
              <a:p>
                <a:pPr algn="ctr" eaLnBrk="1" hangingPunct="1">
                  <a:lnSpc>
                    <a:spcPct val="95000"/>
                  </a:lnSpc>
                  <a:spcBef>
                    <a:spcPts val="2400"/>
                  </a:spcBef>
                  <a:buClr>
                    <a:schemeClr val="bg1"/>
                  </a:buClr>
                  <a:buSzPct val="115000"/>
                </a:pPr>
                <a:r>
                  <a:rPr lang="en-US" sz="2000" i="0" dirty="0" smtClean="0">
                    <a:solidFill>
                      <a:srgbClr val="FFFFCC"/>
                    </a:solidFill>
                  </a:rPr>
                  <a:t>&lt;I&gt;</a:t>
                </a:r>
                <a:r>
                  <a:rPr lang="en-US" sz="2200" i="0" baseline="30000" dirty="0" smtClean="0">
                    <a:solidFill>
                      <a:srgbClr val="FFFFCC"/>
                    </a:solidFill>
                  </a:rPr>
                  <a:t>2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 = 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Q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</a:t>
                </a:r>
                <a:r>
                  <a:rPr lang="en-US" sz="2200" i="0" baseline="30000" dirty="0" smtClean="0">
                    <a:solidFill>
                      <a:srgbClr val="FFFFCC"/>
                    </a:solidFill>
                  </a:rPr>
                  <a:t>2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 + </a:t>
                </a:r>
                <a:r>
                  <a:rPr lang="en-US" sz="2000" i="0" dirty="0">
                    <a:solidFill>
                      <a:srgbClr val="FFFFCC"/>
                    </a:solidFill>
                  </a:rPr>
                  <a:t>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U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</a:t>
                </a:r>
                <a:r>
                  <a:rPr lang="en-US" sz="2200" i="0" baseline="30000" dirty="0" smtClean="0">
                    <a:solidFill>
                      <a:srgbClr val="FFFFCC"/>
                    </a:solidFill>
                  </a:rPr>
                  <a:t>2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 + </a:t>
                </a:r>
                <a:r>
                  <a:rPr lang="en-US" sz="2000" i="0" dirty="0">
                    <a:solidFill>
                      <a:srgbClr val="FFFFCC"/>
                    </a:solidFill>
                  </a:rPr>
                  <a:t>&lt;</a:t>
                </a:r>
                <a:r>
                  <a:rPr lang="en-US" sz="2000" dirty="0" smtClean="0">
                    <a:solidFill>
                      <a:srgbClr val="FFFFCC"/>
                    </a:solidFill>
                  </a:rPr>
                  <a:t>V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&gt;</a:t>
                </a:r>
                <a:r>
                  <a:rPr lang="en-US" sz="2200" i="0" baseline="30000" dirty="0" smtClean="0">
                    <a:solidFill>
                      <a:srgbClr val="FFFFCC"/>
                    </a:solidFill>
                  </a:rPr>
                  <a:t>2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 </a:t>
                </a:r>
                <a:endParaRPr lang="en-US" sz="2000" i="0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" name="Right Brace 1"/>
              <p:cNvSpPr/>
              <p:nvPr/>
            </p:nvSpPr>
            <p:spPr bwMode="auto">
              <a:xfrm rot="5400000">
                <a:off x="4384424" y="-28959"/>
                <a:ext cx="356491" cy="7016623"/>
              </a:xfrm>
              <a:prstGeom prst="rightBrace">
                <a:avLst>
                  <a:gd name="adj1" fmla="val 46717"/>
                  <a:gd name="adj2" fmla="val 50000"/>
                </a:avLst>
              </a:prstGeom>
              <a:noFill/>
              <a:ln w="19050" cap="flat" cmpd="sng" algn="ctr">
                <a:solidFill>
                  <a:srgbClr val="FFFF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138048" y="3779179"/>
                <a:ext cx="4849244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bg1"/>
                  </a:buClr>
                  <a:buSzPct val="115000"/>
                </a:pPr>
                <a:r>
                  <a:rPr lang="en-US" sz="2000" dirty="0" smtClean="0">
                    <a:solidFill>
                      <a:srgbClr val="FFFFCC"/>
                    </a:solidFill>
                  </a:rPr>
                  <a:t>Total:   </a:t>
                </a:r>
                <a:r>
                  <a:rPr lang="en-US" sz="2000" i="0" dirty="0" smtClean="0">
                    <a:solidFill>
                      <a:srgbClr val="FFFFCC"/>
                    </a:solidFill>
                  </a:rPr>
                  <a:t>partial degree of polarization</a:t>
                </a:r>
                <a:endParaRPr lang="en-US" sz="2000" i="0" dirty="0" smtClean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94594" y="5196862"/>
              <a:ext cx="849805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In solar physics, sometimes </a:t>
              </a:r>
              <a:r>
                <a:rPr lang="en-US" sz="2000" dirty="0" smtClean="0">
                  <a:solidFill>
                    <a:srgbClr val="FFFFCC"/>
                  </a:solidFill>
                </a:rPr>
                <a:t>I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is called </a:t>
              </a:r>
              <a:r>
                <a:rPr lang="en-US" sz="2000" b="1" dirty="0" smtClean="0">
                  <a:solidFill>
                    <a:srgbClr val="00FF00"/>
                  </a:solidFill>
                </a:rPr>
                <a:t>B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 (the unpolarized total brightness),</a:t>
              </a:r>
              <a:br>
                <a:rPr lang="en-US" sz="2000" i="0" dirty="0" smtClean="0">
                  <a:solidFill>
                    <a:srgbClr val="FFFFCC"/>
                  </a:solidFill>
                </a:rPr>
              </a:br>
              <a:r>
                <a:rPr lang="en-US" sz="2000" i="0" dirty="0" smtClean="0">
                  <a:solidFill>
                    <a:srgbClr val="FFFFCC"/>
                  </a:solidFill>
                </a:rPr>
                <a:t>and the polarized brightness is thus referred to as  </a:t>
              </a:r>
              <a:r>
                <a:rPr lang="en-US" sz="2000" b="1" dirty="0" smtClean="0">
                  <a:solidFill>
                    <a:srgbClr val="00FF00"/>
                  </a:solidFill>
                </a:rPr>
                <a:t>pB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03925" y="1412851"/>
              <a:ext cx="849805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In most cases, the </a:t>
              </a: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time-averaged beam 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can be broken up into: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9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Stokes parameters:  what do they mean?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3925" y="951542"/>
            <a:ext cx="8498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FE8972"/>
                </a:solidFill>
              </a:rPr>
              <a:t>Linear:</a:t>
            </a:r>
            <a:r>
              <a:rPr lang="en-US" sz="2000" i="0" dirty="0" smtClean="0">
                <a:solidFill>
                  <a:srgbClr val="FFFFCC"/>
                </a:solidFill>
              </a:rPr>
              <a:t>  </a:t>
            </a:r>
            <a:r>
              <a:rPr lang="en-US" sz="2000" dirty="0" smtClean="0">
                <a:solidFill>
                  <a:srgbClr val="FFFFCC"/>
                </a:solidFill>
              </a:rPr>
              <a:t>b/a </a:t>
            </a:r>
            <a:r>
              <a:rPr lang="en-US" sz="2000" i="0" dirty="0" smtClean="0">
                <a:solidFill>
                  <a:srgbClr val="FFFFCC"/>
                </a:solidFill>
              </a:rPr>
              <a:t>= 0 or ∞  …  </a:t>
            </a:r>
            <a:r>
              <a:rPr lang="el-GR" sz="2000" i="0" smtClean="0">
                <a:solidFill>
                  <a:srgbClr val="FFFFCC"/>
                </a:solidFill>
              </a:rPr>
              <a:t>β</a:t>
            </a:r>
            <a:r>
              <a:rPr lang="en-US" sz="2000" i="0" dirty="0">
                <a:solidFill>
                  <a:srgbClr val="FFFFCC"/>
                </a:solidFill>
              </a:rPr>
              <a:t> = 0 or ± </a:t>
            </a:r>
            <a:r>
              <a:rPr lang="el-GR" sz="2000" i="0">
                <a:solidFill>
                  <a:srgbClr val="FFFFCC"/>
                </a:solidFill>
              </a:rPr>
              <a:t>π</a:t>
            </a:r>
            <a:r>
              <a:rPr lang="en-US" sz="2000" i="0" dirty="0" smtClean="0">
                <a:solidFill>
                  <a:srgbClr val="FFFFCC"/>
                </a:solidFill>
              </a:rPr>
              <a:t>/2  …  sin(2</a:t>
            </a:r>
            <a:r>
              <a:rPr lang="el-GR" sz="2000" i="0" smtClean="0">
                <a:solidFill>
                  <a:srgbClr val="FFFFCC"/>
                </a:solidFill>
              </a:rPr>
              <a:t>β</a:t>
            </a:r>
            <a:r>
              <a:rPr lang="en-US" sz="2000" i="0" dirty="0" smtClean="0">
                <a:solidFill>
                  <a:srgbClr val="FFFFCC"/>
                </a:solidFill>
              </a:rPr>
              <a:t>) = 0  …  all </a:t>
            </a:r>
            <a:r>
              <a:rPr lang="en-US" sz="2000" dirty="0" smtClean="0">
                <a:solidFill>
                  <a:srgbClr val="FFFFCC"/>
                </a:solidFill>
              </a:rPr>
              <a:t>Q</a:t>
            </a:r>
            <a:r>
              <a:rPr lang="en-US" sz="2000" i="0" dirty="0" smtClean="0">
                <a:solidFill>
                  <a:srgbClr val="FFFFCC"/>
                </a:solidFill>
              </a:rPr>
              <a:t> or </a:t>
            </a:r>
            <a:r>
              <a:rPr lang="en-US" sz="2000" dirty="0" smtClean="0">
                <a:solidFill>
                  <a:srgbClr val="FFFFCC"/>
                </a:solidFill>
              </a:rPr>
              <a:t>U</a:t>
            </a:r>
            <a:endParaRPr lang="en-US" sz="2000" i="0" dirty="0">
              <a:solidFill>
                <a:srgbClr val="FFFFCC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FE8972"/>
                </a:solidFill>
              </a:rPr>
              <a:t>Circular:</a:t>
            </a:r>
            <a:r>
              <a:rPr lang="en-US" sz="2000" i="0" dirty="0" smtClean="0">
                <a:solidFill>
                  <a:srgbClr val="FFFFCC"/>
                </a:solidFill>
              </a:rPr>
              <a:t>  </a:t>
            </a:r>
            <a:r>
              <a:rPr lang="en-US" sz="2000" dirty="0">
                <a:solidFill>
                  <a:srgbClr val="FFFFCC"/>
                </a:solidFill>
              </a:rPr>
              <a:t>b/a </a:t>
            </a:r>
            <a:r>
              <a:rPr lang="en-US" sz="2000" i="0" dirty="0">
                <a:solidFill>
                  <a:srgbClr val="FFFFCC"/>
                </a:solidFill>
              </a:rPr>
              <a:t>= </a:t>
            </a:r>
            <a:r>
              <a:rPr lang="en-US" sz="2000" i="0" dirty="0" smtClean="0">
                <a:solidFill>
                  <a:srgbClr val="FFFFCC"/>
                </a:solidFill>
              </a:rPr>
              <a:t>1    …    </a:t>
            </a:r>
            <a:r>
              <a:rPr lang="el-GR" sz="2000" i="0">
                <a:solidFill>
                  <a:srgbClr val="FFFFCC"/>
                </a:solidFill>
              </a:rPr>
              <a:t>β</a:t>
            </a:r>
            <a:r>
              <a:rPr lang="en-US" sz="2000" i="0" dirty="0">
                <a:solidFill>
                  <a:srgbClr val="FFFFCC"/>
                </a:solidFill>
              </a:rPr>
              <a:t> = </a:t>
            </a:r>
            <a:r>
              <a:rPr lang="en-US" sz="2000" i="0" dirty="0" smtClean="0">
                <a:solidFill>
                  <a:srgbClr val="FFFFCC"/>
                </a:solidFill>
              </a:rPr>
              <a:t>± </a:t>
            </a:r>
            <a:r>
              <a:rPr lang="el-GR" sz="2000" i="0">
                <a:solidFill>
                  <a:srgbClr val="FFFFCC"/>
                </a:solidFill>
              </a:rPr>
              <a:t>π</a:t>
            </a:r>
            <a:r>
              <a:rPr lang="en-US" sz="2000" i="0" dirty="0" smtClean="0">
                <a:solidFill>
                  <a:srgbClr val="FFFFCC"/>
                </a:solidFill>
              </a:rPr>
              <a:t>/4    </a:t>
            </a:r>
            <a:r>
              <a:rPr lang="en-US" sz="2000" i="0" dirty="0">
                <a:solidFill>
                  <a:srgbClr val="FFFFCC"/>
                </a:solidFill>
              </a:rPr>
              <a:t>…  </a:t>
            </a:r>
            <a:r>
              <a:rPr lang="en-US" sz="2000" i="0" dirty="0" smtClean="0">
                <a:solidFill>
                  <a:srgbClr val="FFFFCC"/>
                </a:solidFill>
              </a:rPr>
              <a:t>  cos(2</a:t>
            </a:r>
            <a:r>
              <a:rPr lang="el-GR" sz="2000" i="0">
                <a:solidFill>
                  <a:srgbClr val="FFFFCC"/>
                </a:solidFill>
              </a:rPr>
              <a:t>β</a:t>
            </a:r>
            <a:r>
              <a:rPr lang="en-US" sz="2000" i="0" dirty="0">
                <a:solidFill>
                  <a:srgbClr val="FFFFCC"/>
                </a:solidFill>
              </a:rPr>
              <a:t>) = 0 </a:t>
            </a:r>
            <a:r>
              <a:rPr lang="en-US" sz="2000" i="0" dirty="0" smtClean="0">
                <a:solidFill>
                  <a:srgbClr val="FFFFCC"/>
                </a:solidFill>
              </a:rPr>
              <a:t>   </a:t>
            </a:r>
            <a:r>
              <a:rPr lang="en-US" sz="2000" i="0" dirty="0">
                <a:solidFill>
                  <a:srgbClr val="FFFFCC"/>
                </a:solidFill>
              </a:rPr>
              <a:t>…  </a:t>
            </a:r>
            <a:r>
              <a:rPr lang="en-US" sz="2000" i="0" dirty="0" smtClean="0">
                <a:solidFill>
                  <a:srgbClr val="FFFFCC"/>
                </a:solidFill>
              </a:rPr>
              <a:t>  all 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79" y="2040019"/>
            <a:ext cx="5461617" cy="41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Stokes parameters:  a common frame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3925" y="951542"/>
            <a:ext cx="849805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n-US" sz="2000" i="0" dirty="0" smtClean="0">
                <a:solidFill>
                  <a:srgbClr val="FFFFCC"/>
                </a:solidFill>
              </a:rPr>
              <a:t> and 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r>
              <a:rPr lang="en-US" sz="2000" i="0" dirty="0" smtClean="0">
                <a:solidFill>
                  <a:srgbClr val="FFFFCC"/>
                </a:solidFill>
              </a:rPr>
              <a:t> are invariant under coordinate rotations about axis of propagation.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Q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U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depend on the full coordinate system.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When computing Stokes intensities from a complex/extended source of emitters, we need to make sure all 4 components refer to the same set of axes.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Each emitting “parcel” must have its Stokes vector rotated through an angle </a:t>
            </a:r>
            <a:r>
              <a:rPr lang="el-GR" sz="2000" i="0" smtClean="0">
                <a:solidFill>
                  <a:srgbClr val="FFFFCC"/>
                </a:solidFill>
                <a:latin typeface="Times New Roman" pitchFamily="18" charset="0"/>
              </a:rPr>
              <a:t>ψ′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5" y="3194342"/>
            <a:ext cx="6030554" cy="154560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3925" y="4993153"/>
            <a:ext cx="84980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where </a:t>
            </a:r>
            <a:r>
              <a:rPr lang="el-GR" sz="2000" i="0" smtClean="0">
                <a:solidFill>
                  <a:srgbClr val="FFFFCC"/>
                </a:solidFill>
                <a:latin typeface="Times New Roman" pitchFamily="18" charset="0"/>
              </a:rPr>
              <a:t>ψ′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is defined as the angle between the whole system’s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Q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-axis and the individual axis of each parcel’s intrinsic “scattering plane.”</a:t>
            </a:r>
          </a:p>
        </p:txBody>
      </p:sp>
    </p:spTree>
    <p:extLst>
      <p:ext uri="{BB962C8B-B14F-4D97-AF65-F5344CB8AC3E}">
        <p14:creationId xmlns:p14="http://schemas.microsoft.com/office/powerpoint/2010/main" val="1715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Brief overview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76979" y="1763809"/>
            <a:ext cx="7151942" cy="17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2000" b="1" i="0" dirty="0" smtClean="0">
                <a:solidFill>
                  <a:srgbClr val="FFFF00"/>
                </a:solidFill>
                <a:latin typeface="+mj-lt"/>
              </a:rPr>
              <a:t>Goals of </a:t>
            </a: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Lecture 3:</a:t>
            </a:r>
            <a:endParaRPr lang="en-US" sz="2000" b="1" i="0" dirty="0" smtClean="0">
              <a:solidFill>
                <a:srgbClr val="FFFF00"/>
              </a:solidFill>
              <a:latin typeface="+mj-lt"/>
            </a:endParaRPr>
          </a:p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800" b="1" i="0" dirty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Introduce basic ideas of radiative transfer (interaction between radiation and matter)</a:t>
            </a:r>
            <a:endParaRPr lang="en-US" sz="2000" i="0" dirty="0" smtClean="0">
              <a:solidFill>
                <a:srgbClr val="FFFF00"/>
              </a:solidFill>
              <a:latin typeface="+mj-lt"/>
            </a:endParaRP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Discuss </a:t>
            </a:r>
            <a:r>
              <a:rPr lang="en-US" sz="2000" b="1" smtClean="0">
                <a:solidFill>
                  <a:srgbClr val="FFFF00"/>
                </a:solidFill>
                <a:latin typeface="+mj-lt"/>
              </a:rPr>
              <a:t>polarization</a:t>
            </a:r>
            <a:r>
              <a:rPr lang="en-US" sz="2000" i="0" smtClean="0">
                <a:solidFill>
                  <a:srgbClr val="FFFF00"/>
                </a:solidFill>
                <a:latin typeface="+mj-lt"/>
              </a:rPr>
              <a:t> of the radiation field</a:t>
            </a:r>
            <a:endParaRPr lang="en-US" sz="2000" i="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452137"/>
            <a:ext cx="8877300" cy="2347019"/>
            <a:chOff x="114300" y="2452137"/>
            <a:chExt cx="8877300" cy="2347019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 bwMode="auto">
            <a:xfrm>
              <a:off x="114300" y="2452137"/>
              <a:ext cx="88773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Next time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85318" y="3367995"/>
              <a:ext cx="5774403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00"/>
                  </a:solidFill>
                </a:rPr>
                <a:t>Why is blocking the Sun needed?    (quantitative</a:t>
              </a:r>
              <a:r>
                <a:rPr lang="en-US" sz="2000" i="0" dirty="0" smtClean="0">
                  <a:solidFill>
                    <a:srgbClr val="FFFF00"/>
                  </a:solidFill>
                </a:rPr>
                <a:t>)</a:t>
              </a: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00"/>
                  </a:solidFill>
                </a:rPr>
                <a:t>How do coronagraphs work?</a:t>
              </a:r>
              <a:endParaRPr lang="en-US" sz="2000" i="0" dirty="0">
                <a:solidFill>
                  <a:srgbClr val="FFFF00"/>
                </a:solidFill>
              </a:endParaRPr>
            </a:p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rgbClr val="FFFF00"/>
                </a:buClr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00"/>
                  </a:solidFill>
                </a:rPr>
                <a:t>Physical optics… not just geometric ray tracing</a:t>
              </a:r>
            </a:p>
          </p:txBody>
        </p:sp>
      </p:grp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6942" y="1054179"/>
            <a:ext cx="743115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Later, we’ll investigate what happens to an arbitrarily polarized beam (</a:t>
            </a:r>
            <a:r>
              <a:rPr lang="en-US" sz="2000" dirty="0" smtClean="0">
                <a:solidFill>
                  <a:srgbClr val="FFFFCC"/>
                </a:solidFill>
              </a:rPr>
              <a:t>I,Q,U,V</a:t>
            </a:r>
            <a:r>
              <a:rPr lang="en-US" sz="2000" i="0" dirty="0" smtClean="0">
                <a:solidFill>
                  <a:srgbClr val="FFFFCC"/>
                </a:solidFill>
              </a:rPr>
              <a:t>) as it passes through matter… </a:t>
            </a:r>
            <a:r>
              <a:rPr lang="en-US" sz="2000" b="1" i="0" dirty="0" smtClean="0">
                <a:solidFill>
                  <a:srgbClr val="FFFFCC"/>
                </a:solidFill>
              </a:rPr>
              <a:t>polarized radiative transfer.</a:t>
            </a: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283" y="1204196"/>
            <a:ext cx="84195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Recall that, in vacuum, </a:t>
            </a:r>
            <a:r>
              <a:rPr lang="en-US" sz="2000">
                <a:solidFill>
                  <a:srgbClr val="FFFFCC"/>
                </a:solidFill>
              </a:rPr>
              <a:t>I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is </a:t>
            </a:r>
            <a:r>
              <a:rPr lang="en-US" sz="2000" b="1" i="0" smtClean="0">
                <a:solidFill>
                  <a:srgbClr val="00FFCC"/>
                </a:solidFill>
              </a:rPr>
              <a:t>constant</a:t>
            </a:r>
            <a:r>
              <a:rPr lang="en-US" sz="2000" i="0" smtClean="0">
                <a:solidFill>
                  <a:srgbClr val="00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along any given ray…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1" b="57261"/>
          <a:stretch/>
        </p:blipFill>
        <p:spPr>
          <a:xfrm>
            <a:off x="267473" y="2038304"/>
            <a:ext cx="3183501" cy="302276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50974" y="2486173"/>
            <a:ext cx="513883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  <a:latin typeface="Times New Roman" pitchFamily="18" charset="0"/>
              </a:rPr>
              <a:t>ν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describes how much photon energy is flowing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94659" y="2941233"/>
            <a:ext cx="47121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through a particular area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</a:rPr>
              <a:t>in a particular direction (i.e., through a particular sold angle)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per unit frequency  (i.e., energy “bin”)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→"/>
            </a:pPr>
            <a:r>
              <a:rPr lang="en-US" sz="2000" i="0" dirty="0" smtClean="0">
                <a:solidFill>
                  <a:srgbClr val="FFFFCC"/>
                </a:solidFill>
              </a:rPr>
              <a:t>per unit time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6739" y="1095995"/>
            <a:ext cx="50084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When photons interact with particles</a:t>
            </a:r>
            <a:r>
              <a:rPr lang="en-US" sz="2000" i="0">
                <a:solidFill>
                  <a:srgbClr val="FFFFCC"/>
                </a:solidFill>
              </a:rPr>
              <a:t/>
            </a:r>
            <a:br>
              <a:rPr lang="en-US" sz="2000" i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/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/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they can be created or destroyed.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86" y="762000"/>
            <a:ext cx="3294314" cy="2447731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7090" y="1534576"/>
            <a:ext cx="500840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4FFF4F"/>
                </a:solidFill>
              </a:rPr>
              <a:t>(atoms, ions, free electrons, dust grains, … )</a:t>
            </a:r>
            <a:endParaRPr lang="en-US" sz="2000" i="0" dirty="0">
              <a:solidFill>
                <a:srgbClr val="4FFF4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1803" y="2701004"/>
            <a:ext cx="6884436" cy="3198316"/>
            <a:chOff x="671803" y="2701004"/>
            <a:chExt cx="6884436" cy="319831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456351" y="3590996"/>
              <a:ext cx="6099888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Photons can be </a:t>
              </a:r>
              <a:r>
                <a:rPr lang="en-US" sz="2000" b="1" i="0" smtClean="0">
                  <a:solidFill>
                    <a:srgbClr val="FE8972"/>
                  </a:solidFill>
                </a:rPr>
                <a:t>absorbed</a:t>
              </a:r>
              <a:r>
                <a:rPr lang="en-US" sz="2000" i="0" smtClean="0">
                  <a:solidFill>
                    <a:srgbClr val="FE8972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by atoms/ions.</a:t>
              </a:r>
            </a:p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Photons can be </a:t>
              </a:r>
              <a:r>
                <a:rPr lang="en-US" sz="2000" b="1" i="0" smtClean="0">
                  <a:solidFill>
                    <a:srgbClr val="8BD3FF"/>
                  </a:solidFill>
                </a:rPr>
                <a:t>emitted</a:t>
              </a:r>
              <a:r>
                <a:rPr lang="en-US" sz="2000" i="0" smtClean="0">
                  <a:solidFill>
                    <a:srgbClr val="8BD3FF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“spontaneously” by atoms/ions.</a:t>
              </a:r>
            </a:p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Photons can be lost by being </a:t>
              </a:r>
              <a:r>
                <a:rPr lang="en-US" sz="2000" b="1" i="0" smtClean="0">
                  <a:solidFill>
                    <a:srgbClr val="FE8972"/>
                  </a:solidFill>
                </a:rPr>
                <a:t>scattered away </a:t>
              </a:r>
              <a:r>
                <a:rPr lang="en-US" sz="2000" i="0" smtClean="0">
                  <a:solidFill>
                    <a:srgbClr val="FFFFCC"/>
                  </a:solidFill>
                </a:rPr>
                <a:t>from a given direction </a:t>
              </a:r>
              <a:r>
                <a:rPr lang="en-US" sz="2000" b="1" smtClean="0">
                  <a:solidFill>
                    <a:srgbClr val="FFFFCC"/>
                  </a:solidFill>
                </a:rPr>
                <a:t>n</a:t>
              </a:r>
              <a:r>
                <a:rPr lang="en-US" sz="2000" i="0" smtClean="0">
                  <a:solidFill>
                    <a:srgbClr val="FFFFCC"/>
                  </a:solidFill>
                </a:rPr>
                <a:t>, or up/down in </a:t>
              </a:r>
              <a:r>
                <a:rPr lang="el-GR" sz="2000" i="0" smtClean="0">
                  <a:solidFill>
                    <a:srgbClr val="FFFFCC"/>
                  </a:solidFill>
                </a:rPr>
                <a:t>λ</a:t>
              </a:r>
              <a:r>
                <a:rPr lang="en-US" sz="2000" i="0" smtClean="0">
                  <a:solidFill>
                    <a:srgbClr val="FFFFCC"/>
                  </a:solidFill>
                </a:rPr>
                <a:t>.</a:t>
              </a:r>
            </a:p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Photons can be </a:t>
              </a:r>
              <a:r>
                <a:rPr lang="en-US" sz="2000" b="1" i="0" smtClean="0">
                  <a:solidFill>
                    <a:srgbClr val="8BD3FF"/>
                  </a:solidFill>
                </a:rPr>
                <a:t>scattered into the beam </a:t>
              </a:r>
              <a:r>
                <a:rPr lang="en-US" sz="2000" i="0" smtClean="0">
                  <a:solidFill>
                    <a:srgbClr val="FFFFCC"/>
                  </a:solidFill>
                </a:rPr>
                <a:t>(with a given </a:t>
              </a:r>
              <a:r>
                <a:rPr lang="en-US" sz="2000" b="1" smtClean="0">
                  <a:solidFill>
                    <a:srgbClr val="FFFFCC"/>
                  </a:solidFill>
                </a:rPr>
                <a:t>n</a:t>
              </a:r>
              <a:r>
                <a:rPr lang="en-US" sz="2000" i="0" smtClean="0">
                  <a:solidFill>
                    <a:srgbClr val="FFFFCC"/>
                  </a:solidFill>
                </a:rPr>
                <a:t>,</a:t>
              </a:r>
              <a:r>
                <a:rPr lang="el-GR" sz="2000" i="0">
                  <a:solidFill>
                    <a:srgbClr val="FFFFCC"/>
                  </a:solidFill>
                </a:rPr>
                <a:t> </a:t>
              </a:r>
              <a:r>
                <a:rPr lang="el-GR" sz="2000" i="0" smtClean="0">
                  <a:solidFill>
                    <a:srgbClr val="FFFFCC"/>
                  </a:solidFill>
                </a:rPr>
                <a:t>λ</a:t>
              </a:r>
              <a:r>
                <a:rPr lang="en-US" sz="2000" i="0" smtClean="0">
                  <a:solidFill>
                    <a:srgbClr val="FFFFCC"/>
                  </a:solidFill>
                </a:rPr>
                <a:t>) by coming from some other direction or wavelength.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03" y="2701004"/>
              <a:ext cx="5411755" cy="575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4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56351" y="3590996"/>
            <a:ext cx="6099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FE8972"/>
                </a:solidFill>
              </a:rPr>
              <a:t>absorbed</a:t>
            </a:r>
            <a:r>
              <a:rPr lang="en-US" sz="2000" i="0" smtClean="0">
                <a:solidFill>
                  <a:srgbClr val="FE8972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by atoms/ions.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8BD3FF"/>
                </a:solidFill>
              </a:rPr>
              <a:t>emitted</a:t>
            </a:r>
            <a:r>
              <a:rPr lang="en-US" sz="2000" i="0" smtClean="0">
                <a:solidFill>
                  <a:srgbClr val="8BD3FF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“spontaneously” by atoms/ions.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lost by being </a:t>
            </a:r>
            <a:r>
              <a:rPr lang="en-US" sz="2000" b="1" i="0" smtClean="0">
                <a:solidFill>
                  <a:srgbClr val="FE8972"/>
                </a:solidFill>
              </a:rPr>
              <a:t>scattered away </a:t>
            </a:r>
            <a:r>
              <a:rPr lang="en-US" sz="2000" i="0" smtClean="0">
                <a:solidFill>
                  <a:srgbClr val="FFFFCC"/>
                </a:solidFill>
              </a:rPr>
              <a:t>from a given direction 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, or up/down in </a:t>
            </a:r>
            <a:r>
              <a:rPr lang="el-GR" sz="2000" i="0" smtClean="0">
                <a:solidFill>
                  <a:srgbClr val="FFFFCC"/>
                </a:solidFill>
              </a:rPr>
              <a:t>λ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8BD3FF"/>
                </a:solidFill>
              </a:rPr>
              <a:t>scattered into the beam </a:t>
            </a:r>
            <a:r>
              <a:rPr lang="en-US" sz="2000" i="0" smtClean="0">
                <a:solidFill>
                  <a:srgbClr val="FFFFCC"/>
                </a:solidFill>
              </a:rPr>
              <a:t>(with a given 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,</a:t>
            </a:r>
            <a:r>
              <a:rPr lang="el-GR" sz="2000" i="0">
                <a:solidFill>
                  <a:srgbClr val="FFFFCC"/>
                </a:solidFill>
              </a:rPr>
              <a:t> </a:t>
            </a:r>
            <a:r>
              <a:rPr lang="el-GR" sz="2000" i="0" smtClean="0">
                <a:solidFill>
                  <a:srgbClr val="FFFFCC"/>
                </a:solidFill>
              </a:rPr>
              <a:t>λ</a:t>
            </a:r>
            <a:r>
              <a:rPr lang="en-US" sz="2000" i="0" smtClean="0">
                <a:solidFill>
                  <a:srgbClr val="FFFFCC"/>
                </a:solidFill>
              </a:rPr>
              <a:t>) by coming from some other direction or wavelength.</a:t>
            </a:r>
            <a:endParaRPr lang="en-US" sz="2000" i="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4271 -0.3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347" y="1202365"/>
            <a:ext cx="6099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FE8972"/>
                </a:solidFill>
              </a:rPr>
              <a:t>absorbed</a:t>
            </a:r>
            <a:r>
              <a:rPr lang="en-US" sz="2000" i="0" smtClean="0">
                <a:solidFill>
                  <a:srgbClr val="FE8972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by atoms/ions.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8BD3FF"/>
                </a:solidFill>
              </a:rPr>
              <a:t>emitted</a:t>
            </a:r>
            <a:r>
              <a:rPr lang="en-US" sz="2000" i="0" smtClean="0">
                <a:solidFill>
                  <a:srgbClr val="8BD3FF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“spontaneously” by atoms/ions.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lost by being </a:t>
            </a:r>
            <a:r>
              <a:rPr lang="en-US" sz="2000" b="1" i="0" smtClean="0">
                <a:solidFill>
                  <a:srgbClr val="FE8972"/>
                </a:solidFill>
              </a:rPr>
              <a:t>scattered away </a:t>
            </a:r>
            <a:r>
              <a:rPr lang="en-US" sz="2000" i="0" smtClean="0">
                <a:solidFill>
                  <a:srgbClr val="FFFFCC"/>
                </a:solidFill>
              </a:rPr>
              <a:t>from a given direction 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, or up/down in </a:t>
            </a:r>
            <a:r>
              <a:rPr lang="el-GR" sz="2000" i="0" smtClean="0">
                <a:solidFill>
                  <a:srgbClr val="FFFFCC"/>
                </a:solidFill>
              </a:rPr>
              <a:t>λ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Photons can be </a:t>
            </a:r>
            <a:r>
              <a:rPr lang="en-US" sz="2000" b="1" i="0" smtClean="0">
                <a:solidFill>
                  <a:srgbClr val="8BD3FF"/>
                </a:solidFill>
              </a:rPr>
              <a:t>scattered into the beam </a:t>
            </a:r>
            <a:r>
              <a:rPr lang="en-US" sz="2000" i="0" smtClean="0">
                <a:solidFill>
                  <a:srgbClr val="FFFFCC"/>
                </a:solidFill>
              </a:rPr>
              <a:t>(with a given 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,</a:t>
            </a:r>
            <a:r>
              <a:rPr lang="el-GR" sz="2000" i="0">
                <a:solidFill>
                  <a:srgbClr val="FFFFCC"/>
                </a:solidFill>
              </a:rPr>
              <a:t> </a:t>
            </a:r>
            <a:r>
              <a:rPr lang="el-GR" sz="2000" i="0" smtClean="0">
                <a:solidFill>
                  <a:srgbClr val="FFFFCC"/>
                </a:solidFill>
              </a:rPr>
              <a:t>λ</a:t>
            </a:r>
            <a:r>
              <a:rPr lang="en-US" sz="2000" i="0" smtClean="0">
                <a:solidFill>
                  <a:srgbClr val="FFFFCC"/>
                </a:solidFill>
              </a:rPr>
              <a:t>) by coming from some other direction or wavelength.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31279" y="756089"/>
            <a:ext cx="2660321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i="0" smtClean="0">
                <a:solidFill>
                  <a:srgbClr val="4FFF4F"/>
                </a:solidFill>
              </a:rPr>
              <a:t>Rate depends on:</a:t>
            </a:r>
          </a:p>
          <a:p>
            <a:pPr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local </a:t>
            </a:r>
            <a:r>
              <a:rPr lang="el-GR" sz="2000" smtClean="0">
                <a:solidFill>
                  <a:srgbClr val="FFFFCC"/>
                </a:solidFill>
              </a:rPr>
              <a:t>ρ</a:t>
            </a:r>
            <a:r>
              <a:rPr lang="en-US" sz="2000" smtClean="0">
                <a:solidFill>
                  <a:srgbClr val="FFFFCC"/>
                </a:solidFill>
              </a:rPr>
              <a:t>,T</a:t>
            </a:r>
            <a:r>
              <a:rPr lang="en-US" sz="2000" i="0" smtClean="0">
                <a:solidFill>
                  <a:srgbClr val="FFFFCC"/>
                </a:solidFill>
              </a:rPr>
              <a:t> &amp; incoming </a:t>
            </a:r>
            <a:r>
              <a:rPr lang="en-US" sz="200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endParaRPr lang="en-US" sz="2000" baseline="-25000" smtClean="0">
              <a:solidFill>
                <a:srgbClr val="FFFFCC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</a:rPr>
              <a:t>local </a:t>
            </a:r>
            <a:r>
              <a:rPr lang="el-GR" sz="2000">
                <a:solidFill>
                  <a:srgbClr val="FFFFCC"/>
                </a:solidFill>
              </a:rPr>
              <a:t>ρ</a:t>
            </a:r>
            <a:r>
              <a:rPr lang="en-US" sz="2000">
                <a:solidFill>
                  <a:srgbClr val="FFFFCC"/>
                </a:solidFill>
              </a:rPr>
              <a:t>,T </a:t>
            </a:r>
            <a:r>
              <a:rPr lang="en-US" sz="2000" i="0" smtClean="0">
                <a:solidFill>
                  <a:srgbClr val="FFFFCC"/>
                </a:solidFill>
              </a:rPr>
              <a:t>only</a:t>
            </a:r>
            <a:endParaRPr lang="en-US" sz="2000" baseline="-25000">
              <a:solidFill>
                <a:srgbClr val="FFFFCC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</a:rPr>
              <a:t>local </a:t>
            </a:r>
            <a:r>
              <a:rPr lang="el-GR" sz="2000">
                <a:solidFill>
                  <a:srgbClr val="FFFFCC"/>
                </a:solidFill>
              </a:rPr>
              <a:t>ρ</a:t>
            </a:r>
            <a:r>
              <a:rPr lang="en-US" sz="2000">
                <a:solidFill>
                  <a:srgbClr val="FFFFCC"/>
                </a:solidFill>
              </a:rPr>
              <a:t>,T </a:t>
            </a:r>
            <a:r>
              <a:rPr lang="en-US" sz="2000" i="0">
                <a:solidFill>
                  <a:srgbClr val="FFFFCC"/>
                </a:solidFill>
              </a:rPr>
              <a:t>&amp; incoming </a:t>
            </a:r>
            <a:r>
              <a:rPr lang="en-US" sz="200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baseline="-25000" smtClean="0">
                <a:solidFill>
                  <a:srgbClr val="FFFFCC"/>
                </a:solidFill>
              </a:rPr>
              <a:t/>
            </a:r>
            <a:br>
              <a:rPr lang="en-US" sz="2000" baseline="-25000" smtClean="0">
                <a:solidFill>
                  <a:srgbClr val="FFFFCC"/>
                </a:solidFill>
              </a:rPr>
            </a:br>
            <a:r>
              <a:rPr lang="en-US" sz="2000" smtClean="0">
                <a:solidFill>
                  <a:srgbClr val="FFFFCC"/>
                </a:solidFill>
              </a:rPr>
              <a:t>  </a:t>
            </a:r>
            <a:endParaRPr lang="en-US" sz="2000" baseline="-25000">
              <a:solidFill>
                <a:srgbClr val="FFFFCC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</a:rPr>
              <a:t>local </a:t>
            </a:r>
            <a:r>
              <a:rPr lang="el-GR" sz="2000">
                <a:solidFill>
                  <a:srgbClr val="FFFFCC"/>
                </a:solidFill>
              </a:rPr>
              <a:t>ρ</a:t>
            </a:r>
            <a:r>
              <a:rPr lang="en-US" sz="2000">
                <a:solidFill>
                  <a:srgbClr val="FFFFCC"/>
                </a:solidFill>
              </a:rPr>
              <a:t>,T 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&amp;  </a:t>
            </a:r>
            <a:r>
              <a:rPr lang="en-US" sz="200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baseline="-25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in all </a:t>
            </a:r>
            <a:r>
              <a:rPr lang="en-US" sz="2000" b="1" smtClean="0">
                <a:solidFill>
                  <a:srgbClr val="FFFFCC"/>
                </a:solidFill>
              </a:rPr>
              <a:t>other</a:t>
            </a:r>
            <a:r>
              <a:rPr lang="en-US" sz="2000" i="0" smtClean="0">
                <a:solidFill>
                  <a:srgbClr val="FFFFCC"/>
                </a:solidFill>
              </a:rPr>
              <a:t> directions</a:t>
            </a:r>
            <a:endParaRPr lang="en-US" sz="2000" i="0">
              <a:solidFill>
                <a:srgbClr val="FFFF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347" y="3814337"/>
            <a:ext cx="8227420" cy="1979513"/>
            <a:chOff x="161347" y="3814337"/>
            <a:chExt cx="8227420" cy="1979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92" b="64188"/>
            <a:stretch/>
          </p:blipFill>
          <p:spPr>
            <a:xfrm>
              <a:off x="1054356" y="4258623"/>
              <a:ext cx="7334411" cy="1071794"/>
            </a:xfrm>
            <a:prstGeom prst="rect">
              <a:avLst/>
            </a:prstGeom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1347" y="3814337"/>
              <a:ext cx="4312879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The Equation of Radiative Transfer: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894055" y="5175219"/>
              <a:ext cx="1655011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chemeClr val="bg1"/>
                  </a:solidFill>
                </a:rPr>
                <a:t>emission coefficient</a:t>
              </a:r>
              <a:endParaRPr lang="en-US" sz="1800" i="0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041102" y="5175219"/>
              <a:ext cx="1655011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chemeClr val="bg1"/>
                  </a:solidFill>
                </a:rPr>
                <a:t>absorption coefficient</a:t>
              </a:r>
              <a:endParaRPr lang="en-US" sz="1800" i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3" b="64651"/>
          <a:stretch/>
        </p:blipFill>
        <p:spPr>
          <a:xfrm>
            <a:off x="1380931" y="929811"/>
            <a:ext cx="6615950" cy="9391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6739" y="1981668"/>
            <a:ext cx="7600672" cy="1658947"/>
            <a:chOff x="216739" y="1981668"/>
            <a:chExt cx="7600672" cy="165894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965179" y="1981668"/>
              <a:ext cx="1247384" cy="3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rgbClr val="FE8972"/>
                  </a:solidFill>
                </a:rPr>
                <a:t>cm</a:t>
              </a:r>
              <a:r>
                <a:rPr lang="en-US" sz="1800" i="0" baseline="38000" smtClean="0">
                  <a:solidFill>
                    <a:srgbClr val="FE8972"/>
                  </a:solidFill>
                </a:rPr>
                <a:t>2 </a:t>
              </a:r>
              <a:r>
                <a:rPr lang="en-US" sz="1800" i="0" smtClean="0">
                  <a:solidFill>
                    <a:srgbClr val="FE8972"/>
                  </a:solidFill>
                </a:rPr>
                <a:t>/ g</a:t>
              </a:r>
              <a:endParaRPr lang="en-US" sz="1800" i="0" dirty="0">
                <a:solidFill>
                  <a:srgbClr val="FE8972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9" t="44059" r="17690" b="46904"/>
            <a:stretch/>
          </p:blipFill>
          <p:spPr>
            <a:xfrm>
              <a:off x="2071395" y="2733296"/>
              <a:ext cx="4492302" cy="551837"/>
            </a:xfrm>
            <a:prstGeom prst="rect">
              <a:avLst/>
            </a:prstGeom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16739" y="2054415"/>
              <a:ext cx="620272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Different units are often used…</a:t>
              </a:r>
              <a:endParaRPr lang="en-US" sz="2000" i="0" dirty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4898571" y="2163145"/>
              <a:ext cx="1250302" cy="608046"/>
            </a:xfrm>
            <a:custGeom>
              <a:avLst/>
              <a:gdLst>
                <a:gd name="connsiteX0" fmla="*/ 91579 w 1043302"/>
                <a:gd name="connsiteY0" fmla="*/ 627071 h 627071"/>
                <a:gd name="connsiteX1" fmla="*/ 91579 w 1043302"/>
                <a:gd name="connsiteY1" fmla="*/ 57904 h 627071"/>
                <a:gd name="connsiteX2" fmla="*/ 1043302 w 1043302"/>
                <a:gd name="connsiteY2" fmla="*/ 48573 h 627071"/>
                <a:gd name="connsiteX0" fmla="*/ 91579 w 1043302"/>
                <a:gd name="connsiteY0" fmla="*/ 578498 h 578498"/>
                <a:gd name="connsiteX1" fmla="*/ 91579 w 1043302"/>
                <a:gd name="connsiteY1" fmla="*/ 9331 h 578498"/>
                <a:gd name="connsiteX2" fmla="*/ 1043302 w 1043302"/>
                <a:gd name="connsiteY2" fmla="*/ 0 h 578498"/>
                <a:gd name="connsiteX0" fmla="*/ 0 w 951723"/>
                <a:gd name="connsiteY0" fmla="*/ 578498 h 578498"/>
                <a:gd name="connsiteX1" fmla="*/ 0 w 951723"/>
                <a:gd name="connsiteY1" fmla="*/ 9331 h 578498"/>
                <a:gd name="connsiteX2" fmla="*/ 951723 w 951723"/>
                <a:gd name="connsiteY2" fmla="*/ 0 h 5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23" h="578498">
                  <a:moveTo>
                    <a:pt x="0" y="578498"/>
                  </a:moveTo>
                  <a:lnTo>
                    <a:pt x="0" y="9331"/>
                  </a:lnTo>
                  <a:lnTo>
                    <a:pt x="951723" y="0"/>
                  </a:lnTo>
                </a:path>
              </a:pathLst>
            </a:custGeom>
            <a:noFill/>
            <a:ln w="28575" cap="flat" cmpd="sng" algn="ctr">
              <a:solidFill>
                <a:srgbClr val="FE8972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228643" y="2677888"/>
              <a:ext cx="834630" cy="121296"/>
            </a:xfrm>
            <a:custGeom>
              <a:avLst/>
              <a:gdLst>
                <a:gd name="connsiteX0" fmla="*/ 91579 w 1043302"/>
                <a:gd name="connsiteY0" fmla="*/ 627071 h 627071"/>
                <a:gd name="connsiteX1" fmla="*/ 91579 w 1043302"/>
                <a:gd name="connsiteY1" fmla="*/ 57904 h 627071"/>
                <a:gd name="connsiteX2" fmla="*/ 1043302 w 1043302"/>
                <a:gd name="connsiteY2" fmla="*/ 48573 h 627071"/>
                <a:gd name="connsiteX0" fmla="*/ 91579 w 1043302"/>
                <a:gd name="connsiteY0" fmla="*/ 578498 h 578498"/>
                <a:gd name="connsiteX1" fmla="*/ 91579 w 1043302"/>
                <a:gd name="connsiteY1" fmla="*/ 9331 h 578498"/>
                <a:gd name="connsiteX2" fmla="*/ 1043302 w 1043302"/>
                <a:gd name="connsiteY2" fmla="*/ 0 h 578498"/>
                <a:gd name="connsiteX0" fmla="*/ 0 w 951723"/>
                <a:gd name="connsiteY0" fmla="*/ 578498 h 578498"/>
                <a:gd name="connsiteX1" fmla="*/ 0 w 951723"/>
                <a:gd name="connsiteY1" fmla="*/ 9331 h 578498"/>
                <a:gd name="connsiteX2" fmla="*/ 951723 w 951723"/>
                <a:gd name="connsiteY2" fmla="*/ 0 h 5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23" h="578498">
                  <a:moveTo>
                    <a:pt x="0" y="578498"/>
                  </a:moveTo>
                  <a:lnTo>
                    <a:pt x="0" y="9331"/>
                  </a:lnTo>
                  <a:lnTo>
                    <a:pt x="951723" y="0"/>
                  </a:lnTo>
                </a:path>
              </a:pathLst>
            </a:custGeom>
            <a:noFill/>
            <a:ln w="28575" cap="flat" cmpd="sng" algn="ctr">
              <a:solidFill>
                <a:srgbClr val="FE8972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2949" y="2498897"/>
              <a:ext cx="894462" cy="3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rgbClr val="FE8972"/>
                  </a:solidFill>
                </a:rPr>
                <a:t>cm</a:t>
              </a:r>
              <a:r>
                <a:rPr lang="en-US" sz="1800" i="0" baseline="38000" smtClean="0">
                  <a:solidFill>
                    <a:srgbClr val="FE8972"/>
                  </a:solidFill>
                </a:rPr>
                <a:t>2</a:t>
              </a:r>
              <a:endParaRPr lang="en-US" sz="1800" i="0" dirty="0">
                <a:solidFill>
                  <a:srgbClr val="FE8972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909011" y="3285133"/>
              <a:ext cx="1247384" cy="3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rgbClr val="FE8972"/>
                  </a:solidFill>
                </a:rPr>
                <a:t>1 / length</a:t>
              </a:r>
              <a:endParaRPr lang="en-US" sz="1800" i="0" dirty="0">
                <a:solidFill>
                  <a:srgbClr val="FE897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6739" y="3870576"/>
            <a:ext cx="8544706" cy="1859521"/>
            <a:chOff x="216739" y="3870576"/>
            <a:chExt cx="8544706" cy="18595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" t="60488" r="3526" b="21619"/>
            <a:stretch/>
          </p:blipFill>
          <p:spPr>
            <a:xfrm>
              <a:off x="1147598" y="4547684"/>
              <a:ext cx="6810703" cy="1182413"/>
            </a:xfrm>
            <a:prstGeom prst="rect">
              <a:avLst/>
            </a:prstGeom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216739" y="3870576"/>
              <a:ext cx="854470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The emission coefficient is often written as an intensity-like quantity called the </a:t>
              </a:r>
              <a:r>
                <a:rPr lang="en-US" sz="2000" b="1" i="0" smtClean="0">
                  <a:solidFill>
                    <a:srgbClr val="FFFFCC"/>
                  </a:solidFill>
                </a:rPr>
                <a:t>source function.</a:t>
              </a:r>
              <a:endParaRPr lang="en-US" sz="2000" b="1" i="0" dirty="0" smtClean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0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transfer:  optical depth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8746" y="974691"/>
            <a:ext cx="838608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 key dimensionless quantity that describes the overall interaction between radiation and matter is the </a:t>
            </a:r>
            <a:r>
              <a:rPr lang="en-US" sz="2000" b="1" i="0" smtClean="0">
                <a:solidFill>
                  <a:srgbClr val="FE8972"/>
                </a:solidFill>
              </a:rPr>
              <a:t>optical depth:  </a:t>
            </a:r>
            <a:r>
              <a:rPr lang="en-US" sz="2000" i="0" smtClean="0">
                <a:solidFill>
                  <a:srgbClr val="FFFFCC"/>
                </a:solidFill>
              </a:rPr>
              <a:t>opacity </a:t>
            </a:r>
            <a:r>
              <a:rPr lang="en-US" sz="2000" i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>
                <a:solidFill>
                  <a:srgbClr val="FFFFCC"/>
                </a:solidFill>
              </a:rPr>
              <a:t> path length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5"/>
          <a:stretch/>
        </p:blipFill>
        <p:spPr>
          <a:xfrm>
            <a:off x="541573" y="1745454"/>
            <a:ext cx="7612205" cy="114766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746" y="2915710"/>
            <a:ext cx="870954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Optical depth </a:t>
            </a:r>
            <a:r>
              <a:rPr lang="el-GR" sz="2000" i="0" smtClean="0">
                <a:solidFill>
                  <a:srgbClr val="FFFFCC"/>
                </a:solidFill>
              </a:rPr>
              <a:t>τ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(frequency dependent!) is the integral of </a:t>
            </a:r>
            <a:r>
              <a:rPr lang="en-US" sz="2000" smtClean="0">
                <a:solidFill>
                  <a:srgbClr val="FFFFCC"/>
                </a:solidFill>
              </a:rPr>
              <a:t>d</a:t>
            </a:r>
            <a:r>
              <a:rPr lang="el-GR" sz="2000" i="0" smtClean="0">
                <a:solidFill>
                  <a:srgbClr val="FFFFCC"/>
                </a:solidFill>
              </a:rPr>
              <a:t>τ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baseline="-25000" smtClean="0">
                <a:solidFill>
                  <a:srgbClr val="FFFFCC"/>
                </a:solidFill>
              </a:rPr>
              <a:t>  </a:t>
            </a:r>
            <a:r>
              <a:rPr lang="en-US" sz="2000" i="0" smtClean="0">
                <a:solidFill>
                  <a:srgbClr val="FFFFCC"/>
                </a:solidFill>
              </a:rPr>
              <a:t>over a given region.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02671" y="3506647"/>
            <a:ext cx="6358231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i="0" smtClean="0">
                <a:solidFill>
                  <a:srgbClr val="FFFFCC"/>
                </a:solidFill>
              </a:rPr>
              <a:t>τ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&lt;&lt; 1 : </a:t>
            </a:r>
            <a:r>
              <a:rPr lang="en-US" sz="2000" b="1" i="0" smtClean="0">
                <a:solidFill>
                  <a:srgbClr val="FFFF00"/>
                </a:solidFill>
              </a:rPr>
              <a:t>“optically thin” </a:t>
            </a:r>
            <a:r>
              <a:rPr lang="en-US" sz="2000" i="0" smtClean="0">
                <a:solidFill>
                  <a:srgbClr val="FFFFCC"/>
                </a:solidFill>
              </a:rPr>
              <a:t>regions where photons mainly flow freely; absorptions &amp; scatterings are rare.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i="0">
                <a:solidFill>
                  <a:srgbClr val="FFFFCC"/>
                </a:solidFill>
              </a:rPr>
              <a:t>τ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&gt;&gt; </a:t>
            </a:r>
            <a:r>
              <a:rPr lang="en-US" sz="2000" i="0">
                <a:solidFill>
                  <a:srgbClr val="FFFFCC"/>
                </a:solidFill>
              </a:rPr>
              <a:t>1 : </a:t>
            </a:r>
            <a:r>
              <a:rPr lang="en-US" sz="2000" b="1" i="0">
                <a:solidFill>
                  <a:srgbClr val="FFFF00"/>
                </a:solidFill>
              </a:rPr>
              <a:t>“optically </a:t>
            </a:r>
            <a:r>
              <a:rPr lang="en-US" sz="2000" b="1" i="0" smtClean="0">
                <a:solidFill>
                  <a:srgbClr val="FFFF00"/>
                </a:solidFill>
              </a:rPr>
              <a:t>thick” </a:t>
            </a:r>
            <a:r>
              <a:rPr lang="en-US" sz="2000" i="0">
                <a:solidFill>
                  <a:srgbClr val="FFFFCC"/>
                </a:solidFill>
              </a:rPr>
              <a:t>regions where </a:t>
            </a:r>
            <a:r>
              <a:rPr lang="en-US" sz="2000" i="0" smtClean="0">
                <a:solidFill>
                  <a:srgbClr val="FFFFCC"/>
                </a:solidFill>
              </a:rPr>
              <a:t>photons are trapped.  Absorptions/scatterings are so frequent that the distribution </a:t>
            </a:r>
            <a:r>
              <a:rPr lang="en-US" sz="200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8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) is rapidly randomized to be ~isotropic.</a:t>
            </a:r>
            <a:endParaRPr lang="en-US" sz="2000" i="0">
              <a:solidFill>
                <a:srgbClr val="FFFFCC"/>
              </a:solidFill>
            </a:endParaRP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i="0">
                <a:solidFill>
                  <a:srgbClr val="FFFFCC"/>
                </a:solidFill>
              </a:rPr>
              <a:t>τ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~ </a:t>
            </a:r>
            <a:r>
              <a:rPr lang="en-US" sz="2000" i="0">
                <a:solidFill>
                  <a:srgbClr val="FFFFCC"/>
                </a:solidFill>
              </a:rPr>
              <a:t>1 : </a:t>
            </a:r>
            <a:r>
              <a:rPr lang="en-US" sz="2000" i="0" smtClean="0">
                <a:solidFill>
                  <a:srgbClr val="FFFFCC"/>
                </a:solidFill>
              </a:rPr>
              <a:t>this defines the </a:t>
            </a:r>
            <a:r>
              <a:rPr lang="en-US" sz="2000" b="1" i="0" smtClean="0">
                <a:solidFill>
                  <a:srgbClr val="FFFF00"/>
                </a:solidFill>
              </a:rPr>
              <a:t>“photosphere;” </a:t>
            </a:r>
            <a:r>
              <a:rPr lang="en-US" sz="2000" i="0" smtClean="0">
                <a:solidFill>
                  <a:srgbClr val="FFFFCC"/>
                </a:solidFill>
              </a:rPr>
              <a:t>i.e., the layer where most of the photons </a:t>
            </a:r>
            <a:r>
              <a:rPr lang="en-US" sz="2000" b="1" smtClean="0">
                <a:solidFill>
                  <a:srgbClr val="FFFFCC"/>
                </a:solidFill>
              </a:rPr>
              <a:t>we see </a:t>
            </a:r>
            <a:r>
              <a:rPr lang="en-US" sz="2000" i="0" smtClean="0">
                <a:solidFill>
                  <a:srgbClr val="FFFFCC"/>
                </a:solidFill>
              </a:rPr>
              <a:t>are created.</a:t>
            </a:r>
            <a:endParaRPr lang="en-US" sz="2000" i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transfer:  the “formal solution”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070" y="937368"/>
            <a:ext cx="86846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The equation of radiative transfer is </a:t>
            </a:r>
            <a:r>
              <a:rPr lang="en-US" sz="2000" i="0" smtClean="0">
                <a:solidFill>
                  <a:srgbClr val="FFFFCC"/>
                </a:solidFill>
              </a:rPr>
              <a:t>a first-order ordinary </a:t>
            </a:r>
            <a:r>
              <a:rPr lang="en-US" sz="2000" i="0">
                <a:solidFill>
                  <a:srgbClr val="FFFFCC"/>
                </a:solidFill>
              </a:rPr>
              <a:t>differential equation, solvable by the integrating factor method: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1" t="83265"/>
          <a:stretch/>
        </p:blipFill>
        <p:spPr>
          <a:xfrm>
            <a:off x="3200985" y="1750847"/>
            <a:ext cx="2960472" cy="1097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8877" b="72934"/>
          <a:stretch/>
        </p:blipFill>
        <p:spPr>
          <a:xfrm>
            <a:off x="758641" y="2886131"/>
            <a:ext cx="7305873" cy="122664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6070" y="4221021"/>
            <a:ext cx="8270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This assumes we know the source function.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When scattering is important, </a:t>
            </a:r>
            <a:r>
              <a:rPr lang="en-US" sz="2000" smtClean="0">
                <a:solidFill>
                  <a:srgbClr val="FFFFCC"/>
                </a:solidFill>
              </a:rPr>
              <a:t>S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depends on the radiation field in directions other than </a:t>
            </a:r>
            <a:r>
              <a:rPr lang="en-US" sz="2000" b="1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!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problem becomes an integro-differential equation… </a:t>
            </a:r>
            <a:endParaRPr lang="en-US" sz="200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1222</Words>
  <Application>Microsoft Office PowerPoint</Application>
  <PresentationFormat>On-screen Show (4:3)</PresentationFormat>
  <Paragraphs>127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Times New Roman</vt:lpstr>
      <vt:lpstr>Arial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992</cp:revision>
  <cp:lastPrinted>2004-11-04T16:22:17Z</cp:lastPrinted>
  <dcterms:created xsi:type="dcterms:W3CDTF">2004-11-02T19:54:44Z</dcterms:created>
  <dcterms:modified xsi:type="dcterms:W3CDTF">2015-11-27T16:44:33Z</dcterms:modified>
</cp:coreProperties>
</file>