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32" r:id="rId2"/>
    <p:sldId id="631" r:id="rId3"/>
    <p:sldId id="645" r:id="rId4"/>
    <p:sldId id="658" r:id="rId5"/>
    <p:sldId id="660" r:id="rId6"/>
    <p:sldId id="659" r:id="rId7"/>
    <p:sldId id="661" r:id="rId8"/>
    <p:sldId id="662" r:id="rId9"/>
    <p:sldId id="663" r:id="rId10"/>
    <p:sldId id="664" r:id="rId11"/>
    <p:sldId id="665" r:id="rId12"/>
    <p:sldId id="666" r:id="rId13"/>
    <p:sldId id="667" r:id="rId14"/>
    <p:sldId id="668" r:id="rId15"/>
    <p:sldId id="669" r:id="rId16"/>
    <p:sldId id="671" r:id="rId17"/>
    <p:sldId id="670" r:id="rId18"/>
    <p:sldId id="672" r:id="rId19"/>
    <p:sldId id="657" r:id="rId2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C503"/>
    <a:srgbClr val="8BD3FF"/>
    <a:srgbClr val="4FFF4F"/>
    <a:srgbClr val="E299FF"/>
    <a:srgbClr val="FE8972"/>
    <a:srgbClr val="00FFCC"/>
    <a:srgbClr val="00FF00"/>
    <a:srgbClr val="69B4FF"/>
    <a:srgbClr val="FE5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09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FCC"/>
                </a:solidFill>
              </a:rPr>
              <a:t>Lecture 2</a:t>
            </a:r>
            <a:r>
              <a:rPr lang="en-US" sz="1400" b="1" smtClean="0">
                <a:solidFill>
                  <a:srgbClr val="FFFFCC"/>
                </a:solidFill>
              </a:rPr>
              <a:t>:  Describing the radiation field</a:t>
            </a:r>
            <a:endParaRPr lang="en-US" sz="1400" b="1" dirty="0">
              <a:solidFill>
                <a:srgbClr val="FFFFCC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dirty="0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dirty="0" smtClean="0">
                <a:solidFill>
                  <a:srgbClr val="FFFFCC"/>
                </a:solidFill>
              </a:rPr>
              <a:t> </a:t>
            </a:r>
            <a:r>
              <a:rPr lang="en-US" sz="1400" b="1" i="0" dirty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ollage_header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45843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22300" y="469254"/>
            <a:ext cx="7275895" cy="1004390"/>
          </a:xfrm>
          <a:prstGeom prst="rect">
            <a:avLst/>
          </a:prstGeom>
          <a:noFill/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Hale COLLAGE (CU ASTR-7500)</a:t>
            </a:r>
            <a:endParaRPr lang="en-US" sz="2400" i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</a:pPr>
            <a:r>
              <a:rPr lang="en-US" sz="2400" i="0" dirty="0" smtClean="0">
                <a:solidFill>
                  <a:schemeClr val="bg1"/>
                </a:solidFill>
                <a:latin typeface="Arial"/>
                <a:cs typeface="Arial"/>
              </a:rPr>
              <a:t>“Topics in Solar Observation Techniques”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6080" y="5547974"/>
            <a:ext cx="8911839" cy="1199388"/>
            <a:chOff x="141109" y="3546854"/>
            <a:chExt cx="8864188" cy="119297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141109" y="3546854"/>
              <a:ext cx="8864188" cy="119297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7F7F7F"/>
                </a:clrFrom>
                <a:clrTo>
                  <a:srgbClr val="7F7F7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881" y="3725060"/>
              <a:ext cx="834547" cy="8170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952" y="3848305"/>
              <a:ext cx="1236944" cy="547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90" y="3785920"/>
              <a:ext cx="1959479" cy="6858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039" y="3632068"/>
              <a:ext cx="829635" cy="89482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062" y="3699008"/>
              <a:ext cx="885763" cy="8857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583" y="3640995"/>
              <a:ext cx="899532" cy="9858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99" y="3800456"/>
              <a:ext cx="1488163" cy="700312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852464" y="4109355"/>
            <a:ext cx="743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Lecture </a:t>
            </a:r>
            <a:r>
              <a:rPr lang="en-US" b="1" i="0" smtClean="0">
                <a:solidFill>
                  <a:srgbClr val="FFFF00"/>
                </a:solidFill>
              </a:rPr>
              <a:t>2:</a:t>
            </a:r>
            <a:endParaRPr lang="en-US" b="1" i="0" dirty="0">
              <a:solidFill>
                <a:srgbClr val="FFFF00"/>
              </a:solidFill>
            </a:endParaRPr>
          </a:p>
          <a:p>
            <a:pPr algn="ctr"/>
            <a:r>
              <a:rPr lang="en-US" b="1" i="0" smtClean="0">
                <a:solidFill>
                  <a:srgbClr val="FFFF00"/>
                </a:solidFill>
              </a:rPr>
              <a:t>Describing the radiation field</a:t>
            </a:r>
            <a:endParaRPr lang="en-US" b="1" i="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843" y="2081051"/>
            <a:ext cx="855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</a:rPr>
              <a:t>Spring 2016,  </a:t>
            </a:r>
            <a:r>
              <a:rPr lang="en-US" i="0">
                <a:solidFill>
                  <a:schemeClr val="bg1"/>
                </a:solidFill>
              </a:rPr>
              <a:t>Part </a:t>
            </a:r>
            <a:r>
              <a:rPr lang="en-US" i="0" smtClean="0">
                <a:solidFill>
                  <a:schemeClr val="bg1"/>
                </a:solidFill>
              </a:rPr>
              <a:t>1 </a:t>
            </a:r>
            <a:r>
              <a:rPr lang="en-US" i="0" dirty="0">
                <a:solidFill>
                  <a:schemeClr val="bg1"/>
                </a:solidFill>
              </a:rPr>
              <a:t>of 3:  Off-limb coronagraphy &amp; spectroscopy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232606" y="2599038"/>
            <a:ext cx="4563336" cy="1200329"/>
            <a:chOff x="1888017" y="3409099"/>
            <a:chExt cx="4563336" cy="12003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63287" y="3482716"/>
              <a:ext cx="1088066" cy="10880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888017" y="3409099"/>
              <a:ext cx="343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Lecturer:  Prof. Steven R. Cranmer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APS Dept., CU Boulder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steven.cranmer@colorado.edu</a:t>
              </a:r>
            </a:p>
            <a:p>
              <a:pPr algn="r"/>
              <a:r>
                <a:rPr lang="en-US" sz="1800" i="0" dirty="0">
                  <a:solidFill>
                    <a:schemeClr val="bg1"/>
                  </a:solidFill>
                </a:rPr>
                <a:t>http://lasp.colorado.edu/~cranmer/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2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341794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Higher moments?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6640" y="2151323"/>
            <a:ext cx="8152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Useful for stellar atmospheres, but let’s skip them for now.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6640" y="3526034"/>
            <a:ext cx="81526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</a:rPr>
              <a:t>We can get a better understanding of all these </a:t>
            </a: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n-US" sz="2000" i="0" dirty="0" smtClean="0">
                <a:solidFill>
                  <a:srgbClr val="FFFFCC"/>
                </a:solidFill>
              </a:rPr>
              <a:t>’s and </a:t>
            </a:r>
            <a:r>
              <a:rPr lang="en-US" sz="2000" dirty="0" smtClean="0">
                <a:solidFill>
                  <a:srgbClr val="FFFFCC"/>
                </a:solidFill>
              </a:rPr>
              <a:t>J</a:t>
            </a:r>
            <a:r>
              <a:rPr lang="en-US" sz="2000" i="0" dirty="0" smtClean="0">
                <a:solidFill>
                  <a:srgbClr val="FFFFCC"/>
                </a:solidFill>
              </a:rPr>
              <a:t>’s by looking at</a:t>
            </a:r>
            <a:br>
              <a:rPr lang="en-US" sz="2000" i="0" dirty="0" smtClean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00"/>
                </a:solidFill>
              </a:rPr>
              <a:t>specific geometries.</a:t>
            </a:r>
          </a:p>
        </p:txBody>
      </p:sp>
    </p:spTree>
    <p:extLst>
      <p:ext uri="{BB962C8B-B14F-4D97-AF65-F5344CB8AC3E}">
        <p14:creationId xmlns:p14="http://schemas.microsoft.com/office/powerpoint/2010/main" val="10380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0" b="28248"/>
          <a:stretch/>
        </p:blipFill>
        <p:spPr>
          <a:xfrm>
            <a:off x="505020" y="4900718"/>
            <a:ext cx="7873871" cy="94346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geometry </a:t>
            </a:r>
            <a:r>
              <a:rPr lang="en-US" i="0" dirty="0" smtClean="0">
                <a:solidFill>
                  <a:schemeClr val="bg1"/>
                </a:solidFill>
              </a:rPr>
              <a:t>1/4:</a:t>
            </a:r>
            <a:r>
              <a:rPr lang="en-US" dirty="0" smtClean="0">
                <a:solidFill>
                  <a:schemeClr val="bg1"/>
                </a:solidFill>
              </a:rPr>
              <a:t>  Isotropic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4734" y="2727624"/>
            <a:ext cx="56520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Example:  Planck blackbody equilibrium…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44734" y="879178"/>
            <a:ext cx="446722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is constant, independent of direction: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678916" y="762000"/>
            <a:ext cx="2634660" cy="2237302"/>
            <a:chOff x="5019869" y="762000"/>
            <a:chExt cx="3704254" cy="3145581"/>
          </a:xfrm>
        </p:grpSpPr>
        <p:pic>
          <p:nvPicPr>
            <p:cNvPr id="1026" name="Picture 2" descr="http://rosettacode.org/mw/images/b/bb/Sphere-smalltalk.pn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36" r="20279"/>
            <a:stretch/>
          </p:blipFill>
          <p:spPr bwMode="auto">
            <a:xfrm>
              <a:off x="5019869" y="762000"/>
              <a:ext cx="3704254" cy="3145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6662057" y="1287625"/>
              <a:ext cx="597159" cy="783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6248397" y="2167811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rot="10800000" flipH="1" flipV="1">
              <a:off x="7420947" y="2286582"/>
              <a:ext cx="597159" cy="7837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7411616" y="1250302"/>
              <a:ext cx="519404" cy="8273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6724259" y="2307957"/>
              <a:ext cx="544288" cy="76041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526694" y="214293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lg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4388" b="85445"/>
          <a:stretch/>
        </p:blipFill>
        <p:spPr>
          <a:xfrm>
            <a:off x="780661" y="1520762"/>
            <a:ext cx="4627984" cy="6686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25846" r="26983" b="51322"/>
          <a:stretch/>
        </p:blipFill>
        <p:spPr>
          <a:xfrm>
            <a:off x="439705" y="3490553"/>
            <a:ext cx="3741575" cy="943576"/>
          </a:xfrm>
          <a:prstGeom prst="rect">
            <a:avLst/>
          </a:prstGeom>
        </p:spPr>
      </p:pic>
      <p:pic>
        <p:nvPicPr>
          <p:cNvPr id="1028" name="Picture 4" descr="http://www.infraredtraininginstitute.com/images/stories/Infrared_Light_Spectrum/Planck_law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4100E"/>
              </a:clrFrom>
              <a:clrTo>
                <a:srgbClr val="14100E">
                  <a:alpha val="0"/>
                </a:srgbClr>
              </a:clrTo>
            </a:clrChange>
            <a:lum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79" y="2772075"/>
            <a:ext cx="3744703" cy="19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geometry </a:t>
            </a:r>
            <a:r>
              <a:rPr lang="en-US" i="0" dirty="0" smtClean="0">
                <a:solidFill>
                  <a:schemeClr val="bg1"/>
                </a:solidFill>
              </a:rPr>
              <a:t>2/4:</a:t>
            </a:r>
            <a:r>
              <a:rPr lang="en-US" dirty="0" smtClean="0">
                <a:solidFill>
                  <a:schemeClr val="bg1"/>
                </a:solidFill>
              </a:rPr>
              <a:t>  Two-stream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6562" y="4017032"/>
            <a:ext cx="17986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dirty="0" smtClean="0">
                <a:solidFill>
                  <a:srgbClr val="FE8972"/>
                </a:solidFill>
                <a:latin typeface="Times New Roman" pitchFamily="18" charset="0"/>
              </a:rPr>
              <a:t>In stars: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7371" y="993355"/>
            <a:ext cx="6173593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is isotropic in both “hemispheres,” but up ≠ down: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7047" r="67036"/>
          <a:stretch/>
        </p:blipFill>
        <p:spPr>
          <a:xfrm>
            <a:off x="624763" y="1583921"/>
            <a:ext cx="2556977" cy="105435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47436" y="4017032"/>
            <a:ext cx="6488858" cy="1631216"/>
            <a:chOff x="1796726" y="4259637"/>
            <a:chExt cx="6488858" cy="1631216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796726" y="4259637"/>
              <a:ext cx="213126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deep interior</a:t>
              </a:r>
            </a:p>
            <a:p>
              <a:pPr algn="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>
                  <a:solidFill>
                    <a:srgbClr val="FFFFCC"/>
                  </a:solidFill>
                </a:rPr>
                <a:t>↓</a:t>
              </a:r>
              <a:endParaRPr lang="en-US" sz="2000" b="1" i="0" dirty="0" smtClean="0">
                <a:solidFill>
                  <a:srgbClr val="FFFFCC"/>
                </a:solidFill>
              </a:endParaRPr>
            </a:p>
            <a:p>
              <a:pPr algn="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lower atmosphere</a:t>
              </a:r>
            </a:p>
            <a:p>
              <a:pPr algn="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 smtClean="0">
                  <a:solidFill>
                    <a:srgbClr val="FFFFCC"/>
                  </a:solidFill>
                </a:rPr>
                <a:t>↓</a:t>
              </a:r>
            </a:p>
            <a:p>
              <a:pPr algn="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upper atmosphere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398995" y="4259637"/>
              <a:ext cx="388658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isotropic   ( </a:t>
              </a: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I</a:t>
              </a:r>
              <a:r>
                <a:rPr lang="en-US" i="0" baseline="30000" dirty="0" smtClean="0">
                  <a:solidFill>
                    <a:srgbClr val="FFFFCC"/>
                  </a:solidFill>
                  <a:latin typeface="Times New Roman" pitchFamily="18" charset="0"/>
                </a:rPr>
                <a:t>+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≈ </a:t>
              </a: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I</a:t>
              </a:r>
              <a:r>
                <a:rPr lang="en-US" i="0" baseline="30000" dirty="0" smtClean="0">
                  <a:solidFill>
                    <a:srgbClr val="FFFFCC"/>
                  </a:solidFill>
                  <a:latin typeface="Times New Roman" pitchFamily="18" charset="0"/>
                </a:rPr>
                <a:t>– 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)</a:t>
              </a:r>
            </a:p>
            <a:p>
              <a:pPr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>
                  <a:solidFill>
                    <a:srgbClr val="FFFFCC"/>
                  </a:solidFill>
                </a:rPr>
                <a:t>↓</a:t>
              </a:r>
              <a:endParaRPr lang="en-US" sz="2000" b="1" i="0" dirty="0" smtClean="0">
                <a:solidFill>
                  <a:srgbClr val="FFFFCC"/>
                </a:solidFill>
              </a:endParaRPr>
            </a:p>
            <a:p>
              <a:pPr lvl="0" eaLnBrk="1" hangingPunct="1">
                <a:spcBef>
                  <a:spcPts val="0"/>
                </a:spcBef>
                <a:buClr>
                  <a:srgbClr val="FFFFFF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mostly up, some down  ( </a:t>
              </a:r>
              <a:r>
                <a:rPr lang="en-US" sz="2000" dirty="0">
                  <a:solidFill>
                    <a:srgbClr val="FFFFCC"/>
                  </a:solidFill>
                </a:rPr>
                <a:t>I</a:t>
              </a:r>
              <a:r>
                <a:rPr lang="en-US" i="0" baseline="30000" dirty="0">
                  <a:solidFill>
                    <a:srgbClr val="FFFFCC"/>
                  </a:solidFill>
                </a:rPr>
                <a:t>+</a:t>
              </a:r>
              <a:r>
                <a:rPr lang="en-US" sz="2000" i="0" dirty="0">
                  <a:solidFill>
                    <a:srgbClr val="FFFFCC"/>
                  </a:solidFill>
                </a:rPr>
                <a:t>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&gt; </a:t>
              </a:r>
              <a:r>
                <a:rPr lang="en-US" sz="2000" dirty="0">
                  <a:solidFill>
                    <a:srgbClr val="FFFFCC"/>
                  </a:solidFill>
                </a:rPr>
                <a:t>I</a:t>
              </a:r>
              <a:r>
                <a:rPr lang="en-US" i="0" baseline="30000" dirty="0">
                  <a:solidFill>
                    <a:srgbClr val="FFFFCC"/>
                  </a:solidFill>
                </a:rPr>
                <a:t>–</a:t>
              </a:r>
              <a:r>
                <a:rPr lang="en-US" sz="2000" i="0" baseline="30000" dirty="0">
                  <a:solidFill>
                    <a:srgbClr val="FFFFCC"/>
                  </a:solidFill>
                </a:rPr>
                <a:t>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) </a:t>
              </a:r>
            </a:p>
            <a:p>
              <a:pPr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 smtClean="0">
                  <a:solidFill>
                    <a:srgbClr val="FFFFCC"/>
                  </a:solidFill>
                </a:rPr>
                <a:t>↓</a:t>
              </a:r>
            </a:p>
            <a:p>
              <a:pPr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escaping   ( </a:t>
              </a:r>
              <a:r>
                <a:rPr lang="en-US" sz="2000" dirty="0">
                  <a:solidFill>
                    <a:srgbClr val="FFFFCC"/>
                  </a:solidFill>
                </a:rPr>
                <a:t>I</a:t>
              </a:r>
              <a:r>
                <a:rPr lang="en-US" i="0" baseline="30000" dirty="0">
                  <a:solidFill>
                    <a:srgbClr val="FFFFCC"/>
                  </a:solidFill>
                </a:rPr>
                <a:t>+</a:t>
              </a:r>
              <a:r>
                <a:rPr lang="en-US" sz="2000" i="0" dirty="0">
                  <a:solidFill>
                    <a:srgbClr val="FFFFCC"/>
                  </a:solidFill>
                </a:rPr>
                <a:t>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&gt;&gt; </a:t>
              </a:r>
              <a:r>
                <a:rPr lang="en-US" sz="2000" dirty="0">
                  <a:solidFill>
                    <a:srgbClr val="FFFFCC"/>
                  </a:solidFill>
                </a:rPr>
                <a:t>I</a:t>
              </a:r>
              <a:r>
                <a:rPr lang="en-US" i="0" baseline="30000" dirty="0">
                  <a:solidFill>
                    <a:srgbClr val="FFFFCC"/>
                  </a:solidFill>
                </a:rPr>
                <a:t>–</a:t>
              </a:r>
              <a:r>
                <a:rPr lang="en-US" sz="2000" i="0" baseline="30000" dirty="0">
                  <a:solidFill>
                    <a:srgbClr val="FFFFCC"/>
                  </a:solidFill>
                </a:rPr>
                <a:t> </a:t>
              </a:r>
              <a:r>
                <a:rPr lang="en-US" sz="2000" i="0" dirty="0">
                  <a:solidFill>
                    <a:srgbClr val="FFFFCC"/>
                  </a:solidFill>
                </a:rPr>
                <a:t>)</a:t>
              </a: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770635" y="4259637"/>
              <a:ext cx="76705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…..</a:t>
              </a:r>
            </a:p>
            <a:p>
              <a:pPr algn="ct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 smtClean="0">
                  <a:solidFill>
                    <a:srgbClr val="FFFFCC"/>
                  </a:solidFill>
                </a:rPr>
                <a:t> </a:t>
              </a:r>
            </a:p>
            <a:p>
              <a:pPr lvl="0" algn="ctr" eaLnBrk="1" hangingPunct="1">
                <a:spcBef>
                  <a:spcPts val="0"/>
                </a:spcBef>
                <a:buClr>
                  <a:srgbClr val="FFFFFF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…..</a:t>
              </a:r>
            </a:p>
            <a:p>
              <a:pPr algn="ct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b="1" i="0" dirty="0" smtClean="0">
                  <a:solidFill>
                    <a:srgbClr val="FFFFCC"/>
                  </a:solidFill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…..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77047" r="5000"/>
          <a:stretch/>
        </p:blipFill>
        <p:spPr>
          <a:xfrm>
            <a:off x="648283" y="2622471"/>
            <a:ext cx="4170784" cy="105435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812583" y="1364051"/>
            <a:ext cx="2976466" cy="1529503"/>
            <a:chOff x="5635689" y="1177439"/>
            <a:chExt cx="2976466" cy="1529503"/>
          </a:xfrm>
        </p:grpSpPr>
        <p:sp>
          <p:nvSpPr>
            <p:cNvPr id="9" name="Chord 8"/>
            <p:cNvSpPr/>
            <p:nvPr/>
          </p:nvSpPr>
          <p:spPr bwMode="auto">
            <a:xfrm>
              <a:off x="6335484" y="1177439"/>
              <a:ext cx="1619613" cy="1529503"/>
            </a:xfrm>
            <a:prstGeom prst="chord">
              <a:avLst>
                <a:gd name="adj1" fmla="val 10826130"/>
                <a:gd name="adj2" fmla="val 21565803"/>
              </a:avLst>
            </a:prstGeom>
            <a:solidFill>
              <a:srgbClr val="69B4FF">
                <a:alpha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Chord 23"/>
            <p:cNvSpPr/>
            <p:nvPr/>
          </p:nvSpPr>
          <p:spPr bwMode="auto">
            <a:xfrm rot="10800000">
              <a:off x="6761778" y="1571572"/>
              <a:ext cx="767025" cy="724350"/>
            </a:xfrm>
            <a:prstGeom prst="chord">
              <a:avLst>
                <a:gd name="adj1" fmla="val 10826130"/>
                <a:gd name="adj2" fmla="val 21565803"/>
              </a:avLst>
            </a:prstGeom>
            <a:solidFill>
              <a:srgbClr val="FE89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635689" y="1931437"/>
              <a:ext cx="2976466" cy="0"/>
            </a:xfrm>
            <a:prstGeom prst="line">
              <a:avLst/>
            </a:prstGeom>
            <a:solidFill>
              <a:schemeClr val="accent1"/>
            </a:solidFill>
            <a:ln w="349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3" name="Group 32"/>
            <p:cNvGrpSpPr/>
            <p:nvPr/>
          </p:nvGrpSpPr>
          <p:grpSpPr>
            <a:xfrm>
              <a:off x="6521351" y="1180054"/>
              <a:ext cx="1219304" cy="724720"/>
              <a:chOff x="6527974" y="1175658"/>
              <a:chExt cx="1219304" cy="724720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 flipH="1" flipV="1">
                <a:off x="6527974" y="1451358"/>
                <a:ext cx="569408" cy="43726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7219277" y="1446962"/>
                <a:ext cx="528001" cy="44169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 flipV="1">
                <a:off x="7143122" y="1175658"/>
                <a:ext cx="6236" cy="7247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lg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 rot="10800000">
              <a:off x="6876810" y="1967627"/>
              <a:ext cx="550493" cy="325438"/>
              <a:chOff x="6521380" y="1175658"/>
              <a:chExt cx="1225898" cy="724720"/>
            </a:xfrm>
          </p:grpSpPr>
          <p:cxnSp>
            <p:nvCxnSpPr>
              <p:cNvPr id="36" name="Straight Arrow Connector 35"/>
              <p:cNvCxnSpPr/>
              <p:nvPr/>
            </p:nvCxnSpPr>
            <p:spPr bwMode="auto">
              <a:xfrm flipH="1" flipV="1">
                <a:off x="6521380" y="1446962"/>
                <a:ext cx="569408" cy="43726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7219277" y="1446962"/>
                <a:ext cx="528001" cy="44169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H="1" flipV="1">
                <a:off x="7149014" y="1175658"/>
                <a:ext cx="6235" cy="72472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27480" y="1961435"/>
            <a:ext cx="143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00"/>
                </a:solidFill>
                <a:latin typeface="Times New Roman" pitchFamily="18" charset="0"/>
              </a:rPr>
              <a:t>(mean)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68183" y="3009372"/>
            <a:ext cx="3040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00"/>
                </a:solidFill>
                <a:latin typeface="Times New Roman" pitchFamily="18" charset="0"/>
              </a:rPr>
              <a:t>(“net” flux = difference)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108301" y="1209489"/>
            <a:ext cx="62476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dirty="0" smtClean="0">
                <a:solidFill>
                  <a:srgbClr val="FFFFCC"/>
                </a:solidFill>
              </a:rPr>
              <a:t>I</a:t>
            </a:r>
            <a:r>
              <a:rPr lang="el-GR" baseline="-25000" smtClean="0">
                <a:solidFill>
                  <a:srgbClr val="FFFFCC"/>
                </a:solidFill>
              </a:rPr>
              <a:t>ν</a:t>
            </a:r>
            <a:r>
              <a:rPr lang="en-US" baseline="30000" dirty="0" smtClean="0">
                <a:solidFill>
                  <a:srgbClr val="FFFFCC"/>
                </a:solidFill>
              </a:rPr>
              <a:t>+</a:t>
            </a:r>
            <a:endParaRPr lang="en-US" i="0" baseline="30000" dirty="0" smtClean="0">
              <a:solidFill>
                <a:srgbClr val="FFFFCC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7804862" y="2218270"/>
            <a:ext cx="62476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dirty="0" smtClean="0">
                <a:solidFill>
                  <a:srgbClr val="FFFFCC"/>
                </a:solidFill>
              </a:rPr>
              <a:t>I</a:t>
            </a:r>
            <a:r>
              <a:rPr lang="el-GR" baseline="-25000" smtClean="0">
                <a:solidFill>
                  <a:srgbClr val="FFFFCC"/>
                </a:solidFill>
              </a:rPr>
              <a:t>ν</a:t>
            </a:r>
            <a:r>
              <a:rPr lang="en-US" baseline="30000" dirty="0" smtClean="0">
                <a:solidFill>
                  <a:srgbClr val="FFFFCC"/>
                </a:solidFill>
              </a:rPr>
              <a:t>–</a:t>
            </a:r>
            <a:endParaRPr lang="en-US" i="0" baseline="3000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geometry </a:t>
            </a:r>
            <a:r>
              <a:rPr lang="en-US" i="0" dirty="0" smtClean="0">
                <a:solidFill>
                  <a:schemeClr val="bg1"/>
                </a:solidFill>
              </a:rPr>
              <a:t>3/4:</a:t>
            </a:r>
            <a:r>
              <a:rPr lang="en-US" dirty="0" smtClean="0">
                <a:solidFill>
                  <a:schemeClr val="bg1"/>
                </a:solidFill>
              </a:rPr>
              <a:t>  Plane waves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8081" y="993355"/>
            <a:ext cx="524166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In a way, it’s the exact </a:t>
            </a:r>
            <a:r>
              <a:rPr lang="en-US" sz="2000" dirty="0" smtClean="0">
                <a:solidFill>
                  <a:srgbClr val="FFFFCC"/>
                </a:solidFill>
              </a:rPr>
              <a:t>opposite</a:t>
            </a:r>
            <a:r>
              <a:rPr lang="en-US" sz="2000" i="0" dirty="0" smtClean="0">
                <a:solidFill>
                  <a:srgbClr val="FFFFCC"/>
                </a:solidFill>
              </a:rPr>
              <a:t> of an isotropic distribution:  </a:t>
            </a: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≠ 0 only for one specific direction.</a:t>
            </a:r>
            <a:endParaRPr lang="en-US" sz="2000" i="0" dirty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r="33999" b="92107"/>
          <a:stretch/>
        </p:blipFill>
        <p:spPr>
          <a:xfrm>
            <a:off x="5669691" y="918792"/>
            <a:ext cx="2984068" cy="653275"/>
          </a:xfrm>
          <a:prstGeom prst="rect">
            <a:avLst/>
          </a:prstGeom>
        </p:spPr>
      </p:pic>
      <p:pic>
        <p:nvPicPr>
          <p:cNvPr id="1032" name="Picture 8" descr="https://upload.wikimedia.org/wikipedia/commons/4/44/Plane_Wave_3D_Animation_300x216_255Colo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89" y="1785034"/>
            <a:ext cx="1673871" cy="12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8081" y="1995513"/>
            <a:ext cx="8547476" cy="3893680"/>
            <a:chOff x="198081" y="1995513"/>
            <a:chExt cx="8547476" cy="3893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81" b="73605"/>
            <a:stretch/>
          </p:blipFill>
          <p:spPr>
            <a:xfrm>
              <a:off x="360343" y="4943505"/>
              <a:ext cx="8385214" cy="945688"/>
            </a:xfrm>
            <a:prstGeom prst="rect">
              <a:avLst/>
            </a:prstGeom>
          </p:spPr>
        </p:pic>
        <p:pic>
          <p:nvPicPr>
            <p:cNvPr id="1030" name="Picture 6" descr="http://tng.trekcore.com/hd/albums/1x13/datalore_hd_47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6507" y="3100006"/>
              <a:ext cx="2310433" cy="173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98081" y="1995513"/>
              <a:ext cx="5241665" cy="289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In a way, it doesn’t matter whether:</a:t>
              </a:r>
            </a:p>
            <a:p>
              <a:pPr marL="625475" lvl="1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the radiation field </a:t>
              </a:r>
              <a:r>
                <a:rPr lang="en-US" sz="2000" b="1" i="0" dirty="0" smtClean="0">
                  <a:solidFill>
                    <a:srgbClr val="FE8972"/>
                  </a:solidFill>
                </a:rPr>
                <a:t>fills all space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(like a plane wave),</a:t>
              </a:r>
            </a:p>
            <a:p>
              <a:pPr marL="625475" lvl="1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or is just a </a:t>
              </a:r>
              <a:r>
                <a:rPr lang="en-US" sz="2000" b="1" i="0" dirty="0" smtClean="0">
                  <a:solidFill>
                    <a:srgbClr val="FE8972"/>
                  </a:solidFill>
                </a:rPr>
                <a:t>narrow beam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from a “point source”</a:t>
              </a:r>
            </a:p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…the angular distribution, measured from some point “inside” the beam, is still peaked at a single point in solid-angle-space.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geometry </a:t>
            </a:r>
            <a:r>
              <a:rPr lang="en-US" i="0" dirty="0" smtClean="0">
                <a:solidFill>
                  <a:schemeClr val="bg1"/>
                </a:solidFill>
              </a:rPr>
              <a:t>4/4:</a:t>
            </a:r>
            <a:r>
              <a:rPr lang="en-US" dirty="0" smtClean="0">
                <a:solidFill>
                  <a:schemeClr val="bg1"/>
                </a:solidFill>
              </a:rPr>
              <a:t>  Spherical expansion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63575" y="896028"/>
            <a:ext cx="63277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The usual spherical cartoon focuses on the point of origin: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However, if a central sphere is the source of radiation (assume two-stream, </a:t>
            </a:r>
            <a:r>
              <a:rPr lang="en-US" sz="2000" i="0" dirty="0" smtClean="0">
                <a:solidFill>
                  <a:srgbClr val="FFFFCC"/>
                </a:solidFill>
              </a:rPr>
              <a:t> </a:t>
            </a:r>
            <a:r>
              <a:rPr lang="en-US" sz="2000" dirty="0">
                <a:solidFill>
                  <a:srgbClr val="FFFFCC"/>
                </a:solidFill>
              </a:rPr>
              <a:t>I</a:t>
            </a:r>
            <a:r>
              <a:rPr lang="en-US" i="0" baseline="30000" dirty="0">
                <a:solidFill>
                  <a:srgbClr val="FFFFCC"/>
                </a:solidFill>
              </a:rPr>
              <a:t>+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≠ 0,  </a:t>
            </a:r>
            <a:r>
              <a:rPr lang="en-US" sz="2000" dirty="0">
                <a:solidFill>
                  <a:srgbClr val="FFFFCC"/>
                </a:solidFill>
              </a:rPr>
              <a:t>I</a:t>
            </a:r>
            <a:r>
              <a:rPr lang="en-US" i="0" baseline="30000" dirty="0">
                <a:solidFill>
                  <a:srgbClr val="FFFFCC"/>
                </a:solidFill>
              </a:rPr>
              <a:t>– </a:t>
            </a:r>
            <a:r>
              <a:rPr lang="en-US" sz="2000" i="0" dirty="0" smtClean="0">
                <a:solidFill>
                  <a:srgbClr val="FFFFCC"/>
                </a:solidFill>
              </a:rPr>
              <a:t>= 0), the observer looks back to see a uniform-brightness “disk” on the sky:</a:t>
            </a:r>
            <a:endParaRPr lang="en-US" sz="2000" i="0" dirty="0">
              <a:solidFill>
                <a:srgbClr val="FFFF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31" y="828522"/>
            <a:ext cx="2254311" cy="155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29388" r="29322" b="44935"/>
          <a:stretch/>
        </p:blipFill>
        <p:spPr>
          <a:xfrm>
            <a:off x="5497578" y="2244042"/>
            <a:ext cx="2528596" cy="1362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69" y="2379306"/>
            <a:ext cx="3644700" cy="13843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7122" y="3834466"/>
            <a:ext cx="8695260" cy="2299567"/>
            <a:chOff x="387122" y="3834466"/>
            <a:chExt cx="8695260" cy="22995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17" r="3696" b="13965"/>
            <a:stretch/>
          </p:blipFill>
          <p:spPr>
            <a:xfrm>
              <a:off x="463832" y="3834466"/>
              <a:ext cx="5423952" cy="14114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807" y="3834466"/>
              <a:ext cx="3124575" cy="22984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41320" y="4645972"/>
              <a:ext cx="574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FFCC"/>
                  </a:solidFill>
                </a:rPr>
                <a:t>J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</a:t>
              </a:r>
            </a:p>
            <a:p>
              <a:pPr algn="ctr"/>
              <a:r>
                <a:rPr lang="en-US" sz="1600" b="1" dirty="0">
                  <a:solidFill>
                    <a:srgbClr val="FFC000"/>
                  </a:solidFill>
                </a:rPr>
                <a:t>K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42" t="85038" r="33656" b="1"/>
            <a:stretch/>
          </p:blipFill>
          <p:spPr>
            <a:xfrm>
              <a:off x="2935110" y="5245907"/>
              <a:ext cx="2123480" cy="888126"/>
            </a:xfrm>
            <a:prstGeom prst="rect">
              <a:avLst/>
            </a:prstGeom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87122" y="5553194"/>
              <a:ext cx="2826009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Far from the source…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</p:grpSp>
      <p:pic>
        <p:nvPicPr>
          <p:cNvPr id="1026" name="Picture 2" descr="https://www.owasp.org/images/c/ce/Thumbs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13" y="5553194"/>
            <a:ext cx="490756" cy="6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1341794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How does classical E&amp;M treat radiation?</a:t>
            </a:r>
          </a:p>
        </p:txBody>
      </p:sp>
    </p:spTree>
    <p:extLst>
      <p:ext uri="{BB962C8B-B14F-4D97-AF65-F5344CB8AC3E}">
        <p14:creationId xmlns:p14="http://schemas.microsoft.com/office/powerpoint/2010/main" val="34518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Electromagnetic waves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32765" y="974693"/>
            <a:ext cx="654795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In vacuum, Maxwell’s equations become a </a:t>
            </a:r>
            <a:r>
              <a:rPr lang="en-US" sz="2000" b="1" i="0" dirty="0" smtClean="0">
                <a:solidFill>
                  <a:srgbClr val="FE8972"/>
                </a:solidFill>
              </a:rPr>
              <a:t>wave equation, </a:t>
            </a:r>
            <a:r>
              <a:rPr lang="en-US" sz="2000" i="0" dirty="0" smtClean="0">
                <a:solidFill>
                  <a:srgbClr val="FFFFCC"/>
                </a:solidFill>
              </a:rPr>
              <a:t>with solutions depending on geometry: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3" r="35748" b="89022"/>
          <a:stretch/>
        </p:blipFill>
        <p:spPr>
          <a:xfrm>
            <a:off x="489861" y="1718177"/>
            <a:ext cx="2127381" cy="752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18" y="974693"/>
            <a:ext cx="2216249" cy="2201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t="9968" r="57285" b="76699"/>
          <a:stretch/>
        </p:blipFill>
        <p:spPr>
          <a:xfrm>
            <a:off x="531078" y="2581417"/>
            <a:ext cx="2211355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8" t="9645" r="13686" b="77447"/>
          <a:stretch/>
        </p:blipFill>
        <p:spPr>
          <a:xfrm>
            <a:off x="3477597" y="2008975"/>
            <a:ext cx="2498365" cy="924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6" b="47211"/>
          <a:stretch/>
        </p:blipFill>
        <p:spPr>
          <a:xfrm>
            <a:off x="561169" y="4176319"/>
            <a:ext cx="7727857" cy="1798325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2765" y="3499211"/>
            <a:ext cx="83483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Each component of </a:t>
            </a:r>
            <a:r>
              <a:rPr lang="en-US" sz="2000" b="1" i="0" dirty="0" smtClean="0">
                <a:solidFill>
                  <a:srgbClr val="FFFFCC"/>
                </a:solidFill>
              </a:rPr>
              <a:t>E</a:t>
            </a:r>
            <a:r>
              <a:rPr lang="en-US" sz="2000" i="0" dirty="0" smtClean="0">
                <a:solidFill>
                  <a:srgbClr val="FFFFCC"/>
                </a:solidFill>
              </a:rPr>
              <a:t> &amp; </a:t>
            </a:r>
            <a:r>
              <a:rPr lang="en-US" sz="2000" b="1" i="0" dirty="0" smtClean="0">
                <a:solidFill>
                  <a:srgbClr val="FFFFCC"/>
                </a:solidFill>
              </a:rPr>
              <a:t>B</a:t>
            </a:r>
            <a:r>
              <a:rPr lang="en-US" sz="2000" i="0" dirty="0" smtClean="0">
                <a:solidFill>
                  <a:srgbClr val="FFFFCC"/>
                </a:solidFill>
              </a:rPr>
              <a:t> have oscillating solutions, but the only nonzero ones are transverse to </a:t>
            </a:r>
            <a:r>
              <a:rPr lang="en-US" sz="2000" b="1" dirty="0" smtClean="0">
                <a:solidFill>
                  <a:srgbClr val="FFFFCC"/>
                </a:solidFill>
              </a:rPr>
              <a:t>k</a:t>
            </a:r>
            <a:r>
              <a:rPr lang="en-US" sz="2000" i="0" dirty="0" smtClean="0">
                <a:solidFill>
                  <a:srgbClr val="FFFFCC"/>
                </a:solidFill>
              </a:rPr>
              <a:t>, and to one another: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965294" y="1921679"/>
            <a:ext cx="316262" cy="1183860"/>
          </a:xfrm>
          <a:prstGeom prst="rightBrace">
            <a:avLst>
              <a:gd name="adj1" fmla="val 32723"/>
              <a:gd name="adj2" fmla="val 50000"/>
            </a:avLst>
          </a:prstGeom>
          <a:noFill/>
          <a:ln w="1587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56327" r="14378" b="15102"/>
          <a:stretch/>
        </p:blipFill>
        <p:spPr>
          <a:xfrm>
            <a:off x="1922105" y="1915884"/>
            <a:ext cx="5505062" cy="195943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Poynting flux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2056" y="1030677"/>
            <a:ext cx="8442066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Conservation of electromagnetic energy (again, in vacuum) says that if local energy density </a:t>
            </a:r>
            <a:r>
              <a:rPr lang="en-US" sz="2000" dirty="0" smtClean="0">
                <a:solidFill>
                  <a:srgbClr val="FFFFCC"/>
                </a:solidFill>
              </a:rPr>
              <a:t>U</a:t>
            </a:r>
            <a:r>
              <a:rPr lang="en-US" sz="2000" i="0" dirty="0" smtClean="0">
                <a:solidFill>
                  <a:srgbClr val="FFFFCC"/>
                </a:solidFill>
              </a:rPr>
              <a:t> changes at one location, it must be due to an energy flux </a:t>
            </a:r>
            <a:r>
              <a:rPr lang="en-US" sz="2000" b="1" i="0" dirty="0" smtClean="0">
                <a:solidFill>
                  <a:srgbClr val="FFFFCC"/>
                </a:solidFill>
              </a:rPr>
              <a:t>S</a:t>
            </a:r>
            <a:r>
              <a:rPr lang="en-US" sz="2000" i="0" dirty="0" smtClean="0">
                <a:solidFill>
                  <a:srgbClr val="FFFFCC"/>
                </a:solidFill>
              </a:rPr>
              <a:t> into our out of that point: 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843" y="3930345"/>
            <a:ext cx="8537261" cy="1710362"/>
            <a:chOff x="242843" y="3930345"/>
            <a:chExt cx="8537261" cy="1710362"/>
          </a:xfrm>
        </p:grpSpPr>
        <p:sp>
          <p:nvSpPr>
            <p:cNvPr id="7" name="Rectangle 6"/>
            <p:cNvSpPr/>
            <p:nvPr/>
          </p:nvSpPr>
          <p:spPr bwMode="auto">
            <a:xfrm>
              <a:off x="6456781" y="4760522"/>
              <a:ext cx="2323323" cy="880185"/>
            </a:xfrm>
            <a:prstGeom prst="rect">
              <a:avLst/>
            </a:prstGeom>
            <a:solidFill>
              <a:srgbClr val="FFC000">
                <a:alpha val="3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54"/>
            <a:stretch/>
          </p:blipFill>
          <p:spPr>
            <a:xfrm>
              <a:off x="242843" y="4760522"/>
              <a:ext cx="8443955" cy="880185"/>
            </a:xfrm>
            <a:prstGeom prst="rect">
              <a:avLst/>
            </a:prstGeom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82056" y="3930345"/>
              <a:ext cx="844206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95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For transverse waves, the time-averaged flux is proportional to the square of the field amplitude…    </a:t>
              </a:r>
              <a:r>
                <a:rPr lang="en-US" sz="2000" b="1" i="0" dirty="0" smtClean="0">
                  <a:solidFill>
                    <a:srgbClr val="FFFFCC"/>
                  </a:solidFill>
                </a:rPr>
                <a:t>S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is a true flux: energy density (</a:t>
              </a:r>
              <a:r>
                <a:rPr lang="en-US" sz="2000" dirty="0" smtClean="0">
                  <a:solidFill>
                    <a:srgbClr val="FFFFCC"/>
                  </a:solidFill>
                </a:rPr>
                <a:t>U)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</a:t>
              </a:r>
              <a:r>
                <a:rPr lang="en-US" sz="2000" i="0" dirty="0" smtClean="0">
                  <a:solidFill>
                    <a:srgbClr val="FFFF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speed (</a:t>
              </a:r>
              <a:r>
                <a:rPr lang="en-US" sz="2000" dirty="0" smtClean="0">
                  <a:solidFill>
                    <a:srgbClr val="FFFFCC"/>
                  </a:solidFill>
                </a:rPr>
                <a:t>c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)</a:t>
              </a:r>
              <a:endParaRPr lang="en-US" sz="2000" i="0" dirty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1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Plane waves vs. spherical waves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8078" y="872912"/>
            <a:ext cx="620272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Details of the solution depend on the geometry: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05"/>
          <a:stretch/>
        </p:blipFill>
        <p:spPr>
          <a:xfrm>
            <a:off x="709807" y="2389602"/>
            <a:ext cx="7305869" cy="1043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61814" r="27943"/>
          <a:stretch/>
        </p:blipFill>
        <p:spPr>
          <a:xfrm>
            <a:off x="3532900" y="4769803"/>
            <a:ext cx="3275045" cy="90800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9807" y="1499429"/>
            <a:ext cx="3335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i="0" dirty="0" smtClean="0">
                <a:solidFill>
                  <a:srgbClr val="FE8972"/>
                </a:solidFill>
              </a:rPr>
              <a:t>Cartesian: </a:t>
            </a:r>
            <a:r>
              <a:rPr lang="en-US" sz="2000" i="0" dirty="0" smtClean="0">
                <a:solidFill>
                  <a:srgbClr val="FFFFCC"/>
                </a:solidFill>
              </a:rPr>
              <a:t>plane waves have constant amplitude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47181" y="1499429"/>
            <a:ext cx="29684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b="1" i="0" dirty="0" smtClean="0">
                <a:solidFill>
                  <a:srgbClr val="FE8972"/>
                </a:solidFill>
              </a:rPr>
              <a:t>Spherical: </a:t>
            </a:r>
            <a:r>
              <a:rPr lang="en-US" sz="2000" i="0" dirty="0" smtClean="0">
                <a:solidFill>
                  <a:srgbClr val="FFFFCC"/>
                </a:solidFill>
              </a:rPr>
              <a:t>central source, with amplitude ~ 1</a:t>
            </a:r>
            <a:r>
              <a:rPr lang="en-US" sz="2000" dirty="0" smtClean="0">
                <a:solidFill>
                  <a:srgbClr val="FFFFCC"/>
                </a:solidFill>
              </a:rPr>
              <a:t>/r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8078" y="3646419"/>
            <a:ext cx="8675332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In the spherical case, the simplest central source is an oscillating electric dipole.</a:t>
            </a:r>
          </a:p>
          <a:p>
            <a:pPr marL="168275" indent="-168275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More complex sources are associated with higher-order E&amp;B multipoles (i.e., antenna theory)</a:t>
            </a:r>
          </a:p>
        </p:txBody>
      </p:sp>
      <p:pic>
        <p:nvPicPr>
          <p:cNvPr id="9" name="Picture 2" descr="https://www.owasp.org/images/c/ce/Thumbs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5" y="4939492"/>
            <a:ext cx="490756" cy="6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98765" y="5064947"/>
            <a:ext cx="253413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smtClean="0">
                <a:solidFill>
                  <a:srgbClr val="FFFFCC"/>
                </a:solidFill>
              </a:rPr>
              <a:t>For </a:t>
            </a:r>
            <a:r>
              <a:rPr lang="en-US" sz="2000" smtClean="0">
                <a:solidFill>
                  <a:srgbClr val="FFFFCC"/>
                </a:solidFill>
              </a:rPr>
              <a:t>r</a:t>
            </a:r>
            <a:r>
              <a:rPr lang="en-US" sz="2000" i="0" smtClean="0">
                <a:solidFill>
                  <a:srgbClr val="FFFFCC"/>
                </a:solidFill>
              </a:rPr>
              <a:t> &gt;&gt; source size, </a:t>
            </a:r>
            <a:endParaRPr lang="en-US" sz="2000" i="0" dirty="0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37324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Next time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34764" y="1977734"/>
            <a:ext cx="62363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What happens when the “beam” passes through matter:  radiative transfer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rgbClr val="FFFF00"/>
              </a:buClr>
              <a:buSzPct val="115000"/>
              <a:buFontTx/>
              <a:buChar char="•"/>
            </a:pPr>
            <a:r>
              <a:rPr lang="en-US" sz="2000" i="0" smtClean="0">
                <a:solidFill>
                  <a:srgbClr val="FFFF00"/>
                </a:solidFill>
              </a:rPr>
              <a:t>What if the beam consists of a superposition of &gt;1 plane waves, each with its own phase and transverse electric field direction?</a:t>
            </a:r>
            <a:endParaRPr lang="en-US" sz="2000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Brief overview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012342" y="1614519"/>
            <a:ext cx="7151942" cy="15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2000" b="1" i="0" dirty="0" smtClean="0">
                <a:solidFill>
                  <a:srgbClr val="FFFF00"/>
                </a:solidFill>
                <a:latin typeface="+mj-lt"/>
              </a:rPr>
              <a:t>Goals of Lecture 2:</a:t>
            </a:r>
          </a:p>
          <a:p>
            <a:pPr eaLnBrk="0" hangingPunct="0">
              <a:lnSpc>
                <a:spcPct val="92000"/>
              </a:lnSpc>
              <a:spcBef>
                <a:spcPts val="1200"/>
              </a:spcBef>
              <a:buSzPct val="100000"/>
            </a:pPr>
            <a:r>
              <a:rPr lang="en-US" sz="800" b="1" i="0" dirty="0" smtClean="0">
                <a:solidFill>
                  <a:srgbClr val="FFFF00"/>
                </a:solidFill>
                <a:latin typeface="+mj-lt"/>
              </a:rPr>
              <a:t>   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00"/>
                </a:solidFill>
                <a:latin typeface="+mj-lt"/>
              </a:rPr>
              <a:t>Understand how astronomers define the radiation field</a:t>
            </a:r>
          </a:p>
          <a:p>
            <a:pPr marL="339725" indent="-339725" eaLnBrk="0" hangingPunct="0">
              <a:lnSpc>
                <a:spcPct val="92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i="0" dirty="0" smtClean="0">
                <a:solidFill>
                  <a:srgbClr val="FFFF00"/>
                </a:solidFill>
                <a:latin typeface="+mj-lt"/>
              </a:rPr>
              <a:t>Relate that to how physicists </a:t>
            </a:r>
            <a:r>
              <a:rPr lang="en-US" sz="2000" i="0" smtClean="0">
                <a:solidFill>
                  <a:srgbClr val="FFFF00"/>
                </a:solidFill>
                <a:latin typeface="+mj-lt"/>
              </a:rPr>
              <a:t>discuss electromagnetic radiation</a:t>
            </a:r>
          </a:p>
        </p:txBody>
      </p:sp>
    </p:spTree>
    <p:extLst>
      <p:ext uri="{BB962C8B-B14F-4D97-AF65-F5344CB8AC3E}">
        <p14:creationId xmlns:p14="http://schemas.microsoft.com/office/powerpoint/2010/main" val="25859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Energy flux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1100" y="866554"/>
            <a:ext cx="788768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A fundamental concept:   how much radiative energy crosses a given area per unit time?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6" t="68112" r="714" b="10698"/>
          <a:stretch/>
        </p:blipFill>
        <p:spPr>
          <a:xfrm>
            <a:off x="1800319" y="1543662"/>
            <a:ext cx="2696548" cy="130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56" y="1537105"/>
            <a:ext cx="3912182" cy="2691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585" r="22944" b="83630"/>
          <a:stretch/>
        </p:blipFill>
        <p:spPr>
          <a:xfrm>
            <a:off x="829935" y="2984175"/>
            <a:ext cx="4385877" cy="11085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1100" y="4368571"/>
            <a:ext cx="7788541" cy="1521141"/>
            <a:chOff x="301100" y="4368571"/>
            <a:chExt cx="7788541" cy="15211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9" t="24354" r="18833" b="62993"/>
            <a:stretch/>
          </p:blipFill>
          <p:spPr>
            <a:xfrm>
              <a:off x="3722914" y="5021965"/>
              <a:ext cx="4366727" cy="867747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01100" y="4368571"/>
              <a:ext cx="6059266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  <a:buFontTx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Alternately, if one transports a “parcel” with known energy density </a:t>
              </a: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U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with a velocity v…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76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952" y="858758"/>
            <a:ext cx="8419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Often we want to know more… the full 3D distribution of photon properties.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Specific intensity describes everything contained in the flux, </a:t>
            </a:r>
            <a:r>
              <a:rPr lang="en-US" sz="2000" dirty="0" smtClean="0">
                <a:solidFill>
                  <a:srgbClr val="FFFFCC"/>
                </a:solidFill>
              </a:rPr>
              <a:t>plus</a:t>
            </a:r>
            <a:r>
              <a:rPr lang="en-US" sz="2000" i="0" dirty="0" smtClean="0">
                <a:solidFill>
                  <a:srgbClr val="FFFFCC"/>
                </a:solidFill>
              </a:rPr>
              <a:t> how the photons are arranged in direction… and in frequency…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1" b="57261"/>
          <a:stretch/>
        </p:blipFill>
        <p:spPr>
          <a:xfrm>
            <a:off x="114300" y="2206256"/>
            <a:ext cx="3183501" cy="30227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35903" y="2206256"/>
            <a:ext cx="8361588" cy="3847044"/>
            <a:chOff x="335903" y="2206256"/>
            <a:chExt cx="8361588" cy="3847044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35903" y="5229023"/>
              <a:ext cx="213904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Standard units:</a:t>
              </a:r>
            </a:p>
            <a:p>
              <a:pPr algn="r" eaLnBrk="1" hangingPunct="1">
                <a:lnSpc>
                  <a:spcPct val="95000"/>
                </a:lnSpc>
                <a:spcBef>
                  <a:spcPts val="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J / s / m</a:t>
              </a:r>
              <a:r>
                <a:rPr lang="en-US" sz="2000" i="0" baseline="30000" dirty="0" smtClean="0">
                  <a:solidFill>
                    <a:srgbClr val="FFFFCC"/>
                  </a:solidFill>
                </a:rPr>
                <a:t>2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/ sr / Hz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441643" y="2206256"/>
              <a:ext cx="5138834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I</a:t>
              </a:r>
              <a:r>
                <a:rPr lang="el-GR" sz="2000" baseline="-25000" smtClean="0">
                  <a:solidFill>
                    <a:srgbClr val="FFFFCC"/>
                  </a:solidFill>
                  <a:latin typeface="Times New Roman" pitchFamily="18" charset="0"/>
                </a:rPr>
                <a:t>ν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describes how much photon energy is flowing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985328" y="2661316"/>
              <a:ext cx="4712163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1" hangingPunct="1">
                <a:spcBef>
                  <a:spcPts val="0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→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through a particular area</a:t>
              </a:r>
            </a:p>
            <a:p>
              <a:pPr marL="342900" indent="-342900" eaLnBrk="1" hangingPunct="1">
                <a:spcBef>
                  <a:spcPts val="0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→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in a particular direction (i.e., through a particular sold angle)</a:t>
              </a:r>
            </a:p>
            <a:p>
              <a:pPr marL="342900" indent="-342900" eaLnBrk="1" hangingPunct="1">
                <a:spcBef>
                  <a:spcPts val="0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→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per unit frequency  (i.e., energy “bin”)</a:t>
              </a:r>
            </a:p>
            <a:p>
              <a:pPr marL="342900" indent="-342900" eaLnBrk="1" hangingPunct="1">
                <a:spcBef>
                  <a:spcPts val="0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→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per unit time</a:t>
              </a:r>
              <a:endParaRPr lang="en-US" sz="2000" i="0" dirty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4" t="39591" r="16259" b="42313"/>
            <a:stretch/>
          </p:blipFill>
          <p:spPr>
            <a:xfrm>
              <a:off x="3027213" y="4535901"/>
              <a:ext cx="5670278" cy="1517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82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8613" y="779903"/>
            <a:ext cx="841952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In vacuum,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we’re </a:t>
            </a:r>
            <a:r>
              <a:rPr lang="en-US" sz="2000" i="0" u="sng" dirty="0" smtClean="0">
                <a:solidFill>
                  <a:srgbClr val="FFFFCC"/>
                </a:solidFill>
                <a:latin typeface="Times New Roman" pitchFamily="18" charset="0"/>
              </a:rPr>
              <a:t>not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considering light rays that bend   (no GR!)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specific intensity is constant along a given ray   (unlike flux)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d</a:t>
            </a:r>
            <a:r>
              <a:rPr lang="el-GR" sz="2000" i="0" smtClean="0">
                <a:solidFill>
                  <a:srgbClr val="FFFFCC"/>
                </a:solidFill>
                <a:latin typeface="Times New Roman" pitchFamily="18" charset="0"/>
              </a:rPr>
              <a:t>Ω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can mean either “into” or “out of” the projected area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612" y="4478147"/>
            <a:ext cx="84195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</a:pPr>
            <a:r>
              <a:rPr lang="en-US" sz="2000" i="0" dirty="0">
                <a:solidFill>
                  <a:srgbClr val="FFFFCC"/>
                </a:solidFill>
              </a:rPr>
              <a:t>Alternate units:     J / s / m</a:t>
            </a:r>
            <a:r>
              <a:rPr lang="en-US" sz="2000" i="0" baseline="30000" dirty="0">
                <a:solidFill>
                  <a:srgbClr val="FFFFCC"/>
                </a:solidFill>
              </a:rPr>
              <a:t>2</a:t>
            </a:r>
            <a:r>
              <a:rPr lang="en-US" sz="2000" i="0" dirty="0">
                <a:solidFill>
                  <a:srgbClr val="FFFFCC"/>
                </a:solidFill>
              </a:rPr>
              <a:t> / sr / Hz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change Joules to “photons”   (divide by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E = h</a:t>
            </a:r>
            <a:r>
              <a:rPr lang="el-GR" sz="2000" smtClean="0">
                <a:solidFill>
                  <a:srgbClr val="FFFFCC"/>
                </a:solidFill>
              </a:rPr>
              <a:t>ν</a:t>
            </a:r>
            <a:r>
              <a:rPr lang="en-US" sz="2000" i="0" dirty="0" smtClean="0">
                <a:solidFill>
                  <a:srgbClr val="FFFFCC"/>
                </a:solidFill>
              </a:rPr>
              <a:t>)</a:t>
            </a:r>
          </a:p>
          <a:p>
            <a:pPr marL="627063" lvl="1" indent="-169863" eaLnBrk="1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instead of “per unit frequency,” use wavelength or photon energy bins</a:t>
            </a:r>
            <a:r>
              <a:rPr lang="en-US" sz="2000" i="0" dirty="0">
                <a:solidFill>
                  <a:srgbClr val="FFFFCC"/>
                </a:solidFill>
              </a:rPr>
              <a:t/>
            </a:r>
            <a:br>
              <a:rPr lang="en-US" sz="2000" i="0" dirty="0">
                <a:solidFill>
                  <a:srgbClr val="FFFFCC"/>
                </a:solidFill>
              </a:rPr>
            </a:br>
            <a:r>
              <a:rPr lang="en-US" sz="2000" i="0" dirty="0" smtClean="0">
                <a:solidFill>
                  <a:srgbClr val="FFFFCC"/>
                </a:solidFill>
              </a:rPr>
              <a:t>(conversion: chain rule)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3" y="2339119"/>
            <a:ext cx="5238865" cy="19043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57530" y="2749666"/>
            <a:ext cx="2102700" cy="947431"/>
            <a:chOff x="6724060" y="2516408"/>
            <a:chExt cx="2102700" cy="94743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724060" y="2555898"/>
              <a:ext cx="2102700" cy="9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bg1"/>
                </a:buClr>
                <a:buSzPct val="115000"/>
              </a:pP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d</a:t>
              </a:r>
              <a:r>
                <a:rPr lang="en-US" sz="2000" b="1" i="0" dirty="0" smtClean="0">
                  <a:solidFill>
                    <a:srgbClr val="FFFFCC"/>
                  </a:solidFill>
                  <a:latin typeface="Times New Roman" pitchFamily="18" charset="0"/>
                </a:rPr>
                <a:t>A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</a:t>
              </a:r>
              <a:r>
                <a:rPr lang="en-US" b="1" i="0" baseline="20000" dirty="0" smtClean="0">
                  <a:solidFill>
                    <a:srgbClr val="FFFFCC"/>
                  </a:solidFill>
                  <a:latin typeface="Times New Roman" pitchFamily="18" charset="0"/>
                </a:rPr>
                <a:t>.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</a:t>
              </a:r>
              <a:r>
                <a:rPr lang="en-US" sz="2000" b="1" i="0" dirty="0" smtClean="0">
                  <a:solidFill>
                    <a:srgbClr val="FFFFCC"/>
                  </a:solidFill>
                  <a:latin typeface="Times New Roman" pitchFamily="18" charset="0"/>
                </a:rPr>
                <a:t>n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= </a:t>
              </a:r>
              <a:r>
                <a:rPr lang="en-US" sz="2000" dirty="0" smtClean="0">
                  <a:solidFill>
                    <a:srgbClr val="FFFFCC"/>
                  </a:solidFill>
                  <a:latin typeface="Times New Roman" pitchFamily="18" charset="0"/>
                </a:rPr>
                <a:t>dA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cos </a:t>
              </a:r>
              <a:r>
                <a:rPr lang="el-GR" sz="2000" i="0" smtClean="0">
                  <a:solidFill>
                    <a:srgbClr val="FFFFCC"/>
                  </a:solidFill>
                  <a:latin typeface="Times New Roman" pitchFamily="18" charset="0"/>
                </a:rPr>
                <a:t>θ</a:t>
              </a:r>
              <a:endParaRPr lang="en-US" sz="2000" i="0" dirty="0">
                <a:solidFill>
                  <a:srgbClr val="FFFFCC"/>
                </a:solidFill>
              </a:endParaRPr>
            </a:p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bg1"/>
                </a:buClr>
                <a:buSzPct val="115000"/>
              </a:pPr>
              <a:r>
                <a:rPr lang="el-GR" sz="2000" smtClean="0">
                  <a:solidFill>
                    <a:srgbClr val="FFFFCC"/>
                  </a:solidFill>
                </a:rPr>
                <a:t>μ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= </a:t>
              </a:r>
              <a:r>
                <a:rPr lang="en-US" sz="2000" i="0" dirty="0">
                  <a:solidFill>
                    <a:srgbClr val="FFFFCC"/>
                  </a:solidFill>
                </a:rPr>
                <a:t>cos </a:t>
              </a:r>
              <a:r>
                <a:rPr lang="el-GR" sz="2000" i="0" smtClean="0">
                  <a:solidFill>
                    <a:srgbClr val="FFFFCC"/>
                  </a:solidFill>
                </a:rPr>
                <a:t>θ</a:t>
              </a:r>
              <a:endParaRPr lang="en-US" sz="2000" i="0" dirty="0">
                <a:solidFill>
                  <a:srgbClr val="FFFFCC"/>
                </a:solidFill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7250889" y="2516408"/>
              <a:ext cx="388978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bg1"/>
                </a:buClr>
                <a:buSzPct val="115000"/>
              </a:pPr>
              <a:r>
                <a:rPr lang="en-US" sz="1600" b="1" i="0" dirty="0" smtClean="0">
                  <a:solidFill>
                    <a:srgbClr val="FFFFCC"/>
                  </a:solidFill>
                </a:rPr>
                <a:t>^</a:t>
              </a:r>
              <a:endParaRPr lang="en-US" sz="1600" b="1" i="0" dirty="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83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" t="66394" r="1"/>
          <a:stretch/>
        </p:blipFill>
        <p:spPr>
          <a:xfrm>
            <a:off x="998071" y="3808481"/>
            <a:ext cx="6848499" cy="2304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48523" r="40861"/>
          <a:stretch/>
        </p:blipFill>
        <p:spPr>
          <a:xfrm>
            <a:off x="4655975" y="425803"/>
            <a:ext cx="4410513" cy="327363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Specific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4733" y="879178"/>
            <a:ext cx="430821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In reality,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  <a:latin typeface="Times New Roman" pitchFamily="18" charset="0"/>
              </a:rPr>
              <a:t>ν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describes the flux of energy flowing from one area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dA</a:t>
            </a:r>
            <a:r>
              <a:rPr lang="en-US" sz="2000" i="0" baseline="-25000" dirty="0" smtClean="0">
                <a:solidFill>
                  <a:srgbClr val="FFFFCC"/>
                </a:solidFill>
                <a:latin typeface="Times New Roman" pitchFamily="18" charset="0"/>
              </a:rPr>
              <a:t>1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into another (</a:t>
            </a:r>
            <a:r>
              <a:rPr lang="en-US" sz="2000" dirty="0" smtClean="0">
                <a:solidFill>
                  <a:srgbClr val="FFFFCC"/>
                </a:solidFill>
              </a:rPr>
              <a:t>dA</a:t>
            </a:r>
            <a:r>
              <a:rPr lang="en-US" sz="2000" i="0" baseline="-25000" dirty="0" smtClean="0">
                <a:solidFill>
                  <a:srgbClr val="FFFFCC"/>
                </a:solidFill>
              </a:rPr>
              <a:t>2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).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However, since we prefer to specify </a:t>
            </a:r>
            <a:r>
              <a:rPr lang="en-US" sz="2000" dirty="0" smtClean="0">
                <a:solidFill>
                  <a:srgbClr val="FFFFCC"/>
                </a:solidFill>
              </a:rPr>
              <a:t>I</a:t>
            </a:r>
            <a:r>
              <a:rPr lang="el-GR" sz="2000" baseline="-25000" smtClean="0">
                <a:solidFill>
                  <a:srgbClr val="FFFFCC"/>
                </a:solidFill>
              </a:rPr>
              <a:t>ν</a:t>
            </a:r>
            <a:r>
              <a:rPr lang="en-US" sz="2000" i="0" dirty="0" smtClean="0">
                <a:solidFill>
                  <a:srgbClr val="FFFFCC"/>
                </a:solidFill>
              </a:rPr>
              <a:t> locally (all properties at one location), we convert one of the areas into solid angle measured from our location.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Both descriptions are identical!</a:t>
            </a:r>
          </a:p>
        </p:txBody>
      </p:sp>
    </p:spTree>
    <p:extLst>
      <p:ext uri="{BB962C8B-B14F-4D97-AF65-F5344CB8AC3E}">
        <p14:creationId xmlns:p14="http://schemas.microsoft.com/office/powerpoint/2010/main" val="36802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Angle-moments of specific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4733" y="879178"/>
            <a:ext cx="54749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Sometimes, </a:t>
            </a:r>
            <a:r>
              <a:rPr lang="en-US" sz="2000" dirty="0">
                <a:solidFill>
                  <a:srgbClr val="FFFFCC"/>
                </a:solidFill>
              </a:rPr>
              <a:t>I</a:t>
            </a:r>
            <a:r>
              <a:rPr lang="el-GR" sz="2000" baseline="-25000">
                <a:solidFill>
                  <a:srgbClr val="FFFFCC"/>
                </a:solidFill>
              </a:rPr>
              <a:t>ν</a:t>
            </a:r>
            <a:r>
              <a:rPr lang="en-US" sz="2000" i="0" dirty="0">
                <a:solidFill>
                  <a:srgbClr val="FFFFCC"/>
                </a:solidFill>
              </a:rPr>
              <a:t> </a:t>
            </a:r>
            <a:r>
              <a:rPr lang="en-US" sz="2000" i="0" dirty="0" smtClean="0">
                <a:solidFill>
                  <a:srgbClr val="FFFFCC"/>
                </a:solidFill>
              </a:rPr>
              <a:t>is too much information…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2478" y="1401176"/>
            <a:ext cx="84195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We can integrate over the spectrum  (</a:t>
            </a:r>
            <a:r>
              <a:rPr lang="en-US" sz="2000" dirty="0" smtClean="0">
                <a:solidFill>
                  <a:srgbClr val="FFFFCC"/>
                </a:solidFill>
              </a:rPr>
              <a:t>specific </a:t>
            </a:r>
            <a:r>
              <a:rPr lang="en-US" sz="2000" i="0" dirty="0" smtClean="0">
                <a:solidFill>
                  <a:srgbClr val="FFFFCC"/>
                </a:solidFill>
              </a:rPr>
              <a:t>intensity → </a:t>
            </a:r>
            <a:r>
              <a:rPr lang="en-US" sz="2000" dirty="0" smtClean="0">
                <a:solidFill>
                  <a:srgbClr val="FFFFCC"/>
                </a:solidFill>
              </a:rPr>
              <a:t>total</a:t>
            </a:r>
            <a:r>
              <a:rPr lang="en-US" sz="2000" i="0" dirty="0" smtClean="0">
                <a:solidFill>
                  <a:srgbClr val="FFFFCC"/>
                </a:solidFill>
              </a:rPr>
              <a:t> intensity)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2477" y="2940241"/>
            <a:ext cx="841952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1800"/>
              </a:spcBef>
              <a:buClr>
                <a:schemeClr val="bg1"/>
              </a:buClr>
              <a:buSzPct val="115000"/>
              <a:buFontTx/>
              <a:buChar char="•"/>
            </a:pPr>
            <a:r>
              <a:rPr lang="en-US" sz="2000" i="0" dirty="0" smtClean="0">
                <a:solidFill>
                  <a:srgbClr val="FFFFCC"/>
                </a:solidFill>
              </a:rPr>
              <a:t>We can take </a:t>
            </a:r>
            <a:r>
              <a:rPr lang="en-US" sz="2000" b="1" i="0" dirty="0" smtClean="0">
                <a:solidFill>
                  <a:srgbClr val="FE8972"/>
                </a:solidFill>
              </a:rPr>
              <a:t>weighted moments </a:t>
            </a:r>
            <a:r>
              <a:rPr lang="en-US" sz="2000" i="0" dirty="0" smtClean="0">
                <a:solidFill>
                  <a:srgbClr val="FFFFCC"/>
                </a:solidFill>
              </a:rPr>
              <a:t>over the solid angle distribution of rays</a:t>
            </a:r>
            <a:endParaRPr lang="en-US" sz="2000" i="0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r="23469" b="72244"/>
          <a:stretch/>
        </p:blipFill>
        <p:spPr>
          <a:xfrm>
            <a:off x="2230017" y="1818732"/>
            <a:ext cx="4236098" cy="955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3406256"/>
            <a:ext cx="7935297" cy="26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0th Moment:  Mean intensity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7409" y="879178"/>
            <a:ext cx="54749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Just average over all angles: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 b="34270"/>
          <a:stretch/>
        </p:blipFill>
        <p:spPr>
          <a:xfrm>
            <a:off x="363893" y="1545093"/>
            <a:ext cx="8397551" cy="103948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2173" y="3045232"/>
            <a:ext cx="8639899" cy="2522933"/>
            <a:chOff x="252173" y="3045232"/>
            <a:chExt cx="8639899" cy="252293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52173" y="3045232"/>
              <a:ext cx="5056946" cy="132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95000"/>
                </a:lnSpc>
                <a:spcBef>
                  <a:spcPts val="1800"/>
                </a:spcBef>
                <a:buClr>
                  <a:schemeClr val="bg1"/>
                </a:buClr>
                <a:buSzPct val="115000"/>
              </a:pPr>
              <a:r>
                <a:rPr lang="en-US" sz="2000" i="0" dirty="0" smtClean="0">
                  <a:solidFill>
                    <a:srgbClr val="FFFFCC"/>
                  </a:solidFill>
                </a:rPr>
                <a:t>By noting that (</a:t>
              </a:r>
              <a:r>
                <a:rPr lang="en-US" sz="2000" dirty="0" smtClean="0">
                  <a:solidFill>
                    <a:srgbClr val="FFFFCC"/>
                  </a:solidFill>
                </a:rPr>
                <a:t>dA dt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) times </a:t>
              </a:r>
              <a:r>
                <a:rPr lang="en-US" b="1" dirty="0" smtClean="0">
                  <a:solidFill>
                    <a:srgbClr val="FE8972"/>
                  </a:solidFill>
                </a:rPr>
                <a:t>c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 gives a “volume,” we can compute the mean radiative </a:t>
              </a:r>
              <a:r>
                <a:rPr lang="en-US" sz="2000" b="1" i="0" dirty="0" smtClean="0">
                  <a:solidFill>
                    <a:srgbClr val="FE8972"/>
                  </a:solidFill>
                </a:rPr>
                <a:t>energy density </a:t>
              </a:r>
              <a:r>
                <a:rPr lang="en-US" sz="2000" i="0" dirty="0" smtClean="0">
                  <a:solidFill>
                    <a:srgbClr val="FFFFCC"/>
                  </a:solidFill>
                </a:rPr>
                <a:t>(i.e., energy per unit volume), and it’s proportional to the mean intensity:</a:t>
              </a:r>
              <a:endParaRPr lang="en-US" sz="2000" i="0" dirty="0" smtClean="0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5" t="72940" r="22075"/>
            <a:stretch/>
          </p:blipFill>
          <p:spPr>
            <a:xfrm>
              <a:off x="363893" y="4593502"/>
              <a:ext cx="4661499" cy="9746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709" y="3045232"/>
              <a:ext cx="3687363" cy="2522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3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1st Moment:  Radiative energy flux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1" y="893244"/>
            <a:ext cx="5652017" cy="830997"/>
            <a:chOff x="244734" y="879178"/>
            <a:chExt cx="5652017" cy="83099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4734" y="879178"/>
              <a:ext cx="565201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indent="-168275" eaLnBrk="1" hangingPunct="1">
                <a:lnSpc>
                  <a:spcPct val="120000"/>
                </a:lnSpc>
                <a:spcBef>
                  <a:spcPts val="1200"/>
                </a:spcBef>
                <a:buClr>
                  <a:schemeClr val="bg1"/>
                </a:buClr>
                <a:buSzPct val="115000"/>
                <a:buFont typeface="Arial" panose="020B0604020202020204" pitchFamily="34" charset="0"/>
                <a:buChar char="•"/>
              </a:pP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Flux is a vector quantity whose direction gives us the weighted “peak” </a:t>
              </a:r>
              <a:r>
                <a:rPr lang="en-US" sz="2000" b="1" dirty="0" smtClean="0">
                  <a:solidFill>
                    <a:srgbClr val="FFFFCC"/>
                  </a:solidFill>
                  <a:latin typeface="Times New Roman" pitchFamily="18" charset="0"/>
                </a:rPr>
                <a:t>n</a:t>
              </a:r>
              <a:r>
                <a:rPr lang="en-US" sz="2000" i="0" dirty="0" smtClean="0">
                  <a:solidFill>
                    <a:srgbClr val="FFFFCC"/>
                  </a:solidFill>
                  <a:latin typeface="Times New Roman" pitchFamily="18" charset="0"/>
                </a:rPr>
                <a:t> of the angular distribution.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519154" y="1257353"/>
              <a:ext cx="388978" cy="326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1800"/>
                </a:spcBef>
                <a:spcAft>
                  <a:spcPts val="0"/>
                </a:spcAft>
                <a:buClr>
                  <a:schemeClr val="bg1"/>
                </a:buClr>
                <a:buSzPct val="115000"/>
              </a:pPr>
              <a:r>
                <a:rPr lang="en-US" sz="1600" b="1" i="0" dirty="0" smtClean="0">
                  <a:solidFill>
                    <a:srgbClr val="FFFFCC"/>
                  </a:solidFill>
                </a:rPr>
                <a:t>^</a:t>
              </a:r>
              <a:endParaRPr lang="en-US" sz="1600" b="1" i="0" dirty="0">
                <a:solidFill>
                  <a:srgbClr val="FFFFCC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28" y="924850"/>
            <a:ext cx="2664198" cy="1019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7" y="2280390"/>
            <a:ext cx="2196614" cy="2031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7099" b="70414"/>
          <a:stretch/>
        </p:blipFill>
        <p:spPr>
          <a:xfrm>
            <a:off x="236414" y="3151243"/>
            <a:ext cx="5812971" cy="1064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39613" r="25531" b="38605"/>
          <a:stretch/>
        </p:blipFill>
        <p:spPr>
          <a:xfrm>
            <a:off x="1772817" y="4879441"/>
            <a:ext cx="5309278" cy="925269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4301" y="2197976"/>
            <a:ext cx="5652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 eaLnBrk="1" hangingPunct="1">
              <a:spcBef>
                <a:spcPts val="1200"/>
              </a:spcBef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It’s easiest to think about computing the flux in a particular direction – e.g., the </a:t>
            </a: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</a:rPr>
              <a:t>z</a:t>
            </a: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 direction: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02944" y="4645177"/>
            <a:ext cx="1069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  <a:buClr>
                <a:schemeClr val="bg1"/>
              </a:buClr>
              <a:buSzPct val="115000"/>
            </a:pPr>
            <a:r>
              <a:rPr lang="en-US" sz="2000" i="0" dirty="0" smtClean="0">
                <a:solidFill>
                  <a:srgbClr val="FFFFCC"/>
                </a:solidFill>
                <a:latin typeface="Times New Roman" pitchFamily="18" charset="0"/>
              </a:rPr>
              <a:t>Thus,</a:t>
            </a:r>
          </a:p>
        </p:txBody>
      </p:sp>
    </p:spTree>
    <p:extLst>
      <p:ext uri="{BB962C8B-B14F-4D97-AF65-F5344CB8AC3E}">
        <p14:creationId xmlns:p14="http://schemas.microsoft.com/office/powerpoint/2010/main" val="21448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12591</TotalTime>
  <Words>1003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Times New Roman</vt:lpstr>
      <vt:lpstr>Arial</vt:lpstr>
      <vt:lpstr>Default Design</vt:lpstr>
      <vt:lpstr>PowerPoint Presentation</vt:lpstr>
      <vt:lpstr>Brief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992</cp:revision>
  <cp:lastPrinted>2004-11-04T16:22:17Z</cp:lastPrinted>
  <dcterms:created xsi:type="dcterms:W3CDTF">2004-11-02T19:54:44Z</dcterms:created>
  <dcterms:modified xsi:type="dcterms:W3CDTF">2015-11-27T16:41:32Z</dcterms:modified>
</cp:coreProperties>
</file>