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5"/>
  </p:normalViewPr>
  <p:slideViewPr>
    <p:cSldViewPr snapToGrid="0" snapToObjects="1">
      <p:cViewPr varScale="1">
        <p:scale>
          <a:sx n="111" d="100"/>
          <a:sy n="111" d="100"/>
        </p:scale>
        <p:origin x="1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Shape 26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Shape 28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pv-magazine-usa.com/2017/07/18/hawaii-regulators-approve-hecos-100-renewable-energy-plan/" TargetMode="External"/><Relationship Id="rId3" Type="http://schemas.openxmlformats.org/officeDocument/2006/relationships/hyperlink" Target="https://cdesilvablog.wordpress.com/2015/01/26/kalo-life-of-the-land/" TargetMode="External"/><Relationship Id="rId7" Type="http://schemas.openxmlformats.org/officeDocument/2006/relationships/hyperlink" Target="https://static1.squarespace.com/static/530363fce4b0b462a96bebe3/t/54ed3a24e4b05acd1c1df51d/1424833061336/" TargetMode="External"/><Relationship Id="rId12" Type="http://schemas.openxmlformats.org/officeDocument/2006/relationships/hyperlink" Target="http://lunarphasesans.weebly.com/uploads/1/7/6/8/17685817/6023765_orig.gi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new.grassrootinstitute.org/wp-content/uploads/2013/11/farm.jpg" TargetMode="External"/><Relationship Id="rId11" Type="http://schemas.openxmlformats.org/officeDocument/2006/relationships/hyperlink" Target="https://nzlegend.files.wordpress.com/2011/12/maui_slowing_the_sun1.jpg" TargetMode="External"/><Relationship Id="rId5" Type="http://schemas.openxmlformats.org/officeDocument/2006/relationships/hyperlink" Target="http://www.mauiaccommodations.com/blog/what-is-hula/" TargetMode="External"/><Relationship Id="rId10" Type="http://schemas.openxmlformats.org/officeDocument/2006/relationships/hyperlink" Target="https://www.tastingkauai.com/wp-content/uploads/2012/03/Salt_Ponds-3Salts.jpg" TargetMode="External"/><Relationship Id="rId4" Type="http://schemas.openxmlformats.org/officeDocument/2006/relationships/hyperlink" Target="http://www.elbowbeachcycles.com/" TargetMode="External"/><Relationship Id="rId9" Type="http://schemas.openxmlformats.org/officeDocument/2006/relationships/hyperlink" Target="http://www.coffeetimes.com/blog/wp-content/uploads/2011/11/Pouring-water-from-the-waiku-into-the-bed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457200" y="-49606"/>
            <a:ext cx="82296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959"/>
              <a:buFont typeface="Calibri"/>
              <a:buNone/>
            </a:pPr>
            <a:br>
              <a:rPr lang="en-US" sz="3959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5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ʻ</a:t>
            </a:r>
            <a:r>
              <a:rPr lang="en-US" sz="40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Ōlelo Noʻeau – Hawaiian Proverb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134550" y="1117900"/>
            <a:ext cx="88749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“Ka Lā </a:t>
            </a:r>
            <a:r>
              <a:rPr lang="en-US" sz="440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440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ka </a:t>
            </a:r>
            <a:r>
              <a:rPr lang="en-US" sz="440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Mauli</a:t>
            </a:r>
            <a:r>
              <a:rPr lang="en-US" sz="440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Ola”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5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5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9825" y="2914022"/>
            <a:ext cx="1775425" cy="114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9825" y="5489037"/>
            <a:ext cx="1741396" cy="1293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9825" y="4187939"/>
            <a:ext cx="1753293" cy="116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4757" y="2821374"/>
            <a:ext cx="4127264" cy="403662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402750" y="1519750"/>
            <a:ext cx="83385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5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Translation:  “The Sun at the Source of Life”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Early</a:t>
            </a:r>
            <a:r>
              <a:rPr lang="en-US" sz="4000">
                <a:latin typeface="Arial"/>
                <a:ea typeface="Arial"/>
                <a:cs typeface="Arial"/>
                <a:sym typeface="Arial"/>
              </a:rPr>
              <a:t> Observations on</a:t>
            </a:r>
            <a:r>
              <a:rPr lang="en-US" sz="40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Sunlight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146550" y="1071725"/>
            <a:ext cx="8850900" cy="1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2300" u="sng">
                <a:latin typeface="Arial"/>
                <a:ea typeface="Arial"/>
                <a:cs typeface="Arial"/>
                <a:sym typeface="Arial"/>
              </a:rPr>
              <a:t>Polynesian</a:t>
            </a:r>
            <a:r>
              <a:rPr lang="en-US" sz="230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Demigod:  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3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Māui – captured the sun to make </a:t>
            </a:r>
            <a:r>
              <a:rPr lang="en-US" sz="23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summer periods of sunlight longer than in winter</a:t>
            </a:r>
            <a:r>
              <a:rPr lang="en-US" sz="23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so that his mother’s kapa could dry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Shape 175" descr="Screen Shot 2016-11-08 at 3.05.04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5575" y="2595675"/>
            <a:ext cx="4889700" cy="32542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6" name="Shape 176"/>
          <p:cNvSpPr txBox="1">
            <a:spLocks noGrp="1"/>
          </p:cNvSpPr>
          <p:nvPr>
            <p:ph type="body" idx="2"/>
          </p:nvPr>
        </p:nvSpPr>
        <p:spPr>
          <a:xfrm>
            <a:off x="252225" y="2595675"/>
            <a:ext cx="3639300" cy="40401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Hawaiian Super Man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(Maui)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 by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Israel Kamakawiwoʻole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>
                <a:solidFill>
                  <a:srgbClr val="00FA00"/>
                </a:solidFill>
                <a:latin typeface="Arial"/>
                <a:ea typeface="Arial"/>
                <a:cs typeface="Arial"/>
                <a:sym typeface="Arial"/>
              </a:rPr>
              <a:t>“He pulled morning sky,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>
                <a:solidFill>
                  <a:srgbClr val="00FA00"/>
                </a:solidFill>
                <a:latin typeface="Arial"/>
                <a:ea typeface="Arial"/>
                <a:cs typeface="Arial"/>
                <a:sym typeface="Arial"/>
              </a:rPr>
              <a:t> the sun he entwined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>
                <a:solidFill>
                  <a:srgbClr val="00FA00"/>
                </a:solidFill>
                <a:latin typeface="Arial"/>
                <a:ea typeface="Arial"/>
                <a:cs typeface="Arial"/>
                <a:sym typeface="Arial"/>
              </a:rPr>
              <a:t>To slow down its flight,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>
                <a:solidFill>
                  <a:srgbClr val="00FA00"/>
                </a:solidFill>
                <a:latin typeface="Arial"/>
                <a:ea typeface="Arial"/>
                <a:cs typeface="Arial"/>
                <a:sym typeface="Arial"/>
              </a:rPr>
              <a:t> so kapa could dry”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/>
          </a:p>
          <a:p>
            <a:pPr marL="0" lvl="0" indent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57200" y="704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959"/>
              <a:buFont typeface="Calibri"/>
              <a:buNone/>
            </a:pPr>
            <a:r>
              <a:rPr lang="en-US" sz="3959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Let’s Explore!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Why are periods of daily sunlight longer in the summer?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Why is it warmer in the summer?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Why are there differences in periods of daily sunlight between locations near the equator (e.g. Hawaiʻi) and those near the poles (e.g. Alaska)?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457200" y="584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Let’s find out!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endParaRPr sz="3600" u="sng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Learning Target</a:t>
            </a:r>
            <a:endParaRPr sz="3600" i="0" u="sng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None/>
            </a:pPr>
            <a:r>
              <a:rPr lang="en-US" sz="32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“I can relate the Earth’s </a:t>
            </a:r>
            <a:r>
              <a:rPr lang="en-US" sz="3200" i="1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revolution</a:t>
            </a:r>
            <a:r>
              <a:rPr lang="en-US" sz="32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200" i="1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rotation</a:t>
            </a:r>
            <a:r>
              <a:rPr lang="en-US" sz="32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en-US" sz="3200" i="1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tilt</a:t>
            </a:r>
            <a:r>
              <a:rPr lang="en-US" sz="32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to how they affect periods of sunlight between seasons and locations.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959"/>
              <a:buFont typeface="Calibri"/>
              <a:buNone/>
            </a:pPr>
            <a:r>
              <a:rPr lang="en-US" sz="3600" i="1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What causes the difference in what time the sun sets throughout the year?</a:t>
            </a:r>
            <a:r>
              <a:rPr lang="en-US" sz="36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Let’s Find Out!....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Shape 198" descr="seasons[1]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1318" y="2411293"/>
            <a:ext cx="7052216" cy="427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959"/>
              <a:buFont typeface="Calibri"/>
              <a:buNone/>
            </a:pPr>
            <a:r>
              <a:rPr lang="en-US" sz="3959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When will the Sun rise</a:t>
            </a:r>
            <a:r>
              <a:rPr lang="en-US" sz="3959" i="1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r>
              <a:rPr lang="en-US" sz="3959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457200" y="1756325"/>
            <a:ext cx="46953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1.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groups of 3, mark the “equator” of your Styrofoam ball by drawing a line around the middle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2.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Mark the North Pole and South Pole by drawing dots on the top and bottom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Shape 206" descr="Untitl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2879" y="1835997"/>
            <a:ext cx="2932969" cy="2571561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7" name="Shape 207" descr="Untitl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809" y="4654196"/>
            <a:ext cx="1801327" cy="2001474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959"/>
              <a:buFont typeface="Calibri"/>
              <a:buNone/>
            </a:pPr>
            <a:r>
              <a:rPr lang="en-US" sz="3900" i="1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Wh</a:t>
            </a:r>
            <a:r>
              <a:rPr lang="en-US" sz="3900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en will the Sun rise</a:t>
            </a:r>
            <a:r>
              <a:rPr lang="en-US" sz="3900" i="1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r>
              <a:rPr lang="en-US" sz="39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203201" y="2108200"/>
            <a:ext cx="476985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3.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Place one push pin in the Northern Hemisphere and one in the Southern Hemisphere.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*Make sure the pins are on the same side of your Earth.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Shape 215" descr="Untitl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2740" y="2108200"/>
            <a:ext cx="2916209" cy="421631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959"/>
              <a:buFont typeface="Calibri"/>
              <a:buNone/>
            </a:pPr>
            <a:r>
              <a:rPr lang="en-US" sz="3959" i="1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Wh</a:t>
            </a:r>
            <a:r>
              <a:rPr lang="en-US" sz="3959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en will the Sun rise</a:t>
            </a:r>
            <a:r>
              <a:rPr lang="en-US" sz="3959" i="1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r>
              <a:rPr lang="en-US" sz="3959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265025" y="2108188"/>
            <a:ext cx="4863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4.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Choose one person t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8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represent the Earth (holds the ball)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Choose another person to represent the Sun (holds the flashlight)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Shape 223" descr="Untitl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2740" y="2108200"/>
            <a:ext cx="2916209" cy="421631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443133" y="-25027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Guiding Questions: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Shape 230"/>
          <p:cNvSpPr txBox="1"/>
          <p:nvPr/>
        </p:nvSpPr>
        <p:spPr>
          <a:xfrm>
            <a:off x="4936971" y="1083329"/>
            <a:ext cx="3911607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When the Earth is in this position, which hemisphere has longer periods of sunlight? North or South? </a:t>
            </a:r>
            <a:endParaRPr/>
          </a:p>
        </p:txBody>
      </p:sp>
      <p:sp>
        <p:nvSpPr>
          <p:cNvPr id="231" name="Shape 231"/>
          <p:cNvSpPr txBox="1"/>
          <p:nvPr/>
        </p:nvSpPr>
        <p:spPr>
          <a:xfrm>
            <a:off x="98474" y="3615397"/>
            <a:ext cx="90455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------------------------------------------------------------------------------------------------------------------------------</a:t>
            </a:r>
            <a:endParaRPr/>
          </a:p>
        </p:txBody>
      </p:sp>
      <p:sp>
        <p:nvSpPr>
          <p:cNvPr id="232" name="Shape 232"/>
          <p:cNvSpPr txBox="1"/>
          <p:nvPr/>
        </p:nvSpPr>
        <p:spPr>
          <a:xfrm>
            <a:off x="1415775" y="2959138"/>
            <a:ext cx="6685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Test your hypothesis by spinning your “Earth” one full rotation and observing which push pin stays in the light longer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33" name="Shape 233"/>
          <p:cNvSpPr txBox="1"/>
          <p:nvPr/>
        </p:nvSpPr>
        <p:spPr>
          <a:xfrm>
            <a:off x="4761126" y="4011089"/>
            <a:ext cx="3911607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When the Earth is in this position, which hemisphere has longer periods of sunlight? North or South? </a:t>
            </a:r>
            <a:endParaRPr/>
          </a:p>
        </p:txBody>
      </p:sp>
      <p:sp>
        <p:nvSpPr>
          <p:cNvPr id="234" name="Shape 234"/>
          <p:cNvSpPr txBox="1"/>
          <p:nvPr/>
        </p:nvSpPr>
        <p:spPr>
          <a:xfrm>
            <a:off x="1284674" y="5982250"/>
            <a:ext cx="6948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Test your hypothesis by spinning your “Earth” one full rotation and observing which push pin stays in the light longer</a:t>
            </a:r>
            <a:endParaRPr sz="1800">
              <a:solidFill>
                <a:schemeClr val="dk1"/>
              </a:solidFill>
            </a:endParaRPr>
          </a:p>
        </p:txBody>
      </p:sp>
      <p:grpSp>
        <p:nvGrpSpPr>
          <p:cNvPr id="235" name="Shape 235"/>
          <p:cNvGrpSpPr/>
          <p:nvPr/>
        </p:nvGrpSpPr>
        <p:grpSpPr>
          <a:xfrm>
            <a:off x="422342" y="905144"/>
            <a:ext cx="3974744" cy="1648222"/>
            <a:chOff x="422342" y="905144"/>
            <a:chExt cx="3974744" cy="1648222"/>
          </a:xfrm>
        </p:grpSpPr>
        <p:sp>
          <p:nvSpPr>
            <p:cNvPr id="236" name="Shape 236"/>
            <p:cNvSpPr/>
            <p:nvPr/>
          </p:nvSpPr>
          <p:spPr>
            <a:xfrm>
              <a:off x="422342" y="1067928"/>
              <a:ext cx="1567441" cy="1485438"/>
            </a:xfrm>
            <a:prstGeom prst="sun">
              <a:avLst>
                <a:gd name="adj" fmla="val 25000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Shape 237"/>
            <p:cNvSpPr txBox="1"/>
            <p:nvPr/>
          </p:nvSpPr>
          <p:spPr>
            <a:xfrm>
              <a:off x="2390161" y="905144"/>
              <a:ext cx="685755" cy="4659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23.4</a:t>
              </a:r>
              <a:r>
                <a:rPr lang="en-US" sz="1100" baseline="30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o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Tilt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Shape 238"/>
            <p:cNvSpPr txBox="1"/>
            <p:nvPr/>
          </p:nvSpPr>
          <p:spPr>
            <a:xfrm>
              <a:off x="3613366" y="1471797"/>
              <a:ext cx="783720" cy="2795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Equator</a:t>
              </a:r>
              <a:endParaRPr/>
            </a:p>
          </p:txBody>
        </p:sp>
        <p:pic>
          <p:nvPicPr>
            <p:cNvPr id="239" name="Shape 2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18457" y="1270170"/>
              <a:ext cx="994909" cy="10816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0" name="Shape 240"/>
          <p:cNvGrpSpPr/>
          <p:nvPr/>
        </p:nvGrpSpPr>
        <p:grpSpPr>
          <a:xfrm>
            <a:off x="332860" y="4171827"/>
            <a:ext cx="3852328" cy="1623331"/>
            <a:chOff x="332860" y="4171827"/>
            <a:chExt cx="3852328" cy="1623331"/>
          </a:xfrm>
        </p:grpSpPr>
        <p:sp>
          <p:nvSpPr>
            <p:cNvPr id="241" name="Shape 241"/>
            <p:cNvSpPr/>
            <p:nvPr/>
          </p:nvSpPr>
          <p:spPr>
            <a:xfrm>
              <a:off x="2604319" y="4379994"/>
              <a:ext cx="1580869" cy="1415164"/>
            </a:xfrm>
            <a:prstGeom prst="sun">
              <a:avLst>
                <a:gd name="adj" fmla="val 25000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Shape 242"/>
            <p:cNvSpPr txBox="1"/>
            <p:nvPr/>
          </p:nvSpPr>
          <p:spPr>
            <a:xfrm>
              <a:off x="332860" y="4171827"/>
              <a:ext cx="691630" cy="462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23.4</a:t>
              </a:r>
              <a:r>
                <a:rPr lang="en-US" sz="1100" baseline="30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o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Tilt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Shape 243"/>
            <p:cNvSpPr txBox="1"/>
            <p:nvPr/>
          </p:nvSpPr>
          <p:spPr>
            <a:xfrm>
              <a:off x="1594757" y="4639807"/>
              <a:ext cx="790434" cy="277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Equator</a:t>
              </a:r>
              <a:endParaRPr/>
            </a:p>
          </p:txBody>
        </p:sp>
        <p:pic>
          <p:nvPicPr>
            <p:cNvPr id="244" name="Shape 2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5957" y="4543850"/>
              <a:ext cx="988800" cy="10907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443133" y="-25027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Guiding Questions: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Shape 251"/>
          <p:cNvSpPr txBox="1"/>
          <p:nvPr/>
        </p:nvSpPr>
        <p:spPr>
          <a:xfrm>
            <a:off x="4936971" y="1083329"/>
            <a:ext cx="3911607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When the Earth is in this position, which hemisphere has longer periods of sunlight? North or South? </a:t>
            </a:r>
            <a:endParaRPr/>
          </a:p>
        </p:txBody>
      </p:sp>
      <p:sp>
        <p:nvSpPr>
          <p:cNvPr id="252" name="Shape 252"/>
          <p:cNvSpPr txBox="1"/>
          <p:nvPr/>
        </p:nvSpPr>
        <p:spPr>
          <a:xfrm>
            <a:off x="98474" y="3615397"/>
            <a:ext cx="90455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------------------------------------------------------------------------------------------------------------------------------</a:t>
            </a:r>
            <a:endParaRPr/>
          </a:p>
        </p:txBody>
      </p:sp>
      <p:sp>
        <p:nvSpPr>
          <p:cNvPr id="253" name="Shape 253"/>
          <p:cNvSpPr txBox="1"/>
          <p:nvPr/>
        </p:nvSpPr>
        <p:spPr>
          <a:xfrm>
            <a:off x="3549676" y="6069725"/>
            <a:ext cx="2239500" cy="523200"/>
          </a:xfrm>
          <a:prstGeom prst="rect">
            <a:avLst/>
          </a:prstGeom>
          <a:noFill/>
          <a:ln w="9525" cap="flat" cmpd="sng">
            <a:solidFill>
              <a:srgbClr val="4F61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4F6128"/>
                </a:solidFill>
              </a:rPr>
              <a:t>SOUTH!</a:t>
            </a:r>
            <a:r>
              <a:rPr lang="en-US" sz="28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  ☺</a:t>
            </a:r>
            <a:endParaRPr sz="2800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4761126" y="4011089"/>
            <a:ext cx="3911607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When the Earth is in this position, which hemisphere has longer periods of sunlight? North or South? </a:t>
            </a:r>
            <a:endParaRPr/>
          </a:p>
        </p:txBody>
      </p:sp>
      <p:sp>
        <p:nvSpPr>
          <p:cNvPr id="255" name="Shape 255"/>
          <p:cNvSpPr txBox="1"/>
          <p:nvPr/>
        </p:nvSpPr>
        <p:spPr>
          <a:xfrm>
            <a:off x="3612976" y="2951550"/>
            <a:ext cx="2296200" cy="523200"/>
          </a:xfrm>
          <a:prstGeom prst="rect">
            <a:avLst/>
          </a:prstGeom>
          <a:noFill/>
          <a:ln w="9525" cap="flat" cmpd="sng">
            <a:solidFill>
              <a:srgbClr val="4F61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4F6128"/>
                </a:solidFill>
              </a:rPr>
              <a:t>NORTH! </a:t>
            </a:r>
            <a:r>
              <a:rPr lang="en-US" sz="28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 ☺</a:t>
            </a:r>
            <a:endParaRPr sz="2800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6" name="Shape 256"/>
          <p:cNvGrpSpPr/>
          <p:nvPr/>
        </p:nvGrpSpPr>
        <p:grpSpPr>
          <a:xfrm>
            <a:off x="443133" y="924678"/>
            <a:ext cx="3974744" cy="1648222"/>
            <a:chOff x="422342" y="905144"/>
            <a:chExt cx="3974744" cy="1648222"/>
          </a:xfrm>
        </p:grpSpPr>
        <p:sp>
          <p:nvSpPr>
            <p:cNvPr id="257" name="Shape 257"/>
            <p:cNvSpPr/>
            <p:nvPr/>
          </p:nvSpPr>
          <p:spPr>
            <a:xfrm>
              <a:off x="422342" y="1067928"/>
              <a:ext cx="1567441" cy="1485438"/>
            </a:xfrm>
            <a:prstGeom prst="sun">
              <a:avLst>
                <a:gd name="adj" fmla="val 25000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Shape 258"/>
            <p:cNvSpPr txBox="1"/>
            <p:nvPr/>
          </p:nvSpPr>
          <p:spPr>
            <a:xfrm>
              <a:off x="2390161" y="905144"/>
              <a:ext cx="685755" cy="4659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23.4</a:t>
              </a:r>
              <a:r>
                <a:rPr lang="en-US" sz="1100" baseline="30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o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Tilt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Shape 259"/>
            <p:cNvSpPr txBox="1"/>
            <p:nvPr/>
          </p:nvSpPr>
          <p:spPr>
            <a:xfrm>
              <a:off x="3613366" y="1471797"/>
              <a:ext cx="783720" cy="2795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Equator</a:t>
              </a:r>
              <a:endParaRPr/>
            </a:p>
          </p:txBody>
        </p:sp>
        <p:pic>
          <p:nvPicPr>
            <p:cNvPr id="260" name="Shape 26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18457" y="1270170"/>
              <a:ext cx="994909" cy="10816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1" name="Shape 261"/>
          <p:cNvGrpSpPr/>
          <p:nvPr/>
        </p:nvGrpSpPr>
        <p:grpSpPr>
          <a:xfrm>
            <a:off x="332860" y="4171827"/>
            <a:ext cx="3852328" cy="1623331"/>
            <a:chOff x="332860" y="4171827"/>
            <a:chExt cx="3852328" cy="1623331"/>
          </a:xfrm>
        </p:grpSpPr>
        <p:sp>
          <p:nvSpPr>
            <p:cNvPr id="262" name="Shape 262"/>
            <p:cNvSpPr/>
            <p:nvPr/>
          </p:nvSpPr>
          <p:spPr>
            <a:xfrm>
              <a:off x="2604319" y="4379994"/>
              <a:ext cx="1580869" cy="1415164"/>
            </a:xfrm>
            <a:prstGeom prst="sun">
              <a:avLst>
                <a:gd name="adj" fmla="val 25000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Shape 263"/>
            <p:cNvSpPr txBox="1"/>
            <p:nvPr/>
          </p:nvSpPr>
          <p:spPr>
            <a:xfrm>
              <a:off x="332860" y="4171827"/>
              <a:ext cx="691630" cy="462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23.4</a:t>
              </a:r>
              <a:r>
                <a:rPr lang="en-US" sz="1100" baseline="30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o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Tilt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Shape 264"/>
            <p:cNvSpPr txBox="1"/>
            <p:nvPr/>
          </p:nvSpPr>
          <p:spPr>
            <a:xfrm>
              <a:off x="1594757" y="4639807"/>
              <a:ext cx="790434" cy="277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Equator</a:t>
              </a:r>
              <a:endParaRPr/>
            </a:p>
          </p:txBody>
        </p:sp>
        <p:pic>
          <p:nvPicPr>
            <p:cNvPr id="265" name="Shape 26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5957" y="4543850"/>
              <a:ext cx="988800" cy="10907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You Learned… </a:t>
            </a: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☺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457200" y="16602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US" sz="30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the Earth’s tilt, rotation, and revolution around the </a:t>
            </a:r>
            <a:r>
              <a:rPr lang="en-US" sz="3000"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30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 affect periods of sunlight between seasons</a:t>
            </a:r>
            <a:r>
              <a:rPr lang="en-US" sz="3000">
                <a:latin typeface="Arial"/>
                <a:ea typeface="Arial"/>
                <a:cs typeface="Arial"/>
                <a:sym typeface="Arial"/>
              </a:rPr>
              <a:t> and locations.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00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302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US" sz="30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both early and modern people depend on longer periods of daily sunlight in summer (e.g. farming, salt making, and </a:t>
            </a:r>
            <a:r>
              <a:rPr lang="en-US" sz="3000">
                <a:latin typeface="Arial"/>
                <a:ea typeface="Arial"/>
                <a:cs typeface="Arial"/>
                <a:sym typeface="Arial"/>
              </a:rPr>
              <a:t>solar energy</a:t>
            </a:r>
            <a:r>
              <a:rPr lang="en-US" sz="30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959"/>
              <a:buFont typeface="Calibri"/>
              <a:buNone/>
            </a:pPr>
            <a:r>
              <a:rPr lang="en-US" sz="3959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Turn and talk</a:t>
            </a:r>
            <a:r>
              <a:rPr lang="en-US" sz="3959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:  </a:t>
            </a:r>
            <a:br>
              <a:rPr lang="en-US" sz="3959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959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What do you think it means?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457200" y="2164700"/>
            <a:ext cx="3097800" cy="3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is sunlight connected with life?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are some things that we can do during the day, but not at night?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5723" y="1615045"/>
            <a:ext cx="5296396" cy="4372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Exit Ticket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457200" y="17203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Describe 3 ways from today’s lesson in which we depend on sunlight.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Explain why periods of sunlight are longer in the summer and shorter in winter.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References:</a:t>
            </a:r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457200" y="122099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Mary Kawena Pukui, </a:t>
            </a:r>
            <a:r>
              <a:rPr lang="en-US" sz="9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‘Olelo No‘eau: Hawaiian Proverbs and Poetical Sayings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(Honolulu: Bishop Museum Press, 1983)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1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Discoveryeducation.com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Images/Media: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 (slide 1):  Kalo – Life of the Land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https://cdesilvablog.wordpress.com/2015/01/26/kalo-life-of-the-land/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Retrieved 7/21/17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Image(slide 1):  Banana Tree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http://www.elbowbeachcycles.com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Retrieved 7/21/17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Image(slide 1):  Hula Dancer © Polinahe Photography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http://www.mauiaccommodations.com/blog/what-is-hula/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. Retrieved 7/21/17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Image(slide 2):  Sun and Mountain- National Solar Observatory and National Science Foundation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Image(slides 3 &amp; 4):  Kalo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http://new.grassrootinstitute.org/wp-content/uploads/2013/11/farm.jpg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Retrieved 7/21/17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Image(slides 3 &amp; 4):  Farmer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https://static1.squarespace.com/static/530363fce4b0b462a96bebe3/t/54ed3a24e4b05acd1c1df51d/1424833061336/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. Retrieved 7/21/17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Image(slides 5 &amp; 6):  Solar Panels w/mountain -</a:t>
            </a:r>
            <a:r>
              <a:rPr lang="en-US" sz="900" b="0" i="0" u="sng" strike="noStrike" cap="none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http://uprisingradio.org/home/2015/06/17/why-hawaii-leads-the-nation-on-transitioning-to-renewable-energy/ 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Retrieved 2/2/18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Image(slides 5 &amp; 6):  Solar Panels w/palm trees -</a:t>
            </a: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RevoluSun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https://pv-magazine-usa.com/2017/07/18/hawaii-regulators-approve-hecos-100-renewable-energy-plan/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Retrieved 2/2/18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Image(slides 7 &amp; 8):  Salt Beds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http://www.coffeetimes.com/blog/wp-content/uploads/2011/11/Pouring-water-from-the-waiku-into-the-bed.jpg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Retrieved 7/21/17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Image(slides 7 &amp; 8):  Salt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https://www.tastingkauai.com/wp-content/uploads/2012/03/Salt_Ponds-3Salts.jpg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Retrieved 7/21/17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Image(slide 9):  Solar Video- </a:t>
            </a:r>
            <a:r>
              <a:rPr lang="en-US" sz="900" b="0" i="0" u="sng" strike="noStrike" cap="none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helioviewer.org 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Retrieved 7/21/17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Image(slide 10):  Māui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https://nzlegend.files.wordpress.com/2011/12/maui_slowing_the_sun1.jpg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Retrieved 7/21/17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Image(slide 13): 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http://lunarphasesans.weebly.com/uploads/1/7/6/8/17685817/6023765_orig.gif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Retrieved 7/21/17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ctrTitle"/>
          </p:nvPr>
        </p:nvSpPr>
        <p:spPr>
          <a:xfrm>
            <a:off x="685800" y="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We Depend On Sunlight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subTitle" idx="1"/>
          </p:nvPr>
        </p:nvSpPr>
        <p:spPr>
          <a:xfrm>
            <a:off x="188100" y="4847025"/>
            <a:ext cx="8767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</a:pPr>
            <a:r>
              <a:rPr lang="en-US" sz="96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F_ R _ I _G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865" y="1610832"/>
            <a:ext cx="4818382" cy="287279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2387" y="1610832"/>
            <a:ext cx="3449104" cy="287073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865" y="1610832"/>
            <a:ext cx="4818382" cy="287279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2387" y="1610832"/>
            <a:ext cx="3449104" cy="287073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0" name="Shape 120"/>
          <p:cNvSpPr txBox="1"/>
          <p:nvPr/>
        </p:nvSpPr>
        <p:spPr>
          <a:xfrm>
            <a:off x="457200" y="5038978"/>
            <a:ext cx="8229600" cy="8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9600"/>
              <a:buFont typeface="Arial"/>
              <a:buNone/>
            </a:pPr>
            <a:r>
              <a:rPr lang="en-US" sz="9600" i="0" u="none" strike="noStrike" cap="none">
                <a:solidFill>
                  <a:srgbClr val="FFFF00"/>
                </a:solidFill>
              </a:rPr>
              <a:t>F </a:t>
            </a:r>
            <a:r>
              <a:rPr lang="en-US" sz="9600" i="0" u="sng" strike="noStrike" cap="none">
                <a:solidFill>
                  <a:srgbClr val="FFFF00"/>
                </a:solidFill>
              </a:rPr>
              <a:t>A</a:t>
            </a:r>
            <a:r>
              <a:rPr lang="en-US" sz="9600" i="0" u="none" strike="noStrike" cap="none">
                <a:solidFill>
                  <a:srgbClr val="FFFF00"/>
                </a:solidFill>
              </a:rPr>
              <a:t> R </a:t>
            </a:r>
            <a:r>
              <a:rPr lang="en-US" sz="9600" i="0" u="sng" strike="noStrike" cap="none">
                <a:solidFill>
                  <a:srgbClr val="FFFF00"/>
                </a:solidFill>
              </a:rPr>
              <a:t>M</a:t>
            </a:r>
            <a:r>
              <a:rPr lang="en-US" sz="9600" i="0" u="none" strike="noStrike" cap="none">
                <a:solidFill>
                  <a:srgbClr val="FFFF00"/>
                </a:solidFill>
              </a:rPr>
              <a:t> I </a:t>
            </a:r>
            <a:r>
              <a:rPr lang="en-US" sz="9600" i="0" u="sng" strike="noStrike" cap="none">
                <a:solidFill>
                  <a:srgbClr val="FFFF00"/>
                </a:solidFill>
              </a:rPr>
              <a:t>N</a:t>
            </a:r>
            <a:r>
              <a:rPr lang="en-US" sz="9600" i="0" u="none" strike="noStrike" cap="none">
                <a:solidFill>
                  <a:srgbClr val="FFFF00"/>
                </a:solidFill>
              </a:rPr>
              <a:t> G</a:t>
            </a:r>
            <a:endParaRPr sz="9600" i="0" u="none" strike="noStrike" cap="none">
              <a:solidFill>
                <a:srgbClr val="FFFF00"/>
              </a:solidFill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subTitle" idx="1"/>
          </p:nvPr>
        </p:nvSpPr>
        <p:spPr>
          <a:xfrm>
            <a:off x="536850" y="138900"/>
            <a:ext cx="8070300" cy="17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>How We Depend On Sunlight</a:t>
            </a:r>
            <a:endParaRPr sz="4400"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ctrTitle"/>
          </p:nvPr>
        </p:nvSpPr>
        <p:spPr>
          <a:xfrm>
            <a:off x="685800" y="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We Depend On Sunlight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ubTitle" idx="1"/>
          </p:nvPr>
        </p:nvSpPr>
        <p:spPr>
          <a:xfrm>
            <a:off x="140700" y="4847050"/>
            <a:ext cx="88626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n-US" sz="72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S_ _ _ _   E _ _ _ _ _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7099" y="1567859"/>
            <a:ext cx="6426200" cy="29464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525" y="1739309"/>
            <a:ext cx="3810000" cy="26035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685800" y="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We Depend On Sunlight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-544500" y="5279450"/>
            <a:ext cx="10233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7200"/>
              <a:buFont typeface="Arial"/>
              <a:buNone/>
            </a:pPr>
            <a:r>
              <a:rPr lang="en-US" sz="65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 </a:t>
            </a:r>
            <a:r>
              <a:rPr lang="en-US" sz="6500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65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500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65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500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65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500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65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E </a:t>
            </a:r>
            <a:r>
              <a:rPr lang="en-US" sz="6500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65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500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65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500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65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500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65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500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endParaRPr sz="6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3674" y="1567859"/>
            <a:ext cx="6426200" cy="29464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525" y="1739309"/>
            <a:ext cx="3810000" cy="26035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ctrTitle"/>
          </p:nvPr>
        </p:nvSpPr>
        <p:spPr>
          <a:xfrm>
            <a:off x="685800" y="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We Depend On Sunlight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subTitle" idx="1"/>
          </p:nvPr>
        </p:nvSpPr>
        <p:spPr>
          <a:xfrm>
            <a:off x="-34050" y="5147300"/>
            <a:ext cx="92121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</a:pPr>
            <a:r>
              <a:rPr lang="en-US" sz="72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 _ _ _  M _ _ _ _</a:t>
            </a:r>
            <a:r>
              <a:rPr lang="en-US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" name="Shape 147"/>
          <p:cNvGrpSpPr/>
          <p:nvPr/>
        </p:nvGrpSpPr>
        <p:grpSpPr>
          <a:xfrm>
            <a:off x="247666" y="1547418"/>
            <a:ext cx="8648666" cy="3312669"/>
            <a:chOff x="284053" y="1439343"/>
            <a:chExt cx="8648666" cy="3312669"/>
          </a:xfrm>
        </p:grpSpPr>
        <p:pic>
          <p:nvPicPr>
            <p:cNvPr id="148" name="Shape 148" descr="Salt_Ponds-3Salts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24566" y="2008927"/>
              <a:ext cx="2308153" cy="1879809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9" name="Shape 149" descr="Pouring-water-from-the-waiku-into-the-bed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4053" y="1439343"/>
              <a:ext cx="4294213" cy="2866875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50" name="Shape 150" descr="Untitled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714433" y="1439343"/>
              <a:ext cx="1698326" cy="3312669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 descr="Salt_Ponds-3Salt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4566" y="2008927"/>
            <a:ext cx="2308153" cy="187980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7" name="Shape 157"/>
          <p:cNvSpPr txBox="1">
            <a:spLocks noGrp="1"/>
          </p:cNvSpPr>
          <p:nvPr>
            <p:ph type="ctrTitle"/>
          </p:nvPr>
        </p:nvSpPr>
        <p:spPr>
          <a:xfrm>
            <a:off x="733850" y="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We Depend On Sunlight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7200"/>
              <a:buFont typeface="Arial"/>
              <a:buNone/>
            </a:pPr>
            <a:r>
              <a:rPr lang="en-US" sz="72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 </a:t>
            </a:r>
            <a:r>
              <a:rPr lang="en-US" sz="7200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72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200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720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200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7200" i="0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M </a:t>
            </a:r>
            <a:r>
              <a:rPr lang="en-US" sz="7200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7200" i="0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200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sz="7200" i="0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20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7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20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7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20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720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Shape 159" descr="Pouring-water-from-the-waiku-into-the-be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053" y="1439343"/>
            <a:ext cx="4294213" cy="286687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0" name="Shape 160" descr="Untitl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4433" y="1439343"/>
            <a:ext cx="1698326" cy="331266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Calibri"/>
              <a:buNone/>
            </a:pPr>
            <a:r>
              <a:rPr lang="en-US" sz="3959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what other ways do we depend on sunlight?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Sunlight..mp4">
            <a:hlinkClick r:id="" action="ppaction://media"/>
            <a:extLst>
              <a:ext uri="{FF2B5EF4-FFF2-40B4-BE49-F238E27FC236}">
                <a16:creationId xmlns:a16="http://schemas.microsoft.com/office/drawing/2014/main" id="{0DDF81A3-7C35-6B4A-8DCF-3B0AF9ADD9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091" y="1754288"/>
            <a:ext cx="8495818" cy="4778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1061</Words>
  <Application>Microsoft Macintosh PowerPoint</Application>
  <PresentationFormat>On-screen Show (4:3)</PresentationFormat>
  <Paragraphs>152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Verdana</vt:lpstr>
      <vt:lpstr>Black</vt:lpstr>
      <vt:lpstr> ʻŌlelo Noʻeau – Hawaiian Proverb</vt:lpstr>
      <vt:lpstr>Turn and talk:   What do you think it means?</vt:lpstr>
      <vt:lpstr>How We Depend On Sunlight</vt:lpstr>
      <vt:lpstr>PowerPoint Presentation</vt:lpstr>
      <vt:lpstr>How We Depend On Sunlight</vt:lpstr>
      <vt:lpstr>How We Depend On Sunlight</vt:lpstr>
      <vt:lpstr>How We Depend On Sunlight</vt:lpstr>
      <vt:lpstr>How We Depend On Sunlight</vt:lpstr>
      <vt:lpstr>In what other ways do we depend on sunlight?</vt:lpstr>
      <vt:lpstr>Early Observations on Sunlight</vt:lpstr>
      <vt:lpstr>Let’s Explore!</vt:lpstr>
      <vt:lpstr>Let’s find out!</vt:lpstr>
      <vt:lpstr>What causes the difference in what time the sun sets throughout the year? </vt:lpstr>
      <vt:lpstr>When will the Sun rise? </vt:lpstr>
      <vt:lpstr>When will the Sun rise? </vt:lpstr>
      <vt:lpstr>When will the Sun rise? </vt:lpstr>
      <vt:lpstr>Guiding Questions:</vt:lpstr>
      <vt:lpstr>Guiding Questions:</vt:lpstr>
      <vt:lpstr>What You Learned…  ☺</vt:lpstr>
      <vt:lpstr>Exit Ticket</vt:lpstr>
      <vt:lpstr>References: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ʻŌlelo Noʻeau – Hawaiian Proverb</dc:title>
  <cp:lastModifiedBy>Microsoft Office User</cp:lastModifiedBy>
  <cp:revision>2</cp:revision>
  <dcterms:modified xsi:type="dcterms:W3CDTF">2018-06-27T20:07:27Z</dcterms:modified>
</cp:coreProperties>
</file>