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1"/>
    <p:sldMasterId id="2147483671" r:id="rId2"/>
  </p:sldMasterIdLst>
  <p:notesMasterIdLst>
    <p:notesMasterId r:id="rId44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75"/>
  </p:normalViewPr>
  <p:slideViewPr>
    <p:cSldViewPr snapToGrid="0" snapToObjects="1">
      <p:cViewPr varScale="1">
        <p:scale>
          <a:sx n="111" d="100"/>
          <a:sy n="111" d="100"/>
        </p:scale>
        <p:origin x="6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Shape 16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Shape 27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Shape 27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Shape 29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" name="Shape 32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Shape 32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5" name="Shape 33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Shape 33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Shape 34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9" name="Shape 34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Shape 35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Shape 35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Shape 36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0" name="Shape 37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Shape 37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Shape 37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Shape 16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4" name="Shape 38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Shape 38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1" name="Shape 39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Shape 39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0" name="Shape 40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Shape 40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9" name="Shape 40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Shape 41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9" name="Shape 41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Shape 42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2" name="Shape 43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Shape 43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Shape 44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8" name="Shape 44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Shape 44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Shape 49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2" name="Shape 49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5" name="Shape 50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6" name="Shape 50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Shape 17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Shape 52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0" name="Shape 53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" name="Shape 53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Shape 55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5" name="Shape 55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Shape 55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Shape 56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4" name="Shape 56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5" name="Shape 56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Shape 57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1" name="Shape 57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2" name="Shape 57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Shape 57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9" name="Shape 57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0" name="Shape 58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Shape 58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8" name="Shape 58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35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Shape 59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5" name="Shape 59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6" name="Shape 59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36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3" name="Shape 60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4" name="Shape 60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37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Shape 61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1" name="Shape 61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2" name="Shape 61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38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Shape 61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9" name="Shape 61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Shape 62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39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Shape 19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Shape 62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7" name="Shape 62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8" name="Shape 62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40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Shape 63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4" name="Shape 63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5" name="Shape 63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41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Shape 20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Shape 22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Shape 23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Shape 24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Shape 26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8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8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8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8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1" name="Shape 1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6" name="Shape 136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7" name="Shape 13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8" name="Shape 1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9" name="Shape 1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2" name="Shape 142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4" name="Shape 14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5" name="Shape 14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6" name="Shape 14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 rot="5400000">
            <a:off x="3832950" y="-1623149"/>
            <a:ext cx="4526100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0" name="Shape 15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1" name="Shape 15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2" name="Shape 15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 rot="5400000">
            <a:off x="7285050" y="1828789"/>
            <a:ext cx="58515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 rot="5400000">
            <a:off x="1697000" y="-812861"/>
            <a:ext cx="5851500" cy="80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6" name="Shape 15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7" name="Shape 15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Shape 15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playmoss.com/en/music/universe%20/" TargetMode="External"/><Relationship Id="rId13" Type="http://schemas.openxmlformats.org/officeDocument/2006/relationships/hyperlink" Target="http://www.skyandtelescope.com/astronomy-news/groundbreaking-europes-next-big-telescope/" TargetMode="External"/><Relationship Id="rId3" Type="http://schemas.openxmlformats.org/officeDocument/2006/relationships/hyperlink" Target="http://www.egfi-k12.org/index_noflash.php" TargetMode="External"/><Relationship Id="rId7" Type="http://schemas.openxmlformats.org/officeDocument/2006/relationships/hyperlink" Target="https://petapixel.com/2015/04/04/what-the-naked-eye-sees-in-the-night-sky-compared-to-what-the-camera-can-capture/" TargetMode="External"/><Relationship Id="rId12" Type="http://schemas.openxmlformats.org/officeDocument/2006/relationships/hyperlink" Target="http://www.derbyastronomy.org/TelescopeBuyingAdvice.htm" TargetMode="External"/><Relationship Id="rId17" Type="http://schemas.openxmlformats.org/officeDocument/2006/relationships/hyperlink" Target="https://en.wikipedia.org/wiki/Telescope" TargetMode="External"/><Relationship Id="rId2" Type="http://schemas.openxmlformats.org/officeDocument/2006/relationships/notesSlide" Target="../notesSlides/notesSlide41.xml"/><Relationship Id="rId16" Type="http://schemas.openxmlformats.org/officeDocument/2006/relationships/hyperlink" Target="http://ecuip.lib.uchicago.edu/multiwavelength-astronomy/astrophysics/02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xleyes.com/images/contests/light-rays-2/fullsize/Spotlight-4d9ab27bcd1e7_hires.jpg" TargetMode="External"/><Relationship Id="rId11" Type="http://schemas.openxmlformats.org/officeDocument/2006/relationships/hyperlink" Target="http://www.stormthecastle.com/telescopes/difference-between-a-reflector-and-a-refractor.htm" TargetMode="External"/><Relationship Id="rId5" Type="http://schemas.openxmlformats.org/officeDocument/2006/relationships/hyperlink" Target="https://s-media-cache-ak0.pinimg.com/736x/a5/39/9c/a5399c692a2f8fb262a1e2338e942919--buckets-rain.jpg" TargetMode="External"/><Relationship Id="rId15" Type="http://schemas.openxmlformats.org/officeDocument/2006/relationships/hyperlink" Target="https://www.space.com/17075-pictures-chandra-x-ray-observatory-space-telescope.html" TargetMode="External"/><Relationship Id="rId10" Type="http://schemas.openxmlformats.org/officeDocument/2006/relationships/hyperlink" Target="http://protelescope.com/astroventure-70mm-refractor-telescope-silver" TargetMode="External"/><Relationship Id="rId4" Type="http://schemas.openxmlformats.org/officeDocument/2006/relationships/hyperlink" Target="http://blog.targethealth.com/wp-content/uploads/2011/11/20111104-1.jpg" TargetMode="External"/><Relationship Id="rId9" Type="http://schemas.openxmlformats.org/officeDocument/2006/relationships/hyperlink" Target="https://borntoscience.com/2014/01/01/a-brief-tour-of-the-solar-system-the-sun/" TargetMode="External"/><Relationship Id="rId14" Type="http://schemas.openxmlformats.org/officeDocument/2006/relationships/hyperlink" Target="http://chemistry.tutorvista.com/organic-chemistry/ir-spectroscopy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lang="en-US" sz="6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Observing the Sun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/>
          <p:nvPr/>
        </p:nvSpPr>
        <p:spPr>
          <a:xfrm>
            <a:off x="4829194" y="5045380"/>
            <a:ext cx="6916271" cy="156966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Two Types of Telescopes: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Refractor and Reflector</a:t>
            </a:r>
            <a:endParaRPr/>
          </a:p>
        </p:txBody>
      </p:sp>
      <p:grpSp>
        <p:nvGrpSpPr>
          <p:cNvPr id="281" name="Shape 281"/>
          <p:cNvGrpSpPr/>
          <p:nvPr/>
        </p:nvGrpSpPr>
        <p:grpSpPr>
          <a:xfrm>
            <a:off x="0" y="0"/>
            <a:ext cx="11871730" cy="6858000"/>
            <a:chOff x="316752" y="101679"/>
            <a:chExt cx="11489764" cy="6637348"/>
          </a:xfrm>
        </p:grpSpPr>
        <p:grpSp>
          <p:nvGrpSpPr>
            <p:cNvPr id="282" name="Shape 282"/>
            <p:cNvGrpSpPr/>
            <p:nvPr/>
          </p:nvGrpSpPr>
          <p:grpSpPr>
            <a:xfrm>
              <a:off x="1855692" y="101679"/>
              <a:ext cx="9950824" cy="3764314"/>
              <a:chOff x="1855692" y="101679"/>
              <a:chExt cx="9950824" cy="3764314"/>
            </a:xfrm>
          </p:grpSpPr>
          <p:sp>
            <p:nvSpPr>
              <p:cNvPr id="283" name="Shape 283"/>
              <p:cNvSpPr txBox="1"/>
              <p:nvPr/>
            </p:nvSpPr>
            <p:spPr>
              <a:xfrm>
                <a:off x="4034116" y="227656"/>
                <a:ext cx="2689412" cy="12003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u="sng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Focal Point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All light is focused onto this point inside the telescope</a:t>
                </a:r>
                <a:endParaRPr/>
              </a:p>
            </p:txBody>
          </p:sp>
          <p:sp>
            <p:nvSpPr>
              <p:cNvPr id="284" name="Shape 284"/>
              <p:cNvSpPr txBox="1"/>
              <p:nvPr/>
            </p:nvSpPr>
            <p:spPr>
              <a:xfrm>
                <a:off x="7754469" y="2942663"/>
                <a:ext cx="2689412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u="sng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Objective Lens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Bends incoming light into focus</a:t>
                </a:r>
                <a:endParaRPr/>
              </a:p>
            </p:txBody>
          </p:sp>
          <p:sp>
            <p:nvSpPr>
              <p:cNvPr id="285" name="Shape 285"/>
              <p:cNvSpPr txBox="1"/>
              <p:nvPr/>
            </p:nvSpPr>
            <p:spPr>
              <a:xfrm>
                <a:off x="1855692" y="1276527"/>
                <a:ext cx="2689412" cy="12003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u="sng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Eyepiece Lens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Magnifies the image from the focus to the size of your eye’s pupil</a:t>
                </a:r>
                <a:endParaRPr/>
              </a:p>
            </p:txBody>
          </p:sp>
          <p:sp>
            <p:nvSpPr>
              <p:cNvPr id="286" name="Shape 286"/>
              <p:cNvSpPr txBox="1"/>
              <p:nvPr/>
            </p:nvSpPr>
            <p:spPr>
              <a:xfrm>
                <a:off x="8973671" y="101679"/>
                <a:ext cx="268941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Incoming Light</a:t>
                </a:r>
                <a:endParaRPr/>
              </a:p>
            </p:txBody>
          </p:sp>
          <p:sp>
            <p:nvSpPr>
              <p:cNvPr id="287" name="Shape 287"/>
              <p:cNvSpPr txBox="1"/>
              <p:nvPr/>
            </p:nvSpPr>
            <p:spPr>
              <a:xfrm>
                <a:off x="9117104" y="779349"/>
                <a:ext cx="268941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Incoming Light</a:t>
                </a:r>
                <a:endParaRPr/>
              </a:p>
            </p:txBody>
          </p:sp>
        </p:grpSp>
        <p:pic>
          <p:nvPicPr>
            <p:cNvPr id="288" name="Shape 28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16752" y="227656"/>
              <a:ext cx="9634071" cy="651137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9" name="Shape 289"/>
          <p:cNvSpPr txBox="1"/>
          <p:nvPr/>
        </p:nvSpPr>
        <p:spPr>
          <a:xfrm rot="-1708443">
            <a:off x="5217820" y="2946279"/>
            <a:ext cx="226936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Refractor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>
            <a:spLocks noGrp="1"/>
          </p:cNvSpPr>
          <p:nvPr>
            <p:ph type="title"/>
          </p:nvPr>
        </p:nvSpPr>
        <p:spPr>
          <a:xfrm>
            <a:off x="813346" y="-369662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Refractor vs Reflector Telescopes</a:t>
            </a:r>
            <a:endParaRPr/>
          </a:p>
        </p:txBody>
      </p:sp>
      <p:cxnSp>
        <p:nvCxnSpPr>
          <p:cNvPr id="296" name="Shape 296"/>
          <p:cNvCxnSpPr/>
          <p:nvPr/>
        </p:nvCxnSpPr>
        <p:spPr>
          <a:xfrm>
            <a:off x="2656790" y="4017939"/>
            <a:ext cx="5764500" cy="29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97" name="Shape 297"/>
          <p:cNvCxnSpPr/>
          <p:nvPr/>
        </p:nvCxnSpPr>
        <p:spPr>
          <a:xfrm>
            <a:off x="2656790" y="4595547"/>
            <a:ext cx="5764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98" name="Shape 298"/>
          <p:cNvCxnSpPr/>
          <p:nvPr/>
        </p:nvCxnSpPr>
        <p:spPr>
          <a:xfrm>
            <a:off x="5117636" y="4116828"/>
            <a:ext cx="0" cy="1253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99" name="Shape 299"/>
          <p:cNvCxnSpPr/>
          <p:nvPr/>
        </p:nvCxnSpPr>
        <p:spPr>
          <a:xfrm>
            <a:off x="3288835" y="4514318"/>
            <a:ext cx="6179100" cy="4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00" name="Shape 300"/>
          <p:cNvCxnSpPr/>
          <p:nvPr/>
        </p:nvCxnSpPr>
        <p:spPr>
          <a:xfrm>
            <a:off x="6132869" y="4549014"/>
            <a:ext cx="0" cy="2221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01" name="Shape 301"/>
          <p:cNvSpPr txBox="1"/>
          <p:nvPr/>
        </p:nvSpPr>
        <p:spPr>
          <a:xfrm>
            <a:off x="3401779" y="3197797"/>
            <a:ext cx="1965000" cy="4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Objective lens</a:t>
            </a:r>
            <a:endParaRPr/>
          </a:p>
        </p:txBody>
      </p:sp>
      <p:pic>
        <p:nvPicPr>
          <p:cNvPr id="302" name="Shape 3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277385" y="4264542"/>
            <a:ext cx="5309260" cy="2300373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Shape 303"/>
          <p:cNvSpPr txBox="1"/>
          <p:nvPr/>
        </p:nvSpPr>
        <p:spPr>
          <a:xfrm>
            <a:off x="455800" y="5701203"/>
            <a:ext cx="13767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Primary mirror</a:t>
            </a:r>
            <a:endParaRPr/>
          </a:p>
        </p:txBody>
      </p:sp>
      <p:cxnSp>
        <p:nvCxnSpPr>
          <p:cNvPr id="304" name="Shape 304"/>
          <p:cNvCxnSpPr/>
          <p:nvPr/>
        </p:nvCxnSpPr>
        <p:spPr>
          <a:xfrm rot="10800000" flipH="1">
            <a:off x="1384371" y="6051014"/>
            <a:ext cx="448200" cy="306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05" name="Shape 305"/>
          <p:cNvSpPr txBox="1"/>
          <p:nvPr/>
        </p:nvSpPr>
        <p:spPr>
          <a:xfrm>
            <a:off x="5190930" y="5127665"/>
            <a:ext cx="1247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Incoming light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Shape 306"/>
          <p:cNvSpPr txBox="1"/>
          <p:nvPr/>
        </p:nvSpPr>
        <p:spPr>
          <a:xfrm>
            <a:off x="4044485" y="6126658"/>
            <a:ext cx="13767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Secondary Mirror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07" name="Shape 307"/>
          <p:cNvCxnSpPr/>
          <p:nvPr/>
        </p:nvCxnSpPr>
        <p:spPr>
          <a:xfrm rot="10800000" flipH="1">
            <a:off x="4701144" y="5777137"/>
            <a:ext cx="31800" cy="3570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08" name="Shape 308"/>
          <p:cNvSpPr txBox="1"/>
          <p:nvPr/>
        </p:nvSpPr>
        <p:spPr>
          <a:xfrm>
            <a:off x="241089" y="3894790"/>
            <a:ext cx="2148000" cy="5232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REFLECTOR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09" name="Shape 309"/>
          <p:cNvCxnSpPr/>
          <p:nvPr/>
        </p:nvCxnSpPr>
        <p:spPr>
          <a:xfrm>
            <a:off x="36869" y="3677684"/>
            <a:ext cx="12192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0" name="Shape 310"/>
          <p:cNvSpPr txBox="1"/>
          <p:nvPr/>
        </p:nvSpPr>
        <p:spPr>
          <a:xfrm>
            <a:off x="7301016" y="806031"/>
            <a:ext cx="4246800" cy="28623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Uses </a:t>
            </a:r>
            <a:r>
              <a:rPr lang="en-US"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lenses</a:t>
            </a:r>
            <a:r>
              <a:rPr lang="en-US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to bend and focus light</a:t>
            </a:r>
            <a:endParaRPr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Must be </a:t>
            </a:r>
            <a:r>
              <a:rPr lang="en-US" sz="1800">
                <a:solidFill>
                  <a:srgbClr val="00FA00"/>
                </a:solidFill>
                <a:latin typeface="Calibri"/>
                <a:ea typeface="Calibri"/>
                <a:cs typeface="Calibri"/>
                <a:sym typeface="Calibri"/>
              </a:rPr>
              <a:t>long</a:t>
            </a:r>
            <a:r>
              <a:rPr lang="en-US" sz="1800">
                <a:solidFill>
                  <a:srgbClr val="A8D08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to achieve optimal light path distance</a:t>
            </a:r>
            <a:endParaRPr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Lenses are </a:t>
            </a:r>
            <a:r>
              <a:rPr lang="en-US" sz="1800">
                <a:solidFill>
                  <a:srgbClr val="00FDFF"/>
                </a:solidFill>
                <a:latin typeface="Calibri"/>
                <a:ea typeface="Calibri"/>
                <a:cs typeface="Calibri"/>
                <a:sym typeface="Calibri"/>
              </a:rPr>
              <a:t>see through </a:t>
            </a:r>
            <a:r>
              <a:rPr lang="en-US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-US" sz="1800">
                <a:solidFill>
                  <a:srgbClr val="00FDFF"/>
                </a:solidFill>
                <a:latin typeface="Calibri"/>
                <a:ea typeface="Calibri"/>
                <a:cs typeface="Calibri"/>
                <a:sym typeface="Calibri"/>
              </a:rPr>
              <a:t>can’t</a:t>
            </a:r>
            <a:r>
              <a:rPr lang="en-US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be supported from the back, thus they </a:t>
            </a:r>
            <a:r>
              <a:rPr lang="en-US" sz="1800">
                <a:solidFill>
                  <a:srgbClr val="FF40FF"/>
                </a:solidFill>
                <a:latin typeface="Calibri"/>
                <a:ea typeface="Calibri"/>
                <a:cs typeface="Calibri"/>
                <a:sym typeface="Calibri"/>
              </a:rPr>
              <a:t>can’t be too large</a:t>
            </a:r>
            <a:r>
              <a:rPr lang="en-US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Shape 311"/>
          <p:cNvSpPr txBox="1"/>
          <p:nvPr/>
        </p:nvSpPr>
        <p:spPr>
          <a:xfrm>
            <a:off x="7301016" y="3677684"/>
            <a:ext cx="4246800" cy="28623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Uses </a:t>
            </a:r>
            <a:r>
              <a:rPr lang="en-US"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mirrors </a:t>
            </a:r>
            <a:r>
              <a:rPr lang="en-US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to bend and focus light</a:t>
            </a:r>
            <a:endParaRPr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Can be </a:t>
            </a:r>
            <a:r>
              <a:rPr lang="en-US" sz="1800">
                <a:solidFill>
                  <a:srgbClr val="00FA00"/>
                </a:solidFill>
                <a:latin typeface="Calibri"/>
                <a:ea typeface="Calibri"/>
                <a:cs typeface="Calibri"/>
                <a:sym typeface="Calibri"/>
              </a:rPr>
              <a:t>short </a:t>
            </a:r>
            <a:r>
              <a:rPr lang="en-US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because the light bounces back on itself due to reflection</a:t>
            </a:r>
            <a:endParaRPr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Mirrors are </a:t>
            </a:r>
            <a:r>
              <a:rPr lang="en-US" sz="1800">
                <a:solidFill>
                  <a:srgbClr val="00FDFF"/>
                </a:solidFill>
                <a:latin typeface="Calibri"/>
                <a:ea typeface="Calibri"/>
                <a:cs typeface="Calibri"/>
                <a:sym typeface="Calibri"/>
              </a:rPr>
              <a:t>not see through </a:t>
            </a:r>
            <a:r>
              <a:rPr lang="en-US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-US" sz="1800">
                <a:solidFill>
                  <a:srgbClr val="00FDFF"/>
                </a:solidFill>
                <a:latin typeface="Calibri"/>
                <a:ea typeface="Calibri"/>
                <a:cs typeface="Calibri"/>
                <a:sym typeface="Calibri"/>
              </a:rPr>
              <a:t>can</a:t>
            </a:r>
            <a:r>
              <a:rPr lang="en-US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be supported from the back, thus they </a:t>
            </a:r>
            <a:r>
              <a:rPr lang="en-US" sz="1800">
                <a:solidFill>
                  <a:srgbClr val="FF40FF"/>
                </a:solidFill>
                <a:latin typeface="Calibri"/>
                <a:ea typeface="Calibri"/>
                <a:cs typeface="Calibri"/>
                <a:sym typeface="Calibri"/>
              </a:rPr>
              <a:t>can be very large.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Shape 312"/>
          <p:cNvSpPr txBox="1"/>
          <p:nvPr/>
        </p:nvSpPr>
        <p:spPr>
          <a:xfrm>
            <a:off x="380525" y="2820811"/>
            <a:ext cx="1965000" cy="4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Eyepiece lens</a:t>
            </a:r>
            <a:endParaRPr/>
          </a:p>
        </p:txBody>
      </p:sp>
      <p:cxnSp>
        <p:nvCxnSpPr>
          <p:cNvPr id="313" name="Shape 313"/>
          <p:cNvCxnSpPr/>
          <p:nvPr/>
        </p:nvCxnSpPr>
        <p:spPr>
          <a:xfrm rot="10800000" flipH="1">
            <a:off x="741042" y="2293164"/>
            <a:ext cx="174000" cy="5757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14" name="Shape 314"/>
          <p:cNvCxnSpPr/>
          <p:nvPr/>
        </p:nvCxnSpPr>
        <p:spPr>
          <a:xfrm rot="10800000" flipH="1">
            <a:off x="4140627" y="2557615"/>
            <a:ext cx="218100" cy="406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15" name="Shape 315"/>
          <p:cNvSpPr txBox="1"/>
          <p:nvPr/>
        </p:nvSpPr>
        <p:spPr>
          <a:xfrm>
            <a:off x="274336" y="814825"/>
            <a:ext cx="2177400" cy="5232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REFRACTOR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Shape 316"/>
          <p:cNvSpPr txBox="1"/>
          <p:nvPr/>
        </p:nvSpPr>
        <p:spPr>
          <a:xfrm>
            <a:off x="5523854" y="1657683"/>
            <a:ext cx="1247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Incoming light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7" name="Shape 3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0438" y="1499704"/>
            <a:ext cx="5269704" cy="9895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 txBox="1">
            <a:spLocks noGrp="1"/>
          </p:cNvSpPr>
          <p:nvPr>
            <p:ph type="title"/>
          </p:nvPr>
        </p:nvSpPr>
        <p:spPr>
          <a:xfrm>
            <a:off x="875070" y="-20581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Refractor vs </a:t>
            </a:r>
            <a:r>
              <a:rPr lang="en-US" sz="4400" b="0" i="0" u="sng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Reflector</a:t>
            </a:r>
            <a:r>
              <a:rPr lang="en-US"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Telescopes</a:t>
            </a:r>
            <a:endParaRPr/>
          </a:p>
        </p:txBody>
      </p:sp>
      <p:cxnSp>
        <p:nvCxnSpPr>
          <p:cNvPr id="324" name="Shape 324"/>
          <p:cNvCxnSpPr/>
          <p:nvPr/>
        </p:nvCxnSpPr>
        <p:spPr>
          <a:xfrm>
            <a:off x="3250585" y="4114800"/>
            <a:ext cx="5764500" cy="29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5" name="Shape 325"/>
          <p:cNvCxnSpPr/>
          <p:nvPr/>
        </p:nvCxnSpPr>
        <p:spPr>
          <a:xfrm>
            <a:off x="3250585" y="4692408"/>
            <a:ext cx="5764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6" name="Shape 326"/>
          <p:cNvCxnSpPr/>
          <p:nvPr/>
        </p:nvCxnSpPr>
        <p:spPr>
          <a:xfrm>
            <a:off x="5884606" y="4144297"/>
            <a:ext cx="0" cy="1253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7" name="Shape 327"/>
          <p:cNvCxnSpPr/>
          <p:nvPr/>
        </p:nvCxnSpPr>
        <p:spPr>
          <a:xfrm>
            <a:off x="4055804" y="4670557"/>
            <a:ext cx="6179100" cy="4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8" name="Shape 328"/>
          <p:cNvCxnSpPr/>
          <p:nvPr/>
        </p:nvCxnSpPr>
        <p:spPr>
          <a:xfrm>
            <a:off x="7145333" y="4541787"/>
            <a:ext cx="0" cy="2221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9" name="Shape 329"/>
          <p:cNvCxnSpPr/>
          <p:nvPr/>
        </p:nvCxnSpPr>
        <p:spPr>
          <a:xfrm>
            <a:off x="4312230" y="5305849"/>
            <a:ext cx="61791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0" name="Shape 330"/>
          <p:cNvSpPr txBox="1"/>
          <p:nvPr/>
        </p:nvSpPr>
        <p:spPr>
          <a:xfrm>
            <a:off x="259499" y="1119744"/>
            <a:ext cx="4271400" cy="48936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Most professional telescopes are </a:t>
            </a:r>
            <a:r>
              <a:rPr lang="en-US" sz="2400" u="sng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reflector</a:t>
            </a:r>
            <a: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because the backs of mirrors can be supported and thus, the mirrors can be built very large!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Remember, the larger the mirror the brighter and more clear your images will be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(Very important when viewing objects that are far away, like the Sun!)</a:t>
            </a:r>
            <a:endParaRPr/>
          </a:p>
        </p:txBody>
      </p:sp>
      <p:pic>
        <p:nvPicPr>
          <p:cNvPr id="331" name="Shape 3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45562" y="1119744"/>
            <a:ext cx="7151342" cy="5319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Shape 3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57785" y="5689813"/>
            <a:ext cx="2475085" cy="10727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838199" y="-78083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Refractor Telescope or Reflector Telescope?</a:t>
            </a:r>
            <a:endParaRPr/>
          </a:p>
        </p:txBody>
      </p:sp>
      <p:pic>
        <p:nvPicPr>
          <p:cNvPr id="339" name="Shape 3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25643" y="1247480"/>
            <a:ext cx="4913659" cy="53724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 txBox="1">
            <a:spLocks noGrp="1"/>
          </p:cNvSpPr>
          <p:nvPr>
            <p:ph type="title"/>
          </p:nvPr>
        </p:nvSpPr>
        <p:spPr>
          <a:xfrm>
            <a:off x="838199" y="-78083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Refractor</a:t>
            </a:r>
            <a:r>
              <a:rPr lang="en-US"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Telescope or Reflector Telescope?</a:t>
            </a:r>
            <a:endParaRPr/>
          </a:p>
        </p:txBody>
      </p:sp>
      <p:pic>
        <p:nvPicPr>
          <p:cNvPr id="346" name="Shape 3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25643" y="1247480"/>
            <a:ext cx="4913659" cy="53724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838199" y="-78083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Refractor Telescope or Reflector Telescope?</a:t>
            </a:r>
            <a:endParaRPr/>
          </a:p>
        </p:txBody>
      </p:sp>
      <p:pic>
        <p:nvPicPr>
          <p:cNvPr id="353" name="Shape 3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30296" y="2089761"/>
            <a:ext cx="8731406" cy="32609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838199" y="-78083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Refractor </a:t>
            </a:r>
            <a:r>
              <a:rPr lang="en-US"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Telescope or Reflector Telescope?</a:t>
            </a:r>
            <a:endParaRPr/>
          </a:p>
        </p:txBody>
      </p:sp>
      <p:pic>
        <p:nvPicPr>
          <p:cNvPr id="360" name="Shape 3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30296" y="2089761"/>
            <a:ext cx="8731406" cy="32609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 txBox="1">
            <a:spLocks noGrp="1"/>
          </p:cNvSpPr>
          <p:nvPr>
            <p:ph type="title"/>
          </p:nvPr>
        </p:nvSpPr>
        <p:spPr>
          <a:xfrm>
            <a:off x="838199" y="-78083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Refractor Telescope or Reflector</a:t>
            </a:r>
            <a:r>
              <a:rPr lang="en-US" sz="44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Telescope?</a:t>
            </a:r>
            <a:endParaRPr/>
          </a:p>
        </p:txBody>
      </p:sp>
      <p:pic>
        <p:nvPicPr>
          <p:cNvPr id="367" name="Shape 3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62886" y="1839950"/>
            <a:ext cx="7866226" cy="4224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838199" y="-78083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Refractor Telescope or </a:t>
            </a:r>
            <a:r>
              <a:rPr lang="en-US" sz="44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Reflector </a:t>
            </a:r>
            <a:r>
              <a:rPr lang="en-US"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Telescope?</a:t>
            </a:r>
            <a:endParaRPr/>
          </a:p>
        </p:txBody>
      </p:sp>
      <p:pic>
        <p:nvPicPr>
          <p:cNvPr id="374" name="Shape 3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62886" y="1839950"/>
            <a:ext cx="7866226" cy="4224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>
            <a:spLocks noGrp="1"/>
          </p:cNvSpPr>
          <p:nvPr>
            <p:ph type="title"/>
          </p:nvPr>
        </p:nvSpPr>
        <p:spPr>
          <a:xfrm>
            <a:off x="838199" y="-78083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Refractor Telescope or Reflector</a:t>
            </a:r>
            <a:r>
              <a:rPr lang="en-US" sz="44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Telescope?</a:t>
            </a:r>
            <a:endParaRPr/>
          </a:p>
        </p:txBody>
      </p:sp>
      <p:pic>
        <p:nvPicPr>
          <p:cNvPr id="381" name="Shape 3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73043" y="1523370"/>
            <a:ext cx="8453417" cy="4754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20"/>
              <a:buFont typeface="Calibri"/>
              <a:buNone/>
            </a:pPr>
            <a:r>
              <a:rPr lang="en-US" sz="432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Why do your pupils get bigger in the dark?</a:t>
            </a:r>
            <a:endParaRPr/>
          </a:p>
        </p:txBody>
      </p:sp>
      <p:pic>
        <p:nvPicPr>
          <p:cNvPr id="171" name="Shape 1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5400" y="1803400"/>
            <a:ext cx="4089400" cy="29337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2" name="Shape 1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59600" y="1803400"/>
            <a:ext cx="4013200" cy="29845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3" name="Shape 173"/>
          <p:cNvSpPr txBox="1"/>
          <p:nvPr/>
        </p:nvSpPr>
        <p:spPr>
          <a:xfrm>
            <a:off x="5664200" y="2716252"/>
            <a:ext cx="99060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vs</a:t>
            </a:r>
            <a:endParaRPr/>
          </a:p>
        </p:txBody>
      </p:sp>
      <p:sp>
        <p:nvSpPr>
          <p:cNvPr id="174" name="Shape 174"/>
          <p:cNvSpPr txBox="1"/>
          <p:nvPr/>
        </p:nvSpPr>
        <p:spPr>
          <a:xfrm>
            <a:off x="2667000" y="4787900"/>
            <a:ext cx="13462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Day</a:t>
            </a:r>
            <a:endParaRPr/>
          </a:p>
        </p:txBody>
      </p:sp>
      <p:sp>
        <p:nvSpPr>
          <p:cNvPr id="175" name="Shape 175"/>
          <p:cNvSpPr txBox="1"/>
          <p:nvPr/>
        </p:nvSpPr>
        <p:spPr>
          <a:xfrm>
            <a:off x="8083550" y="4787900"/>
            <a:ext cx="17653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Night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 txBox="1">
            <a:spLocks noGrp="1"/>
          </p:cNvSpPr>
          <p:nvPr>
            <p:ph type="title"/>
          </p:nvPr>
        </p:nvSpPr>
        <p:spPr>
          <a:xfrm>
            <a:off x="838199" y="-78083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Refractor Telescope or </a:t>
            </a:r>
            <a:r>
              <a:rPr lang="en-US" sz="44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Reflector </a:t>
            </a:r>
            <a:r>
              <a:rPr lang="en-US"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Telescope?</a:t>
            </a:r>
            <a:endParaRPr/>
          </a:p>
        </p:txBody>
      </p:sp>
      <p:pic>
        <p:nvPicPr>
          <p:cNvPr id="388" name="Shape 3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73043" y="1523370"/>
            <a:ext cx="8453417" cy="4754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 txBox="1">
            <a:spLocks noGrp="1"/>
          </p:cNvSpPr>
          <p:nvPr>
            <p:ph type="title"/>
          </p:nvPr>
        </p:nvSpPr>
        <p:spPr>
          <a:xfrm>
            <a:off x="838199" y="-78083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Refractor</a:t>
            </a:r>
            <a:r>
              <a:rPr lang="en-US" sz="44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Telescope or Reflector</a:t>
            </a:r>
            <a:r>
              <a:rPr lang="en-US" sz="44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Telescope?</a:t>
            </a:r>
            <a:endParaRPr/>
          </a:p>
        </p:txBody>
      </p:sp>
      <p:grpSp>
        <p:nvGrpSpPr>
          <p:cNvPr id="395" name="Shape 395"/>
          <p:cNvGrpSpPr/>
          <p:nvPr/>
        </p:nvGrpSpPr>
        <p:grpSpPr>
          <a:xfrm>
            <a:off x="696685" y="1538515"/>
            <a:ext cx="10798500" cy="4542900"/>
            <a:chOff x="696686" y="1393372"/>
            <a:chExt cx="10798500" cy="4542900"/>
          </a:xfrm>
        </p:grpSpPr>
        <p:sp>
          <p:nvSpPr>
            <p:cNvPr id="396" name="Shape 396"/>
            <p:cNvSpPr/>
            <p:nvPr/>
          </p:nvSpPr>
          <p:spPr>
            <a:xfrm>
              <a:off x="696686" y="1393372"/>
              <a:ext cx="10798500" cy="4542900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97" name="Shape 39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16979" y="1942015"/>
              <a:ext cx="9958037" cy="377430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 txBox="1">
            <a:spLocks noGrp="1"/>
          </p:cNvSpPr>
          <p:nvPr>
            <p:ph type="title"/>
          </p:nvPr>
        </p:nvSpPr>
        <p:spPr>
          <a:xfrm>
            <a:off x="838199" y="-78083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Refractor </a:t>
            </a:r>
            <a:r>
              <a:rPr lang="en-US"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Telescope or Reflector Telescope?</a:t>
            </a:r>
            <a:endParaRPr/>
          </a:p>
        </p:txBody>
      </p:sp>
      <p:grpSp>
        <p:nvGrpSpPr>
          <p:cNvPr id="404" name="Shape 404"/>
          <p:cNvGrpSpPr/>
          <p:nvPr/>
        </p:nvGrpSpPr>
        <p:grpSpPr>
          <a:xfrm>
            <a:off x="696685" y="1538515"/>
            <a:ext cx="10798500" cy="4542900"/>
            <a:chOff x="696686" y="1393372"/>
            <a:chExt cx="10798500" cy="4542900"/>
          </a:xfrm>
        </p:grpSpPr>
        <p:sp>
          <p:nvSpPr>
            <p:cNvPr id="405" name="Shape 405"/>
            <p:cNvSpPr/>
            <p:nvPr/>
          </p:nvSpPr>
          <p:spPr>
            <a:xfrm>
              <a:off x="696686" y="1393372"/>
              <a:ext cx="10798500" cy="4542900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06" name="Shape 40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16979" y="1942015"/>
              <a:ext cx="9958037" cy="377430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Professional Telescopes</a:t>
            </a:r>
            <a:endParaRPr/>
          </a:p>
        </p:txBody>
      </p:sp>
      <p:sp>
        <p:nvSpPr>
          <p:cNvPr id="413" name="Shape 413"/>
          <p:cNvSpPr txBox="1">
            <a:spLocks noGrp="1"/>
          </p:cNvSpPr>
          <p:nvPr>
            <p:ph type="body" idx="1"/>
          </p:nvPr>
        </p:nvSpPr>
        <p:spPr>
          <a:xfrm>
            <a:off x="6505303" y="1468969"/>
            <a:ext cx="5460300" cy="14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Astronomers use telescopes that can observe across different wavelengths of light.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Shape 414"/>
          <p:cNvSpPr txBox="1"/>
          <p:nvPr/>
        </p:nvSpPr>
        <p:spPr>
          <a:xfrm>
            <a:off x="7330984" y="5833081"/>
            <a:ext cx="38088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NASA’s Fermi </a:t>
            </a:r>
            <a:r>
              <a:rPr lang="en-US" sz="1800" u="sng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gamma ray</a:t>
            </a:r>
            <a:r>
              <a:rPr lang="en-US" sz="180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space telescope observes the Sun’s radiation</a:t>
            </a:r>
            <a:endParaRPr/>
          </a:p>
        </p:txBody>
      </p:sp>
      <p:pic>
        <p:nvPicPr>
          <p:cNvPr id="415" name="Shape 4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4703" y="1468969"/>
            <a:ext cx="6070600" cy="42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Shape 4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30984" y="3049028"/>
            <a:ext cx="3840226" cy="2712541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Professional Telescopes</a:t>
            </a:r>
            <a:endParaRPr/>
          </a:p>
        </p:txBody>
      </p:sp>
      <p:sp>
        <p:nvSpPr>
          <p:cNvPr id="423" name="Shape 423"/>
          <p:cNvSpPr txBox="1">
            <a:spLocks noGrp="1"/>
          </p:cNvSpPr>
          <p:nvPr>
            <p:ph type="body" idx="1"/>
          </p:nvPr>
        </p:nvSpPr>
        <p:spPr>
          <a:xfrm>
            <a:off x="6505303" y="1468969"/>
            <a:ext cx="5460300" cy="14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Astronomers use telescopes that can observe across different wavelengths of light.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Shape 424"/>
          <p:cNvSpPr txBox="1"/>
          <p:nvPr/>
        </p:nvSpPr>
        <p:spPr>
          <a:xfrm>
            <a:off x="7330984" y="5833081"/>
            <a:ext cx="38088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NASA’s Fermi </a:t>
            </a:r>
            <a:r>
              <a:rPr lang="en-US" sz="1800" u="sng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gamma ray</a:t>
            </a:r>
            <a:r>
              <a:rPr lang="en-US" sz="180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space telescope observes the Sun’s radiation</a:t>
            </a:r>
            <a:endParaRPr/>
          </a:p>
        </p:txBody>
      </p:sp>
      <p:grpSp>
        <p:nvGrpSpPr>
          <p:cNvPr id="425" name="Shape 425"/>
          <p:cNvGrpSpPr/>
          <p:nvPr/>
        </p:nvGrpSpPr>
        <p:grpSpPr>
          <a:xfrm>
            <a:off x="434703" y="1468969"/>
            <a:ext cx="6070600" cy="4292600"/>
            <a:chOff x="316412" y="1645259"/>
            <a:chExt cx="6070600" cy="4292600"/>
          </a:xfrm>
        </p:grpSpPr>
        <p:pic>
          <p:nvPicPr>
            <p:cNvPr id="426" name="Shape 42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16412" y="1645259"/>
              <a:ext cx="6070600" cy="4292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7" name="Shape 427"/>
            <p:cNvSpPr/>
            <p:nvPr/>
          </p:nvSpPr>
          <p:spPr>
            <a:xfrm>
              <a:off x="5239476" y="2511187"/>
              <a:ext cx="1032000" cy="417900"/>
            </a:xfrm>
            <a:prstGeom prst="ellipse">
              <a:avLst/>
            </a:prstGeom>
            <a:noFill/>
            <a:ln w="127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28" name="Shape 428"/>
            <p:cNvCxnSpPr/>
            <p:nvPr/>
          </p:nvCxnSpPr>
          <p:spPr>
            <a:xfrm flipH="1">
              <a:off x="5764262" y="2004842"/>
              <a:ext cx="342900" cy="4347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</p:grpSp>
      <p:pic>
        <p:nvPicPr>
          <p:cNvPr id="429" name="Shape 4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30984" y="3049028"/>
            <a:ext cx="3840226" cy="2712541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Shape 435"/>
          <p:cNvSpPr txBox="1">
            <a:spLocks noGrp="1"/>
          </p:cNvSpPr>
          <p:nvPr>
            <p:ph type="title"/>
          </p:nvPr>
        </p:nvSpPr>
        <p:spPr>
          <a:xfrm>
            <a:off x="851263" y="-14809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Professional Telescopes</a:t>
            </a:r>
            <a:endParaRPr/>
          </a:p>
        </p:txBody>
      </p:sp>
      <p:pic>
        <p:nvPicPr>
          <p:cNvPr id="436" name="Shape 4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2600" y="1038180"/>
            <a:ext cx="8712925" cy="4901020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Shape 437"/>
          <p:cNvSpPr txBox="1"/>
          <p:nvPr/>
        </p:nvSpPr>
        <p:spPr>
          <a:xfrm>
            <a:off x="1857103" y="5939201"/>
            <a:ext cx="85038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Images of the Sun taken at different wavelengths. 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What differences to you see?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851263" y="-108901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Space-Based vs Ground-based Telescopes</a:t>
            </a:r>
            <a:endParaRPr/>
          </a:p>
        </p:txBody>
      </p:sp>
      <p:pic>
        <p:nvPicPr>
          <p:cNvPr id="444" name="Shape 4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6306097" y="2069010"/>
            <a:ext cx="5114102" cy="3409406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45" name="Shape 4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92571" y="1999165"/>
            <a:ext cx="5024567" cy="3549099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1" name="Shape 451"/>
          <p:cNvGrpSpPr/>
          <p:nvPr/>
        </p:nvGrpSpPr>
        <p:grpSpPr>
          <a:xfrm>
            <a:off x="22553" y="166099"/>
            <a:ext cx="12019725" cy="6544200"/>
            <a:chOff x="29389" y="166099"/>
            <a:chExt cx="12019725" cy="6544200"/>
          </a:xfrm>
        </p:grpSpPr>
        <p:grpSp>
          <p:nvGrpSpPr>
            <p:cNvPr id="452" name="Shape 452"/>
            <p:cNvGrpSpPr/>
            <p:nvPr/>
          </p:nvGrpSpPr>
          <p:grpSpPr>
            <a:xfrm>
              <a:off x="29389" y="166099"/>
              <a:ext cx="12019725" cy="6544200"/>
              <a:chOff x="122665" y="149413"/>
              <a:chExt cx="12019725" cy="6544200"/>
            </a:xfrm>
          </p:grpSpPr>
          <p:sp>
            <p:nvSpPr>
              <p:cNvPr id="453" name="Shape 453"/>
              <p:cNvSpPr/>
              <p:nvPr/>
            </p:nvSpPr>
            <p:spPr>
              <a:xfrm>
                <a:off x="219190" y="149413"/>
                <a:ext cx="11923200" cy="6544200"/>
              </a:xfrm>
              <a:prstGeom prst="rect">
                <a:avLst/>
              </a:prstGeom>
              <a:solidFill>
                <a:schemeClr val="lt2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54" name="Shape 454"/>
              <p:cNvGrpSpPr/>
              <p:nvPr/>
            </p:nvGrpSpPr>
            <p:grpSpPr>
              <a:xfrm>
                <a:off x="122665" y="694259"/>
                <a:ext cx="11641842" cy="5372661"/>
                <a:chOff x="0" y="716526"/>
                <a:chExt cx="12090396" cy="5669756"/>
              </a:xfrm>
            </p:grpSpPr>
            <p:grpSp>
              <p:nvGrpSpPr>
                <p:cNvPr id="455" name="Shape 455"/>
                <p:cNvGrpSpPr/>
                <p:nvPr/>
              </p:nvGrpSpPr>
              <p:grpSpPr>
                <a:xfrm>
                  <a:off x="0" y="716526"/>
                  <a:ext cx="11409271" cy="5669756"/>
                  <a:chOff x="0" y="332198"/>
                  <a:chExt cx="12191998" cy="6357654"/>
                </a:xfrm>
              </p:grpSpPr>
              <p:pic>
                <p:nvPicPr>
                  <p:cNvPr id="456" name="Shape 456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/>
                  <a:stretch/>
                </p:blipFill>
                <p:spPr>
                  <a:xfrm>
                    <a:off x="0" y="332198"/>
                    <a:ext cx="12191998" cy="600258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grpSp>
                <p:nvGrpSpPr>
                  <p:cNvPr id="457" name="Shape 457"/>
                  <p:cNvGrpSpPr/>
                  <p:nvPr/>
                </p:nvGrpSpPr>
                <p:grpSpPr>
                  <a:xfrm>
                    <a:off x="309836" y="6333793"/>
                    <a:ext cx="10995987" cy="356059"/>
                    <a:chOff x="309836" y="6333793"/>
                    <a:chExt cx="10995987" cy="356059"/>
                  </a:xfrm>
                </p:grpSpPr>
                <p:sp>
                  <p:nvSpPr>
                    <p:cNvPr id="458" name="Shape 458"/>
                    <p:cNvSpPr txBox="1"/>
                    <p:nvPr/>
                  </p:nvSpPr>
                  <p:spPr>
                    <a:xfrm>
                      <a:off x="309836" y="6345898"/>
                      <a:ext cx="591300" cy="3384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 km</a:t>
                      </a:r>
                      <a:endParaRPr/>
                    </a:p>
                  </p:txBody>
                </p:sp>
                <p:sp>
                  <p:nvSpPr>
                    <p:cNvPr id="459" name="Shape 459"/>
                    <p:cNvSpPr txBox="1"/>
                    <p:nvPr/>
                  </p:nvSpPr>
                  <p:spPr>
                    <a:xfrm>
                      <a:off x="1085356" y="6345898"/>
                      <a:ext cx="665700" cy="3384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100 m</a:t>
                      </a:r>
                      <a:endParaRPr/>
                    </a:p>
                  </p:txBody>
                </p:sp>
                <p:sp>
                  <p:nvSpPr>
                    <p:cNvPr id="460" name="Shape 460"/>
                    <p:cNvSpPr txBox="1"/>
                    <p:nvPr/>
                  </p:nvSpPr>
                  <p:spPr>
                    <a:xfrm>
                      <a:off x="1868432" y="6345898"/>
                      <a:ext cx="648000" cy="3384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 m</a:t>
                      </a:r>
                      <a:endParaRPr/>
                    </a:p>
                  </p:txBody>
                </p:sp>
                <p:sp>
                  <p:nvSpPr>
                    <p:cNvPr id="461" name="Shape 461"/>
                    <p:cNvSpPr txBox="1"/>
                    <p:nvPr/>
                  </p:nvSpPr>
                  <p:spPr>
                    <a:xfrm>
                      <a:off x="2725136" y="6345898"/>
                      <a:ext cx="536400" cy="2769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 m</a:t>
                      </a:r>
                      <a:endParaRPr/>
                    </a:p>
                  </p:txBody>
                </p:sp>
                <p:sp>
                  <p:nvSpPr>
                    <p:cNvPr id="462" name="Shape 462"/>
                    <p:cNvSpPr txBox="1"/>
                    <p:nvPr/>
                  </p:nvSpPr>
                  <p:spPr>
                    <a:xfrm>
                      <a:off x="3470318" y="6351452"/>
                      <a:ext cx="677400" cy="3384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 cm</a:t>
                      </a:r>
                      <a:endParaRPr sz="12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63" name="Shape 463"/>
                    <p:cNvSpPr txBox="1"/>
                    <p:nvPr/>
                  </p:nvSpPr>
                  <p:spPr>
                    <a:xfrm>
                      <a:off x="4284824" y="6347584"/>
                      <a:ext cx="608700" cy="2769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 cm</a:t>
                      </a:r>
                      <a:endParaRPr/>
                    </a:p>
                  </p:txBody>
                </p:sp>
                <p:sp>
                  <p:nvSpPr>
                    <p:cNvPr id="464" name="Shape 464"/>
                    <p:cNvSpPr txBox="1"/>
                    <p:nvPr/>
                  </p:nvSpPr>
                  <p:spPr>
                    <a:xfrm>
                      <a:off x="5053746" y="6345897"/>
                      <a:ext cx="632700" cy="3105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 mm</a:t>
                      </a:r>
                      <a:endParaRPr/>
                    </a:p>
                  </p:txBody>
                </p:sp>
                <p:sp>
                  <p:nvSpPr>
                    <p:cNvPr id="465" name="Shape 465"/>
                    <p:cNvSpPr txBox="1"/>
                    <p:nvPr/>
                  </p:nvSpPr>
                  <p:spPr>
                    <a:xfrm>
                      <a:off x="5827724" y="6345898"/>
                      <a:ext cx="784200" cy="3105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100 μm</a:t>
                      </a:r>
                      <a:endParaRPr sz="12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66" name="Shape 466"/>
                    <p:cNvSpPr txBox="1"/>
                    <p:nvPr/>
                  </p:nvSpPr>
                  <p:spPr>
                    <a:xfrm>
                      <a:off x="6653817" y="6345897"/>
                      <a:ext cx="679500" cy="2769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 μm</a:t>
                      </a:r>
                      <a:endParaRPr sz="12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67" name="Shape 467"/>
                    <p:cNvSpPr txBox="1"/>
                    <p:nvPr/>
                  </p:nvSpPr>
                  <p:spPr>
                    <a:xfrm>
                      <a:off x="7444106" y="6333795"/>
                      <a:ext cx="610800" cy="2769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 μm</a:t>
                      </a:r>
                      <a:endParaRPr sz="12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68" name="Shape 468"/>
                    <p:cNvSpPr txBox="1"/>
                    <p:nvPr/>
                  </p:nvSpPr>
                  <p:spPr>
                    <a:xfrm>
                      <a:off x="8172195" y="6345896"/>
                      <a:ext cx="747000" cy="3105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100 nm</a:t>
                      </a:r>
                      <a:endParaRPr sz="12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69" name="Shape 469"/>
                    <p:cNvSpPr txBox="1"/>
                    <p:nvPr/>
                  </p:nvSpPr>
                  <p:spPr>
                    <a:xfrm>
                      <a:off x="9022135" y="6337355"/>
                      <a:ext cx="679800" cy="2769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 nm</a:t>
                      </a:r>
                      <a:endParaRPr/>
                    </a:p>
                  </p:txBody>
                </p:sp>
                <p:sp>
                  <p:nvSpPr>
                    <p:cNvPr id="470" name="Shape 470"/>
                    <p:cNvSpPr txBox="1"/>
                    <p:nvPr/>
                  </p:nvSpPr>
                  <p:spPr>
                    <a:xfrm>
                      <a:off x="10566323" y="6351448"/>
                      <a:ext cx="739500" cy="3105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0.1 nm</a:t>
                      </a:r>
                      <a:endParaRPr/>
                    </a:p>
                  </p:txBody>
                </p:sp>
                <p:sp>
                  <p:nvSpPr>
                    <p:cNvPr id="471" name="Shape 471"/>
                    <p:cNvSpPr txBox="1"/>
                    <p:nvPr/>
                  </p:nvSpPr>
                  <p:spPr>
                    <a:xfrm>
                      <a:off x="9845444" y="6333793"/>
                      <a:ext cx="631500" cy="2769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 nm</a:t>
                      </a:r>
                      <a:endParaRPr/>
                    </a:p>
                  </p:txBody>
                </p:sp>
              </p:grpSp>
            </p:grpSp>
            <p:grpSp>
              <p:nvGrpSpPr>
                <p:cNvPr id="472" name="Shape 472"/>
                <p:cNvGrpSpPr/>
                <p:nvPr/>
              </p:nvGrpSpPr>
              <p:grpSpPr>
                <a:xfrm>
                  <a:off x="11267543" y="3239038"/>
                  <a:ext cx="822853" cy="2762822"/>
                  <a:chOff x="11267543" y="3239038"/>
                  <a:chExt cx="822853" cy="2762822"/>
                </a:xfrm>
              </p:grpSpPr>
              <p:sp>
                <p:nvSpPr>
                  <p:cNvPr id="473" name="Shape 473"/>
                  <p:cNvSpPr txBox="1"/>
                  <p:nvPr/>
                </p:nvSpPr>
                <p:spPr>
                  <a:xfrm>
                    <a:off x="11386073" y="3239038"/>
                    <a:ext cx="685800" cy="3078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100%</a:t>
                    </a:r>
                    <a:endParaRPr/>
                  </a:p>
                </p:txBody>
              </p:sp>
              <p:sp>
                <p:nvSpPr>
                  <p:cNvPr id="474" name="Shape 474"/>
                  <p:cNvSpPr txBox="1"/>
                  <p:nvPr/>
                </p:nvSpPr>
                <p:spPr>
                  <a:xfrm>
                    <a:off x="11386073" y="3878455"/>
                    <a:ext cx="685800" cy="3078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75%</a:t>
                    </a:r>
                    <a:endParaRPr/>
                  </a:p>
                </p:txBody>
              </p:sp>
              <p:sp>
                <p:nvSpPr>
                  <p:cNvPr id="475" name="Shape 475"/>
                  <p:cNvSpPr txBox="1"/>
                  <p:nvPr/>
                </p:nvSpPr>
                <p:spPr>
                  <a:xfrm>
                    <a:off x="11399811" y="4517872"/>
                    <a:ext cx="685800" cy="3078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50%</a:t>
                    </a:r>
                    <a:endParaRPr/>
                  </a:p>
                </p:txBody>
              </p:sp>
              <p:sp>
                <p:nvSpPr>
                  <p:cNvPr id="476" name="Shape 476"/>
                  <p:cNvSpPr txBox="1"/>
                  <p:nvPr/>
                </p:nvSpPr>
                <p:spPr>
                  <a:xfrm>
                    <a:off x="11399811" y="5157289"/>
                    <a:ext cx="685800" cy="3078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25%</a:t>
                    </a:r>
                    <a:endParaRPr sz="1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7" name="Shape 477"/>
                  <p:cNvSpPr txBox="1"/>
                  <p:nvPr/>
                </p:nvSpPr>
                <p:spPr>
                  <a:xfrm>
                    <a:off x="11404596" y="5694060"/>
                    <a:ext cx="685800" cy="3078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0%</a:t>
                    </a:r>
                    <a:endParaRPr/>
                  </a:p>
                </p:txBody>
              </p:sp>
              <p:cxnSp>
                <p:nvCxnSpPr>
                  <p:cNvPr id="478" name="Shape 478"/>
                  <p:cNvCxnSpPr/>
                  <p:nvPr/>
                </p:nvCxnSpPr>
                <p:spPr>
                  <a:xfrm>
                    <a:off x="11281281" y="5905915"/>
                    <a:ext cx="1185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dk1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479" name="Shape 479"/>
                  <p:cNvCxnSpPr/>
                  <p:nvPr/>
                </p:nvCxnSpPr>
                <p:spPr>
                  <a:xfrm>
                    <a:off x="11267543" y="3388077"/>
                    <a:ext cx="1185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dk1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</p:grpSp>
          </p:grpSp>
        </p:grpSp>
        <p:sp>
          <p:nvSpPr>
            <p:cNvPr id="480" name="Shape 480"/>
            <p:cNvSpPr txBox="1"/>
            <p:nvPr/>
          </p:nvSpPr>
          <p:spPr>
            <a:xfrm rot="5400000">
              <a:off x="10204097" y="4734116"/>
              <a:ext cx="30954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Atmospheric Opacity</a:t>
              </a:r>
              <a:endParaRPr/>
            </a:p>
          </p:txBody>
        </p:sp>
      </p:grpSp>
      <p:sp>
        <p:nvSpPr>
          <p:cNvPr id="481" name="Shape 481"/>
          <p:cNvSpPr txBox="1"/>
          <p:nvPr/>
        </p:nvSpPr>
        <p:spPr>
          <a:xfrm rot="-1256975">
            <a:off x="55465" y="2160283"/>
            <a:ext cx="2315784" cy="646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Radio waves with longer wavelengths are blocked by the atmosphere</a:t>
            </a:r>
            <a:endParaRPr/>
          </a:p>
        </p:txBody>
      </p:sp>
      <p:sp>
        <p:nvSpPr>
          <p:cNvPr id="482" name="Shape 482"/>
          <p:cNvSpPr txBox="1"/>
          <p:nvPr/>
        </p:nvSpPr>
        <p:spPr>
          <a:xfrm rot="-1256975">
            <a:off x="1832012" y="3500991"/>
            <a:ext cx="2315784" cy="461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Radio waves in this range are observable from Earth</a:t>
            </a:r>
            <a:endParaRPr/>
          </a:p>
        </p:txBody>
      </p:sp>
      <p:sp>
        <p:nvSpPr>
          <p:cNvPr id="483" name="Shape 483"/>
          <p:cNvSpPr txBox="1"/>
          <p:nvPr/>
        </p:nvSpPr>
        <p:spPr>
          <a:xfrm rot="-196635">
            <a:off x="4074823" y="2453403"/>
            <a:ext cx="1957401" cy="646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Most infrared waves are absorbed by the atmosphere but some </a:t>
            </a: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gets to Earth</a:t>
            </a:r>
            <a:endParaRPr/>
          </a:p>
        </p:txBody>
      </p:sp>
      <p:sp>
        <p:nvSpPr>
          <p:cNvPr id="484" name="Shape 484"/>
          <p:cNvSpPr txBox="1"/>
          <p:nvPr/>
        </p:nvSpPr>
        <p:spPr>
          <a:xfrm>
            <a:off x="3764939" y="715294"/>
            <a:ext cx="2315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Infrared is best observed from space</a:t>
            </a:r>
            <a:endParaRPr/>
          </a:p>
        </p:txBody>
      </p:sp>
      <p:sp>
        <p:nvSpPr>
          <p:cNvPr id="485" name="Shape 485"/>
          <p:cNvSpPr txBox="1"/>
          <p:nvPr/>
        </p:nvSpPr>
        <p:spPr>
          <a:xfrm>
            <a:off x="6293475" y="484461"/>
            <a:ext cx="1208100" cy="13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Visible light is somewhat distorted by the atmosphere, but is still observable from Earth</a:t>
            </a:r>
            <a:endParaRPr/>
          </a:p>
        </p:txBody>
      </p:sp>
      <p:sp>
        <p:nvSpPr>
          <p:cNvPr id="486" name="Shape 486"/>
          <p:cNvSpPr txBox="1"/>
          <p:nvPr/>
        </p:nvSpPr>
        <p:spPr>
          <a:xfrm>
            <a:off x="8048903" y="2368232"/>
            <a:ext cx="23157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upper atmosphere blocks gamma rays, X-rays, and UV light.  These are best observed from space</a:t>
            </a:r>
            <a:endParaRPr/>
          </a:p>
        </p:txBody>
      </p:sp>
      <p:sp>
        <p:nvSpPr>
          <p:cNvPr id="487" name="Shape 487"/>
          <p:cNvSpPr txBox="1">
            <a:spLocks noGrp="1"/>
          </p:cNvSpPr>
          <p:nvPr>
            <p:ph type="title"/>
          </p:nvPr>
        </p:nvSpPr>
        <p:spPr>
          <a:xfrm>
            <a:off x="-3442857" y="190088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Verdana"/>
              <a:buNone/>
            </a:pPr>
            <a:r>
              <a:rPr lang="en-US" sz="3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Professional </a:t>
            </a:r>
            <a:br>
              <a:rPr lang="en-US" sz="3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3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Telescopes</a:t>
            </a:r>
            <a:endParaRPr/>
          </a:p>
        </p:txBody>
      </p:sp>
      <p:sp>
        <p:nvSpPr>
          <p:cNvPr id="488" name="Shape 488"/>
          <p:cNvSpPr txBox="1"/>
          <p:nvPr/>
        </p:nvSpPr>
        <p:spPr>
          <a:xfrm>
            <a:off x="4625411" y="6064240"/>
            <a:ext cx="1719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Wavelength</a:t>
            </a:r>
            <a:endParaRPr/>
          </a:p>
        </p:txBody>
      </p:sp>
      <p:sp>
        <p:nvSpPr>
          <p:cNvPr id="489" name="Shape 489"/>
          <p:cNvSpPr txBox="1"/>
          <p:nvPr/>
        </p:nvSpPr>
        <p:spPr>
          <a:xfrm>
            <a:off x="1000559" y="6291509"/>
            <a:ext cx="1035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Space-Based vs Ground-based Telescopes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Shape 495"/>
          <p:cNvSpPr txBox="1">
            <a:spLocks noGrp="1"/>
          </p:cNvSpPr>
          <p:nvPr>
            <p:ph type="title"/>
          </p:nvPr>
        </p:nvSpPr>
        <p:spPr>
          <a:xfrm>
            <a:off x="815897" y="-14343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Space-Based vs Ground-based Telescopes</a:t>
            </a:r>
            <a:endParaRPr/>
          </a:p>
        </p:txBody>
      </p:sp>
      <p:pic>
        <p:nvPicPr>
          <p:cNvPr id="496" name="Shape 496"/>
          <p:cNvPicPr preferRelativeResize="0"/>
          <p:nvPr/>
        </p:nvPicPr>
        <p:blipFill rotWithShape="1">
          <a:blip r:embed="rId3">
            <a:alphaModFix/>
          </a:blip>
          <a:srcRect b="35740"/>
          <a:stretch/>
        </p:blipFill>
        <p:spPr>
          <a:xfrm rot="2412624">
            <a:off x="6701353" y="1924003"/>
            <a:ext cx="5758841" cy="26136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7" name="Shape 497"/>
          <p:cNvGrpSpPr/>
          <p:nvPr/>
        </p:nvGrpSpPr>
        <p:grpSpPr>
          <a:xfrm>
            <a:off x="-772350" y="264400"/>
            <a:ext cx="8106288" cy="8066174"/>
            <a:chOff x="-772350" y="264400"/>
            <a:chExt cx="8106288" cy="8066174"/>
          </a:xfrm>
        </p:grpSpPr>
        <p:grpSp>
          <p:nvGrpSpPr>
            <p:cNvPr id="498" name="Shape 498"/>
            <p:cNvGrpSpPr/>
            <p:nvPr/>
          </p:nvGrpSpPr>
          <p:grpSpPr>
            <a:xfrm>
              <a:off x="-772350" y="264400"/>
              <a:ext cx="8106288" cy="8066174"/>
              <a:chOff x="-772350" y="264400"/>
              <a:chExt cx="8106288" cy="8066174"/>
            </a:xfrm>
          </p:grpSpPr>
          <p:pic>
            <p:nvPicPr>
              <p:cNvPr id="499" name="Shape 499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-772350" y="264400"/>
                <a:ext cx="8066174" cy="806617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00" name="Shape 500"/>
              <p:cNvSpPr txBox="1"/>
              <p:nvPr/>
            </p:nvSpPr>
            <p:spPr>
              <a:xfrm rot="2340920">
                <a:off x="3683491" y="1984907"/>
                <a:ext cx="2665328" cy="3476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Earth’s Atmosphere</a:t>
                </a:r>
                <a:endParaRPr/>
              </a:p>
            </p:txBody>
          </p:sp>
          <p:pic>
            <p:nvPicPr>
              <p:cNvPr id="501" name="Shape 501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 rot="-2116870">
                <a:off x="451055" y="1422327"/>
                <a:ext cx="5750315" cy="57503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502" name="Shape 50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4908253">
              <a:off x="5741652" y="3233554"/>
              <a:ext cx="954194" cy="155538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Shape 508"/>
          <p:cNvSpPr txBox="1">
            <a:spLocks noGrp="1"/>
          </p:cNvSpPr>
          <p:nvPr>
            <p:ph type="title"/>
          </p:nvPr>
        </p:nvSpPr>
        <p:spPr>
          <a:xfrm>
            <a:off x="851263" y="-108901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Space-Based Telescopes</a:t>
            </a:r>
            <a:endParaRPr/>
          </a:p>
        </p:txBody>
      </p:sp>
      <p:sp>
        <p:nvSpPr>
          <p:cNvPr id="511" name="Shape 511"/>
          <p:cNvSpPr txBox="1"/>
          <p:nvPr/>
        </p:nvSpPr>
        <p:spPr>
          <a:xfrm rot="2340903">
            <a:off x="2143988" y="4287307"/>
            <a:ext cx="1269530" cy="228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Earth’s Atmosphere</a:t>
            </a:r>
            <a:endParaRPr/>
          </a:p>
        </p:txBody>
      </p:sp>
      <p:pic>
        <p:nvPicPr>
          <p:cNvPr id="512" name="Shape 512"/>
          <p:cNvPicPr preferRelativeResize="0"/>
          <p:nvPr/>
        </p:nvPicPr>
        <p:blipFill rotWithShape="1">
          <a:blip r:embed="rId3">
            <a:alphaModFix/>
          </a:blip>
          <a:srcRect r="99" b="35893"/>
          <a:stretch/>
        </p:blipFill>
        <p:spPr>
          <a:xfrm rot="2412627">
            <a:off x="-212982" y="1177296"/>
            <a:ext cx="6797687" cy="3081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Shape 5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149235" y="4032350"/>
            <a:ext cx="1349090" cy="2211826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Shape 514"/>
          <p:cNvSpPr/>
          <p:nvPr/>
        </p:nvSpPr>
        <p:spPr>
          <a:xfrm>
            <a:off x="-2020175" y="4442900"/>
            <a:ext cx="1125900" cy="16410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5" name="Shape 515"/>
          <p:cNvGrpSpPr/>
          <p:nvPr/>
        </p:nvGrpSpPr>
        <p:grpSpPr>
          <a:xfrm>
            <a:off x="5669280" y="1718572"/>
            <a:ext cx="5936645" cy="3898828"/>
            <a:chOff x="5669280" y="1718572"/>
            <a:chExt cx="5936645" cy="3898828"/>
          </a:xfrm>
        </p:grpSpPr>
        <p:grpSp>
          <p:nvGrpSpPr>
            <p:cNvPr id="516" name="Shape 516"/>
            <p:cNvGrpSpPr/>
            <p:nvPr/>
          </p:nvGrpSpPr>
          <p:grpSpPr>
            <a:xfrm>
              <a:off x="5669280" y="1718572"/>
              <a:ext cx="5786700" cy="3833700"/>
              <a:chOff x="5865223" y="2626153"/>
              <a:chExt cx="5786700" cy="3833700"/>
            </a:xfrm>
          </p:grpSpPr>
          <p:cxnSp>
            <p:nvCxnSpPr>
              <p:cNvPr id="517" name="Shape 517"/>
              <p:cNvCxnSpPr/>
              <p:nvPr/>
            </p:nvCxnSpPr>
            <p:spPr>
              <a:xfrm rot="10800000" flipH="1">
                <a:off x="5865223" y="3226389"/>
                <a:ext cx="5786700" cy="132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18" name="Shape 518"/>
              <p:cNvCxnSpPr/>
              <p:nvPr/>
            </p:nvCxnSpPr>
            <p:spPr>
              <a:xfrm>
                <a:off x="9078687" y="2626153"/>
                <a:ext cx="39300" cy="38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519" name="Shape 519"/>
            <p:cNvSpPr txBox="1"/>
            <p:nvPr/>
          </p:nvSpPr>
          <p:spPr>
            <a:xfrm>
              <a:off x="6395600" y="1914775"/>
              <a:ext cx="2045100" cy="35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Pros:</a:t>
              </a:r>
              <a:endParaRPr sz="18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Shape 520"/>
            <p:cNvSpPr txBox="1"/>
            <p:nvPr/>
          </p:nvSpPr>
          <p:spPr>
            <a:xfrm>
              <a:off x="9131000" y="1914775"/>
              <a:ext cx="2045100" cy="35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Cons:</a:t>
              </a:r>
              <a:endParaRPr sz="18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Shape 521"/>
            <p:cNvSpPr txBox="1"/>
            <p:nvPr/>
          </p:nvSpPr>
          <p:spPr>
            <a:xfrm>
              <a:off x="6012975" y="2331600"/>
              <a:ext cx="2688300" cy="307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Earth’s atmosphere does not distort images</a:t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Can observe X-ray and gamma rays that are blocked by Earth’s atmosphere</a:t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Closer to objects in space</a:t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Shape 522"/>
            <p:cNvSpPr txBox="1"/>
            <p:nvPr/>
          </p:nvSpPr>
          <p:spPr>
            <a:xfrm>
              <a:off x="9000725" y="2540000"/>
              <a:ext cx="2605200" cy="307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More expensive</a:t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Difficult to repair in space</a:t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Must be small enough to put in a rocket</a:t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Once it’s launched, it can’t be improved</a:t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3" name="Shape 523"/>
          <p:cNvGrpSpPr/>
          <p:nvPr/>
        </p:nvGrpSpPr>
        <p:grpSpPr>
          <a:xfrm>
            <a:off x="-363222" y="3093795"/>
            <a:ext cx="4319841" cy="4298464"/>
            <a:chOff x="-772350" y="264400"/>
            <a:chExt cx="8106288" cy="8066174"/>
          </a:xfrm>
        </p:grpSpPr>
        <p:grpSp>
          <p:nvGrpSpPr>
            <p:cNvPr id="524" name="Shape 524"/>
            <p:cNvGrpSpPr/>
            <p:nvPr/>
          </p:nvGrpSpPr>
          <p:grpSpPr>
            <a:xfrm>
              <a:off x="-772350" y="264400"/>
              <a:ext cx="8106288" cy="8066174"/>
              <a:chOff x="-772350" y="264400"/>
              <a:chExt cx="8106288" cy="8066174"/>
            </a:xfrm>
          </p:grpSpPr>
          <p:pic>
            <p:nvPicPr>
              <p:cNvPr id="525" name="Shape 525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-772350" y="264400"/>
                <a:ext cx="8066174" cy="80661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26" name="Shape 526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 rot="-2116870">
                <a:off x="451055" y="1422327"/>
                <a:ext cx="5750315" cy="57503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527" name="Shape 52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4574596">
              <a:off x="5759691" y="2977012"/>
              <a:ext cx="954196" cy="155538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See it in Action</a:t>
            </a:r>
            <a:endParaRPr/>
          </a:p>
        </p:txBody>
      </p:sp>
      <p:grpSp>
        <p:nvGrpSpPr>
          <p:cNvPr id="182" name="Shape 182"/>
          <p:cNvGrpSpPr/>
          <p:nvPr/>
        </p:nvGrpSpPr>
        <p:grpSpPr>
          <a:xfrm>
            <a:off x="3187700" y="1325563"/>
            <a:ext cx="5816600" cy="2233653"/>
            <a:chOff x="1295400" y="1803400"/>
            <a:chExt cx="9677400" cy="4042954"/>
          </a:xfrm>
        </p:grpSpPr>
        <p:pic>
          <p:nvPicPr>
            <p:cNvPr id="183" name="Shape 18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959600" y="1803400"/>
              <a:ext cx="4013200" cy="2984500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pic>
        <p:grpSp>
          <p:nvGrpSpPr>
            <p:cNvPr id="184" name="Shape 184"/>
            <p:cNvGrpSpPr/>
            <p:nvPr/>
          </p:nvGrpSpPr>
          <p:grpSpPr>
            <a:xfrm>
              <a:off x="1295400" y="1803400"/>
              <a:ext cx="8553450" cy="4042954"/>
              <a:chOff x="1295400" y="1803400"/>
              <a:chExt cx="8553450" cy="4042954"/>
            </a:xfrm>
          </p:grpSpPr>
          <p:pic>
            <p:nvPicPr>
              <p:cNvPr id="185" name="Shape 185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1295400" y="1803400"/>
                <a:ext cx="4089400" cy="2933700"/>
              </a:xfrm>
              <a:prstGeom prst="rect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sp>
            <p:nvSpPr>
              <p:cNvPr id="186" name="Shape 186"/>
              <p:cNvSpPr txBox="1"/>
              <p:nvPr/>
            </p:nvSpPr>
            <p:spPr>
              <a:xfrm>
                <a:off x="5664201" y="2716252"/>
                <a:ext cx="990600" cy="11698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vs</a:t>
                </a:r>
                <a:endParaRPr/>
              </a:p>
            </p:txBody>
          </p:sp>
          <p:sp>
            <p:nvSpPr>
              <p:cNvPr id="187" name="Shape 187"/>
              <p:cNvSpPr txBox="1"/>
              <p:nvPr/>
            </p:nvSpPr>
            <p:spPr>
              <a:xfrm>
                <a:off x="2667000" y="4787900"/>
                <a:ext cx="1346199" cy="10584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Day</a:t>
                </a:r>
                <a:endParaRPr/>
              </a:p>
            </p:txBody>
          </p:sp>
          <p:sp>
            <p:nvSpPr>
              <p:cNvPr id="188" name="Shape 188"/>
              <p:cNvSpPr txBox="1"/>
              <p:nvPr/>
            </p:nvSpPr>
            <p:spPr>
              <a:xfrm>
                <a:off x="8083551" y="4787900"/>
                <a:ext cx="1765299" cy="9470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Night</a:t>
                </a:r>
                <a:endParaRPr sz="6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89" name="Shape 189"/>
          <p:cNvSpPr txBox="1"/>
          <p:nvPr/>
        </p:nvSpPr>
        <p:spPr>
          <a:xfrm>
            <a:off x="3075967" y="3930821"/>
            <a:ext cx="6070600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Sit in the dark for 2 minutes, then turn to your partner and watch their pupils when the light turns on.  What did you see?  Why do pupils do that?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Shape 533"/>
          <p:cNvSpPr txBox="1">
            <a:spLocks noGrp="1"/>
          </p:cNvSpPr>
          <p:nvPr>
            <p:ph type="title"/>
          </p:nvPr>
        </p:nvSpPr>
        <p:spPr>
          <a:xfrm>
            <a:off x="851263" y="-108901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Ground-Based Telescopes</a:t>
            </a:r>
            <a:endParaRPr/>
          </a:p>
        </p:txBody>
      </p:sp>
      <p:pic>
        <p:nvPicPr>
          <p:cNvPr id="534" name="Shape 534"/>
          <p:cNvPicPr preferRelativeResize="0"/>
          <p:nvPr/>
        </p:nvPicPr>
        <p:blipFill rotWithShape="1">
          <a:blip r:embed="rId3">
            <a:alphaModFix/>
          </a:blip>
          <a:srcRect b="37276"/>
          <a:stretch/>
        </p:blipFill>
        <p:spPr>
          <a:xfrm rot="-1467638">
            <a:off x="213617" y="197306"/>
            <a:ext cx="2486494" cy="11015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1" name="Shape 541"/>
          <p:cNvGrpSpPr/>
          <p:nvPr/>
        </p:nvGrpSpPr>
        <p:grpSpPr>
          <a:xfrm>
            <a:off x="5669280" y="1718572"/>
            <a:ext cx="5786700" cy="3833700"/>
            <a:chOff x="5865223" y="2626153"/>
            <a:chExt cx="5786700" cy="3833700"/>
          </a:xfrm>
        </p:grpSpPr>
        <p:cxnSp>
          <p:nvCxnSpPr>
            <p:cNvPr id="542" name="Shape 542"/>
            <p:cNvCxnSpPr/>
            <p:nvPr/>
          </p:nvCxnSpPr>
          <p:spPr>
            <a:xfrm rot="10800000" flipH="1">
              <a:off x="5865223" y="3226389"/>
              <a:ext cx="5786700" cy="13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43" name="Shape 543"/>
            <p:cNvCxnSpPr/>
            <p:nvPr/>
          </p:nvCxnSpPr>
          <p:spPr>
            <a:xfrm>
              <a:off x="9078687" y="2626153"/>
              <a:ext cx="39300" cy="38337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544" name="Shape 544"/>
          <p:cNvSpPr txBox="1"/>
          <p:nvPr/>
        </p:nvSpPr>
        <p:spPr>
          <a:xfrm>
            <a:off x="6395600" y="1914775"/>
            <a:ext cx="2045100" cy="3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Pros:</a:t>
            </a:r>
            <a:endParaRPr sz="1800" u="sng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5" name="Shape 545"/>
          <p:cNvSpPr txBox="1"/>
          <p:nvPr/>
        </p:nvSpPr>
        <p:spPr>
          <a:xfrm>
            <a:off x="9131000" y="1914775"/>
            <a:ext cx="2045100" cy="3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Cons:</a:t>
            </a:r>
            <a:endParaRPr sz="1800" u="sng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6" name="Shape 546"/>
          <p:cNvSpPr txBox="1"/>
          <p:nvPr/>
        </p:nvSpPr>
        <p:spPr>
          <a:xfrm>
            <a:off x="5545588" y="2384075"/>
            <a:ext cx="3261300" cy="30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 expensive than space-based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Easier to fix (don’t have to send people into space)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Can be improved over time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Size is not a limitation (does not need to be launched in to space) e.g we couldn’t launch a 4 meter mirror like DKIST into space!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7" name="Shape 547"/>
          <p:cNvSpPr txBox="1"/>
          <p:nvPr/>
        </p:nvSpPr>
        <p:spPr>
          <a:xfrm>
            <a:off x="8922044" y="2474872"/>
            <a:ext cx="3100200" cy="30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Requires specific site conditions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(must be located away from light &amp; dust, above the clouds)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Images are not always as clear as space-based, due to blurring caused by Earth’s atmosphere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48" name="Shape 548"/>
          <p:cNvGrpSpPr/>
          <p:nvPr/>
        </p:nvGrpSpPr>
        <p:grpSpPr>
          <a:xfrm>
            <a:off x="-408253" y="1365561"/>
            <a:ext cx="5701963" cy="5673746"/>
            <a:chOff x="-772350" y="264400"/>
            <a:chExt cx="8106288" cy="8066174"/>
          </a:xfrm>
        </p:grpSpPr>
        <p:grpSp>
          <p:nvGrpSpPr>
            <p:cNvPr id="549" name="Shape 549"/>
            <p:cNvGrpSpPr/>
            <p:nvPr/>
          </p:nvGrpSpPr>
          <p:grpSpPr>
            <a:xfrm>
              <a:off x="-772350" y="264400"/>
              <a:ext cx="8106288" cy="8066174"/>
              <a:chOff x="-772350" y="264400"/>
              <a:chExt cx="8106288" cy="8066174"/>
            </a:xfrm>
          </p:grpSpPr>
          <p:pic>
            <p:nvPicPr>
              <p:cNvPr id="550" name="Shape 550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-772350" y="264400"/>
                <a:ext cx="8066174" cy="80661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51" name="Shape 551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 rot="-2116870">
                <a:off x="451055" y="1422327"/>
                <a:ext cx="5750315" cy="57503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552" name="Shape 55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4574596">
              <a:off x="5759691" y="2977012"/>
              <a:ext cx="954196" cy="155538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Shape 558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Trade-Offs</a:t>
            </a:r>
            <a:endParaRPr/>
          </a:p>
        </p:txBody>
      </p:sp>
      <p:sp>
        <p:nvSpPr>
          <p:cNvPr id="559" name="Shape 559"/>
          <p:cNvSpPr txBox="1">
            <a:spLocks noGrp="1"/>
          </p:cNvSpPr>
          <p:nvPr>
            <p:ph type="body" idx="1"/>
          </p:nvPr>
        </p:nvSpPr>
        <p:spPr>
          <a:xfrm>
            <a:off x="838200" y="1325563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Arial"/>
              <a:buNone/>
            </a:pPr>
            <a:r>
              <a:rPr lang="en-US" sz="2800" b="0" i="0" u="sng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Trade off</a:t>
            </a:r>
            <a:r>
              <a:rPr lang="en-US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 “If one thing increases, some other thing must decrease”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(A compromise)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0" i="0" u="sng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Example:  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0" name="Shape 560"/>
          <p:cNvSpPr txBox="1"/>
          <p:nvPr/>
        </p:nvSpPr>
        <p:spPr>
          <a:xfrm>
            <a:off x="381000" y="3026538"/>
            <a:ext cx="8229600" cy="35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D7E4BD"/>
              </a:buClr>
              <a:buSzPts val="3200"/>
              <a:buFont typeface="Arial"/>
              <a:buNone/>
            </a:pPr>
            <a:r>
              <a:rPr lang="en-US" sz="3200">
                <a:solidFill>
                  <a:srgbClr val="D7E4BD"/>
                </a:solidFill>
                <a:latin typeface="Calibri"/>
                <a:ea typeface="Calibri"/>
                <a:cs typeface="Calibri"/>
                <a:sym typeface="Calibri"/>
              </a:rPr>
              <a:t>Wind Turbines – Converts the wind’s kinetic energy to electrical energy</a:t>
            </a:r>
            <a:endParaRPr/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>
              <a:solidFill>
                <a:srgbClr val="D7E4B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Arial"/>
              <a:buNone/>
            </a:pPr>
            <a:r>
              <a:rPr lang="en-US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Sustainable in terms of energy, but… </a:t>
            </a:r>
            <a:endParaRPr/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Arial"/>
              <a:buNone/>
            </a:pPr>
            <a:r>
              <a:rPr lang="en-US" sz="320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Trade Off:  Sometimes birds are harmed</a:t>
            </a:r>
            <a:endParaRPr/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>
              <a:solidFill>
                <a:srgbClr val="D7E4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1" name="Shape 5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1634" y="2559686"/>
            <a:ext cx="3498333" cy="3498333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Shape 567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Trade-Offs</a:t>
            </a:r>
            <a:endParaRPr/>
          </a:p>
        </p:txBody>
      </p:sp>
      <p:sp>
        <p:nvSpPr>
          <p:cNvPr id="568" name="Shape 568"/>
          <p:cNvSpPr txBox="1">
            <a:spLocks noGrp="1"/>
          </p:cNvSpPr>
          <p:nvPr>
            <p:ph type="body" idx="1"/>
          </p:nvPr>
        </p:nvSpPr>
        <p:spPr>
          <a:xfrm>
            <a:off x="838200" y="1547632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Arial"/>
              <a:buNone/>
            </a:pPr>
            <a:r>
              <a:rPr lang="en-US" sz="2800" b="0" i="0" u="sng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Trade off</a:t>
            </a:r>
            <a:r>
              <a:rPr lang="en-US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 “If one thing increases, some other thing must decrease”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(A compromise)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8D08C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A8D08C"/>
                </a:solidFill>
                <a:latin typeface="Calibri"/>
                <a:ea typeface="Calibri"/>
                <a:cs typeface="Calibri"/>
                <a:sym typeface="Calibri"/>
              </a:rPr>
              <a:t>Can you think of any examples of trade-offs?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Shape 574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Belief Circles</a:t>
            </a:r>
            <a:endParaRPr/>
          </a:p>
        </p:txBody>
      </p:sp>
      <p:sp>
        <p:nvSpPr>
          <p:cNvPr id="575" name="Shape 575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When I show you the statement, hold up a sign.</a:t>
            </a:r>
            <a:endParaRPr/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Thumbs up means you agree</a:t>
            </a:r>
            <a:endParaRPr/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Thumbs down means you disagree</a:t>
            </a:r>
            <a:endParaRPr/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These are your </a:t>
            </a:r>
            <a:r>
              <a:rPr lang="en-US" sz="3200" b="0" i="0" u="sng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beliefs</a:t>
            </a:r>
            <a:r>
              <a:rPr lang="en-US"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there are no</a:t>
            </a:r>
            <a:endParaRPr/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“right” or “wrong” answers</a:t>
            </a:r>
            <a:endParaRPr/>
          </a:p>
        </p:txBody>
      </p:sp>
      <p:pic>
        <p:nvPicPr>
          <p:cNvPr id="576" name="Shape 576" descr="Unknown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68734" y="2836863"/>
            <a:ext cx="2463800" cy="328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Shape 582"/>
          <p:cNvSpPr txBox="1">
            <a:spLocks noGrp="1"/>
          </p:cNvSpPr>
          <p:nvPr>
            <p:ph type="body" idx="1"/>
          </p:nvPr>
        </p:nvSpPr>
        <p:spPr>
          <a:xfrm>
            <a:off x="772886" y="532403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US" sz="4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“We don’t need to worry about what’s happening in space because it doesn’t affect us here on Earth”</a:t>
            </a:r>
            <a:endParaRPr/>
          </a:p>
        </p:txBody>
      </p:sp>
      <p:pic>
        <p:nvPicPr>
          <p:cNvPr id="583" name="Shape 583" descr="Unknown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5323" y="2708072"/>
            <a:ext cx="2463800" cy="3289300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Shape 584"/>
          <p:cNvSpPr txBox="1"/>
          <p:nvPr/>
        </p:nvSpPr>
        <p:spPr>
          <a:xfrm>
            <a:off x="5408023" y="3660224"/>
            <a:ext cx="5880600" cy="13851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Thumbs up students pair with a thumbs down student and quickly discuss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Shape 590"/>
          <p:cNvSpPr txBox="1">
            <a:spLocks noGrp="1"/>
          </p:cNvSpPr>
          <p:nvPr>
            <p:ph type="body" idx="1"/>
          </p:nvPr>
        </p:nvSpPr>
        <p:spPr>
          <a:xfrm>
            <a:off x="772886" y="532403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US" sz="4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“It is important to study the Sun”</a:t>
            </a:r>
            <a:endParaRPr/>
          </a:p>
        </p:txBody>
      </p:sp>
      <p:pic>
        <p:nvPicPr>
          <p:cNvPr id="591" name="Shape 591" descr="Unknown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5323" y="2708072"/>
            <a:ext cx="2463800" cy="3289300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Shape 592"/>
          <p:cNvSpPr txBox="1"/>
          <p:nvPr/>
        </p:nvSpPr>
        <p:spPr>
          <a:xfrm>
            <a:off x="5185954" y="3363064"/>
            <a:ext cx="5880600" cy="13851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Thumbs up students pair with a thumbs down student and quickly discuss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772886" y="532403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US" sz="4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“Telescopes are a useful tool for Science”</a:t>
            </a:r>
            <a:endParaRPr/>
          </a:p>
        </p:txBody>
      </p:sp>
      <p:pic>
        <p:nvPicPr>
          <p:cNvPr id="599" name="Shape 599" descr="Unknown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5323" y="2708072"/>
            <a:ext cx="2463800" cy="3289300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Shape 600"/>
          <p:cNvSpPr txBox="1"/>
          <p:nvPr/>
        </p:nvSpPr>
        <p:spPr>
          <a:xfrm>
            <a:off x="5185954" y="3363064"/>
            <a:ext cx="5880600" cy="13851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Thumbs up students pair with a thumbs down student and quickly discuss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Shape 606"/>
          <p:cNvSpPr txBox="1">
            <a:spLocks noGrp="1"/>
          </p:cNvSpPr>
          <p:nvPr>
            <p:ph type="body" idx="1"/>
          </p:nvPr>
        </p:nvSpPr>
        <p:spPr>
          <a:xfrm>
            <a:off x="772886" y="532403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US" sz="4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“Advancements in technology are bad for the environment”</a:t>
            </a:r>
            <a:endParaRPr/>
          </a:p>
        </p:txBody>
      </p:sp>
      <p:pic>
        <p:nvPicPr>
          <p:cNvPr id="607" name="Shape 607" descr="Unknown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5323" y="2708072"/>
            <a:ext cx="2463800" cy="3289300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Shape 608"/>
          <p:cNvSpPr txBox="1"/>
          <p:nvPr/>
        </p:nvSpPr>
        <p:spPr>
          <a:xfrm>
            <a:off x="5185954" y="3363064"/>
            <a:ext cx="5880600" cy="13851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Thumbs up students pair with a thumbs down student and quickly discuss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Shape 614"/>
          <p:cNvSpPr txBox="1">
            <a:spLocks noGrp="1"/>
          </p:cNvSpPr>
          <p:nvPr>
            <p:ph type="body" idx="1"/>
          </p:nvPr>
        </p:nvSpPr>
        <p:spPr>
          <a:xfrm>
            <a:off x="772886" y="532403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US" sz="4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“Humans would not be able to survive in today’s society without modern technology”</a:t>
            </a:r>
            <a:endParaRPr/>
          </a:p>
        </p:txBody>
      </p:sp>
      <p:pic>
        <p:nvPicPr>
          <p:cNvPr id="615" name="Shape 615" descr="Unknown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5323" y="2708072"/>
            <a:ext cx="2463800" cy="3289300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Shape 616"/>
          <p:cNvSpPr txBox="1"/>
          <p:nvPr/>
        </p:nvSpPr>
        <p:spPr>
          <a:xfrm>
            <a:off x="5185954" y="3363064"/>
            <a:ext cx="5880600" cy="13851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Thumbs up students pair with a thumbs down student and quickly discuss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Shape 622"/>
          <p:cNvSpPr txBox="1">
            <a:spLocks noGrp="1"/>
          </p:cNvSpPr>
          <p:nvPr>
            <p:ph type="body" idx="1"/>
          </p:nvPr>
        </p:nvSpPr>
        <p:spPr>
          <a:xfrm>
            <a:off x="772886" y="532403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US" sz="4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“Scientists have a responsibility to help society”</a:t>
            </a:r>
            <a:endParaRPr/>
          </a:p>
        </p:txBody>
      </p:sp>
      <p:pic>
        <p:nvPicPr>
          <p:cNvPr id="623" name="Shape 623" descr="Unknown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5323" y="2708072"/>
            <a:ext cx="2463800" cy="3289300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Shape 624"/>
          <p:cNvSpPr txBox="1"/>
          <p:nvPr/>
        </p:nvSpPr>
        <p:spPr>
          <a:xfrm>
            <a:off x="5185954" y="3363064"/>
            <a:ext cx="5880600" cy="13851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Thumbs up students pair with a thumbs down student and quickly discuss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It’s all about catching and focusing light!</a:t>
            </a:r>
            <a:endParaRPr/>
          </a:p>
        </p:txBody>
      </p:sp>
      <p:pic>
        <p:nvPicPr>
          <p:cNvPr id="196" name="Shape 1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610" y="2876461"/>
            <a:ext cx="2776538" cy="2082404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Shape 197"/>
          <p:cNvSpPr txBox="1"/>
          <p:nvPr/>
        </p:nvSpPr>
        <p:spPr>
          <a:xfrm>
            <a:off x="525610" y="5290909"/>
            <a:ext cx="277653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Bigger buckets catch more rain right?</a:t>
            </a:r>
            <a:endParaRPr/>
          </a:p>
        </p:txBody>
      </p:sp>
      <p:grpSp>
        <p:nvGrpSpPr>
          <p:cNvPr id="198" name="Shape 198"/>
          <p:cNvGrpSpPr/>
          <p:nvPr/>
        </p:nvGrpSpPr>
        <p:grpSpPr>
          <a:xfrm>
            <a:off x="5033419" y="1689059"/>
            <a:ext cx="7344319" cy="5040353"/>
            <a:chOff x="5033419" y="1689059"/>
            <a:chExt cx="7344319" cy="5040353"/>
          </a:xfrm>
        </p:grpSpPr>
        <p:pic>
          <p:nvPicPr>
            <p:cNvPr id="199" name="Shape 19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033419" y="1689059"/>
              <a:ext cx="7344319" cy="50403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0" name="Shape 200"/>
            <p:cNvSpPr/>
            <p:nvPr/>
          </p:nvSpPr>
          <p:spPr>
            <a:xfrm>
              <a:off x="5452592" y="5302230"/>
              <a:ext cx="1032112" cy="1270020"/>
            </a:xfrm>
            <a:prstGeom prst="ellipse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Shape 201"/>
            <p:cNvSpPr/>
            <p:nvPr/>
          </p:nvSpPr>
          <p:spPr>
            <a:xfrm>
              <a:off x="7049736" y="4864111"/>
              <a:ext cx="1580414" cy="1714499"/>
            </a:xfrm>
            <a:prstGeom prst="ellipse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838200" y="1325563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bigger your pupil = The more light photons get captured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203" name="Shape 203"/>
          <p:cNvSpPr txBox="1"/>
          <p:nvPr/>
        </p:nvSpPr>
        <p:spPr>
          <a:xfrm>
            <a:off x="5557837" y="2428874"/>
            <a:ext cx="3386137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Bigger openings, like your eye pupils and telescope apertures, catch more light!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Shape 630"/>
          <p:cNvSpPr txBox="1">
            <a:spLocks noGrp="1"/>
          </p:cNvSpPr>
          <p:nvPr>
            <p:ph type="title"/>
          </p:nvPr>
        </p:nvSpPr>
        <p:spPr>
          <a:xfrm>
            <a:off x="838200" y="247138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Analyzing Real Telescope Data</a:t>
            </a:r>
            <a:endParaRPr/>
          </a:p>
        </p:txBody>
      </p:sp>
      <p:sp>
        <p:nvSpPr>
          <p:cNvPr id="631" name="Shape 631"/>
          <p:cNvSpPr txBox="1">
            <a:spLocks noGrp="1"/>
          </p:cNvSpPr>
          <p:nvPr>
            <p:ph type="body" idx="1"/>
          </p:nvPr>
        </p:nvSpPr>
        <p:spPr>
          <a:xfrm>
            <a:off x="838200" y="1678141"/>
            <a:ext cx="10515600" cy="49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Complete the following activities to analyze data obtained by real, professional, telescopes and observatories: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“Sunspot Tracking”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“Sunspot Graphing Practice”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Complete the following activity to gather, record, and analyze your own data using the Coronado Personal Solar Telescope!: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“Student Solar Observations”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Shape 6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References:</a:t>
            </a:r>
            <a:endParaRPr/>
          </a:p>
        </p:txBody>
      </p:sp>
      <p:sp>
        <p:nvSpPr>
          <p:cNvPr id="638" name="Shape 638"/>
          <p:cNvSpPr txBox="1">
            <a:spLocks noGrp="1"/>
          </p:cNvSpPr>
          <p:nvPr>
            <p:ph type="body" idx="1"/>
          </p:nvPr>
        </p:nvSpPr>
        <p:spPr>
          <a:xfrm>
            <a:off x="838200" y="158178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eGFI-Dream Up the Future.  2010.  Lesson: How Telescopes Work. </a:t>
            </a:r>
            <a:r>
              <a:rPr lang="en-US" sz="9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http://www.egfi-k12.org/index_noflash.php</a:t>
            </a:r>
            <a:r>
              <a:rPr lang="en-US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/ Retrieved: 07/26/17 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b="0" i="0" u="sng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Images/media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b="0" i="0" u="sng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Digital Image  (slides 1&amp;2): Eyes - </a:t>
            </a:r>
            <a:r>
              <a:rPr lang="en-US" sz="9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http://blog.targethealth.com/wp-content/uploads/2011/11/20111104-1.jpg</a:t>
            </a:r>
            <a:r>
              <a:rPr lang="en-US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 / Retrieved: 07/27/17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Digital Image (slide 4): Buckets - </a:t>
            </a:r>
            <a:r>
              <a:rPr lang="en-US" sz="9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https://s-media-cache-ak0.pinimg.com/736x/a5/39/9c/a5399c692a2f8fb262a1e2338e942919--buckets-rain.jpg</a:t>
            </a:r>
            <a:r>
              <a:rPr lang="en-US" sz="9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 Retrieved: 07/27/17</a:t>
            </a:r>
            <a:r>
              <a:rPr lang="en-US" sz="9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b="0" i="0" u="sng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Digital Image (side 4):  Light path - </a:t>
            </a:r>
            <a:r>
              <a:rPr lang="en-US" sz="9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http://www.pxleyes.com/images/contests/light-rays-2/fullsize/Spotlight-4d9ab27bcd1e7_hires.jpg</a:t>
            </a:r>
            <a:r>
              <a:rPr lang="en-US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/ Retrieved: 07/27/17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Digital Image (slide 5):  Camera vs Eye - </a:t>
            </a:r>
            <a:r>
              <a:rPr lang="en-US" sz="9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https://petapixel.com/2015/04/04/what-the-naked-eye-sees-in-the-night-sky-compared-to-what-the-camera-can-capture/</a:t>
            </a:r>
            <a:r>
              <a:rPr lang="en-US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Retrieved: 07/28/17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Digital Image (slide 6): Universe - </a:t>
            </a:r>
            <a:r>
              <a:rPr lang="en-US" sz="9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8"/>
              </a:rPr>
              <a:t>https://playmoss.com/en/music/universe</a:t>
            </a:r>
            <a:r>
              <a:rPr lang="en-US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/Retrieved: 07/28/17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Digital Image (slide 9): Orange Sun - </a:t>
            </a:r>
            <a:r>
              <a:rPr lang="en-US" sz="9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9"/>
              </a:rPr>
              <a:t>https://borntoscience.com/2014/01/01/a-brief-tour-of-the-solar-system-the-sun/</a:t>
            </a:r>
            <a:r>
              <a:rPr lang="en-US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Retrieved: 07/28/17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Digital Image (slide 13): Telescope - </a:t>
            </a:r>
            <a:r>
              <a:rPr lang="en-US" sz="9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0"/>
              </a:rPr>
              <a:t>http://protelescope.com/astroventure-70mm-refractor-telescope-silver</a:t>
            </a:r>
            <a:r>
              <a:rPr lang="en-US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/Retrieved: 07/28/17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Digital Image (slide 15): Telescope Diagram - </a:t>
            </a:r>
            <a:r>
              <a:rPr lang="en-US" sz="9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1"/>
              </a:rPr>
              <a:t>http://www.stormthecastle.com/telescopes/difference-between-a-reflector-and-a-refractor.htm</a:t>
            </a:r>
            <a:r>
              <a:rPr lang="en-US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/Retrieved: 07/28/17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Digital Image (slide 17):  Telescope Diagram - </a:t>
            </a:r>
            <a:r>
              <a:rPr lang="en-US" sz="9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2"/>
              </a:rPr>
              <a:t>http://www.derbyastronomy.org/TelescopeBuyingAdvice.htm</a:t>
            </a:r>
            <a:r>
              <a:rPr lang="en-US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/Retrieved: 07/28/17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Digital Image (slide 19):  Europe’s Giant Telescope - </a:t>
            </a:r>
            <a:r>
              <a:rPr lang="en-US" sz="9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3"/>
              </a:rPr>
              <a:t>http://www.skyandtelescope.com/astronomy-news/groundbreaking-europes-next-big-telescope/</a:t>
            </a:r>
            <a:r>
              <a:rPr lang="en-US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Retrieved: 07/28/17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Digital Image (slide 21):  Telescope Diagram - </a:t>
            </a:r>
            <a:r>
              <a:rPr lang="en-US" sz="9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2"/>
              </a:rPr>
              <a:t>http://www.derbyastronomy.org/TelescopeBuyingAdvice.htm</a:t>
            </a:r>
            <a:r>
              <a:rPr lang="en-US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/Retrieved: 07/28/17 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Digital Image (slide 23):  Light Spectrum - </a:t>
            </a:r>
            <a:r>
              <a:rPr lang="en-US" sz="9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4"/>
              </a:rPr>
              <a:t>http://chemistry.tutorvista.com/organic-chemistry/ir-spectroscopy.html</a:t>
            </a:r>
            <a:r>
              <a:rPr lang="en-US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/Retrieved: 07/31/17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Digital Image (slide 23):  X-ray Telescope - </a:t>
            </a:r>
            <a:r>
              <a:rPr lang="en-US" sz="9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5"/>
              </a:rPr>
              <a:t>https://www.space.com/17075-pictures-chandra-x-ray-observatory-space-telescope.html</a:t>
            </a:r>
            <a:r>
              <a:rPr lang="en-US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/Retrieved: 07/31/17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Digital Image (slide 25):  Sun in Different Wavelengths - </a:t>
            </a:r>
            <a:r>
              <a:rPr lang="en-US" sz="9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6"/>
              </a:rPr>
              <a:t>http://ecuip.lib.uchicago.edu/multiwavelength-astronomy/astrophysics/02.html</a:t>
            </a:r>
            <a:r>
              <a:rPr lang="en-US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/Retrieved: 07/31/17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Digital Image (slide 26): </a:t>
            </a:r>
            <a:r>
              <a:rPr lang="en-US" sz="9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7"/>
              </a:rPr>
              <a:t>https://en.wikipedia.org/wiki/Telescope</a:t>
            </a:r>
            <a:r>
              <a:rPr lang="en-US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/Retrieved: 07/31/17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It’s all about catching and focusing light!</a:t>
            </a:r>
            <a:endParaRPr/>
          </a:p>
        </p:txBody>
      </p:sp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33337" y="1293813"/>
            <a:ext cx="1215866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more light photons get captured = Faint images become brighter!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211" name="Shape 211"/>
          <p:cNvSpPr txBox="1"/>
          <p:nvPr/>
        </p:nvSpPr>
        <p:spPr>
          <a:xfrm>
            <a:off x="381322" y="2094270"/>
            <a:ext cx="5061770" cy="2677656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Your eyes are like telescopes or cameras with very small lenses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(the size of your pupil).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Objects in space appear faint to our eyes because they are very far away and our eyes have small lenses.</a:t>
            </a:r>
            <a:endParaRPr/>
          </a:p>
        </p:txBody>
      </p:sp>
      <p:pic>
        <p:nvPicPr>
          <p:cNvPr id="212" name="Shape 2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91077" y="2094270"/>
            <a:ext cx="5963387" cy="45564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213" name="Shape 213"/>
          <p:cNvGrpSpPr/>
          <p:nvPr/>
        </p:nvGrpSpPr>
        <p:grpSpPr>
          <a:xfrm>
            <a:off x="5791077" y="6260942"/>
            <a:ext cx="875194" cy="389728"/>
            <a:chOff x="427702" y="5639489"/>
            <a:chExt cx="1002888" cy="369332"/>
          </a:xfrm>
        </p:grpSpPr>
        <p:sp>
          <p:nvSpPr>
            <p:cNvPr id="214" name="Shape 214"/>
            <p:cNvSpPr/>
            <p:nvPr/>
          </p:nvSpPr>
          <p:spPr>
            <a:xfrm>
              <a:off x="427702" y="5661634"/>
              <a:ext cx="1002888" cy="347187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Shape 215"/>
            <p:cNvSpPr txBox="1"/>
            <p:nvPr/>
          </p:nvSpPr>
          <p:spPr>
            <a:xfrm>
              <a:off x="627704" y="5639489"/>
              <a:ext cx="691377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EYE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6" name="Shape 216"/>
          <p:cNvGrpSpPr/>
          <p:nvPr/>
        </p:nvGrpSpPr>
        <p:grpSpPr>
          <a:xfrm>
            <a:off x="10186095" y="6284310"/>
            <a:ext cx="1568369" cy="923330"/>
            <a:chOff x="427702" y="5639489"/>
            <a:chExt cx="1002888" cy="875009"/>
          </a:xfrm>
        </p:grpSpPr>
        <p:sp>
          <p:nvSpPr>
            <p:cNvPr id="217" name="Shape 217"/>
            <p:cNvSpPr/>
            <p:nvPr/>
          </p:nvSpPr>
          <p:spPr>
            <a:xfrm>
              <a:off x="427702" y="5661634"/>
              <a:ext cx="1002888" cy="347187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Shape 218"/>
            <p:cNvSpPr txBox="1"/>
            <p:nvPr/>
          </p:nvSpPr>
          <p:spPr>
            <a:xfrm>
              <a:off x="627703" y="5639489"/>
              <a:ext cx="691378" cy="8750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CAMERA</a:t>
              </a:r>
              <a:endParaRPr/>
            </a:p>
          </p:txBody>
        </p:sp>
      </p:grpSp>
      <p:cxnSp>
        <p:nvCxnSpPr>
          <p:cNvPr id="219" name="Shape 219"/>
          <p:cNvCxnSpPr>
            <a:stCxn id="212" idx="0"/>
            <a:endCxn id="212" idx="2"/>
          </p:cNvCxnSpPr>
          <p:nvPr/>
        </p:nvCxnSpPr>
        <p:spPr>
          <a:xfrm>
            <a:off x="8772771" y="2094270"/>
            <a:ext cx="0" cy="45564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20" name="Shape 2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4903" y="4987681"/>
            <a:ext cx="1598504" cy="1054087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1" name="Shape 2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34973" y="4983570"/>
            <a:ext cx="1379437" cy="1098193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Shape 222"/>
          <p:cNvSpPr txBox="1"/>
          <p:nvPr/>
        </p:nvSpPr>
        <p:spPr>
          <a:xfrm>
            <a:off x="621053" y="6041768"/>
            <a:ext cx="176235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~6mm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Pupil</a:t>
            </a:r>
            <a:endParaRPr/>
          </a:p>
        </p:txBody>
      </p:sp>
      <p:sp>
        <p:nvSpPr>
          <p:cNvPr id="223" name="Shape 223"/>
          <p:cNvSpPr txBox="1"/>
          <p:nvPr/>
        </p:nvSpPr>
        <p:spPr>
          <a:xfrm>
            <a:off x="2912207" y="6081763"/>
            <a:ext cx="176235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52mm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Camera Lens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title"/>
          </p:nvPr>
        </p:nvSpPr>
        <p:spPr>
          <a:xfrm>
            <a:off x="1474377" y="0"/>
            <a:ext cx="9420225" cy="10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59"/>
              <a:buFont typeface="Calibri"/>
              <a:buNone/>
            </a:pPr>
            <a:r>
              <a:rPr lang="en-US" sz="3959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So, What’s the Key to Viewing the Universe?</a:t>
            </a:r>
            <a:endParaRPr/>
          </a:p>
        </p:txBody>
      </p:sp>
      <p:pic>
        <p:nvPicPr>
          <p:cNvPr id="230" name="Shape 2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699" y="1142999"/>
            <a:ext cx="7086601" cy="5314951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Shape 231"/>
          <p:cNvSpPr txBox="1"/>
          <p:nvPr/>
        </p:nvSpPr>
        <p:spPr>
          <a:xfrm>
            <a:off x="7629064" y="1561946"/>
            <a:ext cx="4331877" cy="353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Telescopes and Cameras with larger lenses can see objects farther away in space.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larger the lens, the farther away you can see and the more detailed your image will become!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/>
          <p:nvPr/>
        </p:nvSpPr>
        <p:spPr>
          <a:xfrm>
            <a:off x="0" y="44244"/>
            <a:ext cx="12192000" cy="825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larger the lens, the farther away you can see and the brighter and more detailed your image will become!</a:t>
            </a:r>
            <a:endParaRPr/>
          </a:p>
        </p:txBody>
      </p:sp>
      <p:sp>
        <p:nvSpPr>
          <p:cNvPr id="238" name="Shape 238"/>
          <p:cNvSpPr txBox="1"/>
          <p:nvPr/>
        </p:nvSpPr>
        <p:spPr>
          <a:xfrm>
            <a:off x="7895915" y="1325951"/>
            <a:ext cx="3510116" cy="92333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Dunn Solar Telescope (DST)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New Mexico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0.76 m lens</a:t>
            </a:r>
            <a:endParaRPr/>
          </a:p>
        </p:txBody>
      </p:sp>
      <p:sp>
        <p:nvSpPr>
          <p:cNvPr id="239" name="Shape 239"/>
          <p:cNvSpPr txBox="1"/>
          <p:nvPr/>
        </p:nvSpPr>
        <p:spPr>
          <a:xfrm>
            <a:off x="3910344" y="1312723"/>
            <a:ext cx="3105765" cy="92333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New Solar Telescope (NST)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California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1.56 m lens</a:t>
            </a:r>
            <a:endParaRPr/>
          </a:p>
        </p:txBody>
      </p:sp>
      <p:grpSp>
        <p:nvGrpSpPr>
          <p:cNvPr id="240" name="Shape 240"/>
          <p:cNvGrpSpPr/>
          <p:nvPr/>
        </p:nvGrpSpPr>
        <p:grpSpPr>
          <a:xfrm rot="-5400000">
            <a:off x="-720211" y="2379237"/>
            <a:ext cx="5697417" cy="2677721"/>
            <a:chOff x="38177" y="1335980"/>
            <a:chExt cx="11954449" cy="3973862"/>
          </a:xfrm>
        </p:grpSpPr>
        <p:pic>
          <p:nvPicPr>
            <p:cNvPr id="241" name="Shape 24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177" y="1335980"/>
              <a:ext cx="3973862" cy="3973862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242" name="Shape 24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031590" y="1335980"/>
              <a:ext cx="3973862" cy="3973862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243" name="Shape 24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025004" y="1335980"/>
              <a:ext cx="3967622" cy="3967622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sp>
        <p:nvSpPr>
          <p:cNvPr id="244" name="Shape 244"/>
          <p:cNvSpPr txBox="1"/>
          <p:nvPr/>
        </p:nvSpPr>
        <p:spPr>
          <a:xfrm>
            <a:off x="5246121" y="2794768"/>
            <a:ext cx="4404852" cy="92333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Daniel K. Inouye Solar Telescope (DKIST)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Hawaiʻi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4.00 m lens</a:t>
            </a:r>
            <a:endParaRPr/>
          </a:p>
        </p:txBody>
      </p:sp>
      <p:sp>
        <p:nvSpPr>
          <p:cNvPr id="245" name="Shape 245"/>
          <p:cNvSpPr txBox="1"/>
          <p:nvPr/>
        </p:nvSpPr>
        <p:spPr>
          <a:xfrm>
            <a:off x="4553559" y="4359030"/>
            <a:ext cx="6129801" cy="2092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Match It!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Match each telescope with the image it’s capable of taking ☺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/>
          <p:nvPr/>
        </p:nvSpPr>
        <p:spPr>
          <a:xfrm>
            <a:off x="147484" y="5638422"/>
            <a:ext cx="11842955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larger the lens, the more light you can collect, the farther away you can see and the more detailed your image will become!</a:t>
            </a:r>
            <a:endParaRPr/>
          </a:p>
        </p:txBody>
      </p:sp>
      <p:pic>
        <p:nvPicPr>
          <p:cNvPr id="252" name="Shape 2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484" y="176982"/>
            <a:ext cx="3973862" cy="397386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53" name="Shape 253"/>
          <p:cNvSpPr txBox="1"/>
          <p:nvPr/>
        </p:nvSpPr>
        <p:spPr>
          <a:xfrm>
            <a:off x="379357" y="4380272"/>
            <a:ext cx="351011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Dunn Solar Telescope (DST)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New Mexico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0.76 m lens</a:t>
            </a:r>
            <a:endParaRPr/>
          </a:p>
        </p:txBody>
      </p:sp>
      <p:pic>
        <p:nvPicPr>
          <p:cNvPr id="254" name="Shape 2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21346" y="176982"/>
            <a:ext cx="3973862" cy="397386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55" name="Shape 255"/>
          <p:cNvSpPr txBox="1"/>
          <p:nvPr/>
        </p:nvSpPr>
        <p:spPr>
          <a:xfrm>
            <a:off x="4555394" y="4380272"/>
            <a:ext cx="310576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New Solar Telescope (NST)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California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1.56 m lens</a:t>
            </a:r>
            <a:endParaRPr/>
          </a:p>
        </p:txBody>
      </p:sp>
      <p:pic>
        <p:nvPicPr>
          <p:cNvPr id="256" name="Shape 25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95208" y="183222"/>
            <a:ext cx="3967622" cy="396762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57" name="Shape 257"/>
          <p:cNvSpPr txBox="1"/>
          <p:nvPr/>
        </p:nvSpPr>
        <p:spPr>
          <a:xfrm>
            <a:off x="7876593" y="4380272"/>
            <a:ext cx="440485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Daniel K. Inouye Solar Telescope (DKIST)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Hawaiʻi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4.00 m lens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Shape 2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58912" y="591381"/>
            <a:ext cx="3967622" cy="396762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64" name="Shape 2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5599" y="591381"/>
            <a:ext cx="5823528" cy="579441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Shape 265"/>
          <p:cNvSpPr/>
          <p:nvPr/>
        </p:nvSpPr>
        <p:spPr>
          <a:xfrm>
            <a:off x="4017818" y="2826327"/>
            <a:ext cx="110837" cy="124691"/>
          </a:xfrm>
          <a:prstGeom prst="rect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6" name="Shape 266"/>
          <p:cNvCxnSpPr/>
          <p:nvPr/>
        </p:nvCxnSpPr>
        <p:spPr>
          <a:xfrm rot="10800000" flipH="1">
            <a:off x="4017818" y="591381"/>
            <a:ext cx="2441094" cy="2234946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7" name="Shape 267"/>
          <p:cNvCxnSpPr/>
          <p:nvPr/>
        </p:nvCxnSpPr>
        <p:spPr>
          <a:xfrm>
            <a:off x="4017818" y="2951018"/>
            <a:ext cx="2441094" cy="1607985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68" name="Shape 26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2411" y="2759910"/>
            <a:ext cx="251244" cy="257524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Shape 269"/>
          <p:cNvSpPr txBox="1"/>
          <p:nvPr/>
        </p:nvSpPr>
        <p:spPr>
          <a:xfrm>
            <a:off x="2965561" y="222049"/>
            <a:ext cx="89809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SUN</a:t>
            </a:r>
            <a:endParaRPr/>
          </a:p>
        </p:txBody>
      </p:sp>
      <p:sp>
        <p:nvSpPr>
          <p:cNvPr id="270" name="Shape 270"/>
          <p:cNvSpPr txBox="1"/>
          <p:nvPr/>
        </p:nvSpPr>
        <p:spPr>
          <a:xfrm>
            <a:off x="2923517" y="2491805"/>
            <a:ext cx="89809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EARTH</a:t>
            </a:r>
            <a:endParaRPr/>
          </a:p>
        </p:txBody>
      </p:sp>
      <p:sp>
        <p:nvSpPr>
          <p:cNvPr id="271" name="Shape 271"/>
          <p:cNvSpPr/>
          <p:nvPr/>
        </p:nvSpPr>
        <p:spPr>
          <a:xfrm>
            <a:off x="3109035" y="2830196"/>
            <a:ext cx="447179" cy="11695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Shape 272"/>
          <p:cNvSpPr txBox="1"/>
          <p:nvPr/>
        </p:nvSpPr>
        <p:spPr>
          <a:xfrm>
            <a:off x="6180474" y="5332286"/>
            <a:ext cx="4572000" cy="92333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picture above is the boiling surface of the Sun!  The picture is of an area about the same size as Earth!</a:t>
            </a:r>
            <a:endParaRPr/>
          </a:p>
        </p:txBody>
      </p:sp>
      <p:sp>
        <p:nvSpPr>
          <p:cNvPr id="273" name="Shape 273"/>
          <p:cNvSpPr/>
          <p:nvPr/>
        </p:nvSpPr>
        <p:spPr>
          <a:xfrm rot="10800000">
            <a:off x="8340436" y="4682836"/>
            <a:ext cx="252076" cy="47105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Shape 274"/>
          <p:cNvSpPr txBox="1"/>
          <p:nvPr/>
        </p:nvSpPr>
        <p:spPr>
          <a:xfrm>
            <a:off x="354252" y="6220287"/>
            <a:ext cx="538181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If the Sun were the size of a beach ball, the Earth would be about the size of a green pea!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ck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1780</Words>
  <Application>Microsoft Macintosh PowerPoint</Application>
  <PresentationFormat>Widescreen</PresentationFormat>
  <Paragraphs>300</Paragraphs>
  <Slides>41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Calibri</vt:lpstr>
      <vt:lpstr>Verdana</vt:lpstr>
      <vt:lpstr>Office Theme</vt:lpstr>
      <vt:lpstr>Black</vt:lpstr>
      <vt:lpstr>Observing the Sun</vt:lpstr>
      <vt:lpstr>Why do your pupils get bigger in the dark?</vt:lpstr>
      <vt:lpstr>See it in Action</vt:lpstr>
      <vt:lpstr> It’s all about catching and focusing light!</vt:lpstr>
      <vt:lpstr> It’s all about catching and focusing light!</vt:lpstr>
      <vt:lpstr>So, What’s the Key to Viewing the Universe?</vt:lpstr>
      <vt:lpstr>PowerPoint Presentation</vt:lpstr>
      <vt:lpstr>PowerPoint Presentation</vt:lpstr>
      <vt:lpstr>PowerPoint Presentation</vt:lpstr>
      <vt:lpstr>PowerPoint Presentation</vt:lpstr>
      <vt:lpstr>Refractor vs Reflector Telescopes</vt:lpstr>
      <vt:lpstr>Refractor vs Reflector Telescopes</vt:lpstr>
      <vt:lpstr>Refractor Telescope or Reflector Telescope?</vt:lpstr>
      <vt:lpstr>Refractor Telescope or Reflector Telescope?</vt:lpstr>
      <vt:lpstr>Refractor Telescope or Reflector Telescope?</vt:lpstr>
      <vt:lpstr>Refractor Telescope or Reflector Telescope?</vt:lpstr>
      <vt:lpstr>Refractor Telescope or Reflector Telescope?</vt:lpstr>
      <vt:lpstr>Refractor Telescope or Reflector Telescope?</vt:lpstr>
      <vt:lpstr>Refractor Telescope or Reflector Telescope?</vt:lpstr>
      <vt:lpstr>Refractor Telescope or Reflector Telescope?</vt:lpstr>
      <vt:lpstr>Refractor Telescope or Reflector Telescope?</vt:lpstr>
      <vt:lpstr>Refractor Telescope or Reflector Telescope?</vt:lpstr>
      <vt:lpstr>Professional Telescopes</vt:lpstr>
      <vt:lpstr>Professional Telescopes</vt:lpstr>
      <vt:lpstr>Professional Telescopes</vt:lpstr>
      <vt:lpstr>Space-Based vs Ground-based Telescopes</vt:lpstr>
      <vt:lpstr>Professional  Telescopes</vt:lpstr>
      <vt:lpstr>Space-Based vs Ground-based Telescopes</vt:lpstr>
      <vt:lpstr>Space-Based Telescopes</vt:lpstr>
      <vt:lpstr>Ground-Based Telescopes</vt:lpstr>
      <vt:lpstr>Trade-Offs</vt:lpstr>
      <vt:lpstr>Trade-Offs</vt:lpstr>
      <vt:lpstr>Belief Circles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Analyzing Real Telescope Data</vt:lpstr>
      <vt:lpstr>References:</vt:lpstr>
    </vt:vector>
  </TitlesOfParts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Observing the Sun</dc:title>
  <cp:lastModifiedBy>Microsoft Office User</cp:lastModifiedBy>
  <cp:revision>2</cp:revision>
  <dcterms:modified xsi:type="dcterms:W3CDTF">2018-06-29T01:11:27Z</dcterms:modified>
</cp:coreProperties>
</file>