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Shape 21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Shape 2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Shape 25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Shape 4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Shape 474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hape 48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Shape 48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Shape 482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Shape 49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Shape 50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Shape 5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Shape 51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Shape 5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Shape 532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Shape 538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Shape 54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1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5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houghtco.com/the-visible-light-spectrum-2699036" TargetMode="External"/><Relationship Id="rId10" Type="http://schemas.openxmlformats.org/officeDocument/2006/relationships/hyperlink" Target="http://pulsemedicalimaging.com.au/x-ray/" TargetMode="External"/><Relationship Id="rId13" Type="http://schemas.openxmlformats.org/officeDocument/2006/relationships/hyperlink" Target="http://sciencing.com/animals-can-see-infrared-light-6910261.html" TargetMode="External"/><Relationship Id="rId12" Type="http://schemas.openxmlformats.org/officeDocument/2006/relationships/hyperlink" Target="http://fallout.wikia.com/wiki/Ham_radio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://sciencing.com/animals-can-see-infrared-light-6910261.html" TargetMode="External"/><Relationship Id="rId4" Type="http://schemas.openxmlformats.org/officeDocument/2006/relationships/hyperlink" Target="https://www.cancer.gov/about-cancer/treatment/types/radiation-therapy/radiation-fact-sheet" TargetMode="External"/><Relationship Id="rId9" Type="http://schemas.openxmlformats.org/officeDocument/2006/relationships/hyperlink" Target="http://www.xxszxyy.com.cn/" TargetMode="External"/><Relationship Id="rId15" Type="http://schemas.openxmlformats.org/officeDocument/2006/relationships/hyperlink" Target="https://www.familyleisure.com/Blog/Tanning-Beds-Electrical-Requirements" TargetMode="External"/><Relationship Id="rId14" Type="http://schemas.openxmlformats.org/officeDocument/2006/relationships/hyperlink" Target="https://www.pinterest.com/pin/572449802619043813/" TargetMode="External"/><Relationship Id="rId17" Type="http://schemas.openxmlformats.org/officeDocument/2006/relationships/hyperlink" Target="https://www.maryvancenc.com/is-your-microwave-destroying-your-health/" TargetMode="External"/><Relationship Id="rId16" Type="http://schemas.openxmlformats.org/officeDocument/2006/relationships/hyperlink" Target="http://zenstoves.net/StoveSystems.htm%20/" TargetMode="External"/><Relationship Id="rId5" Type="http://schemas.openxmlformats.org/officeDocument/2006/relationships/hyperlink" Target="https://www.pinterest.com/pin/526639750146192384/" TargetMode="External"/><Relationship Id="rId6" Type="http://schemas.openxmlformats.org/officeDocument/2006/relationships/hyperlink" Target="https://www.pinterest.com/pin/526639750146192384/" TargetMode="External"/><Relationship Id="rId18" Type="http://schemas.openxmlformats.org/officeDocument/2006/relationships/hyperlink" Target="http://www.wccbcharlotte.com/2016/05/31/bad-cases-of-sunburn-photos/" TargetMode="External"/><Relationship Id="rId7" Type="http://schemas.openxmlformats.org/officeDocument/2006/relationships/hyperlink" Target="http://www.wikiwand.com/en/Infrared" TargetMode="External"/><Relationship Id="rId8" Type="http://schemas.openxmlformats.org/officeDocument/2006/relationships/hyperlink" Target="http://www.clipartpanda.com/categories/no-cell-phone-clipart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838200" y="233200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Interactive Electromagnetic Spectrum Quiz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0304" y="1766573"/>
            <a:ext cx="9426498" cy="395210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/>
          <p:nvPr/>
        </p:nvSpPr>
        <p:spPr>
          <a:xfrm>
            <a:off x="306817" y="-219834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i="0" sz="16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1469950" y="4693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0" i="0" lang="en-US" sz="395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species can see in this wavelength of the Electromagnetic Spectrum.  They can sense the body </a:t>
            </a:r>
            <a:r>
              <a:rPr b="0" i="0" lang="en-US" sz="3959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395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their prey</a:t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206456" y="-36480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b="1" i="0" sz="16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2524" y="2372489"/>
            <a:ext cx="7285154" cy="4153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Shape 157"/>
          <p:cNvGrpSpPr/>
          <p:nvPr/>
        </p:nvGrpSpPr>
        <p:grpSpPr>
          <a:xfrm>
            <a:off x="304612" y="4498925"/>
            <a:ext cx="11723202" cy="2008593"/>
            <a:chOff x="87166" y="4498925"/>
            <a:chExt cx="11723202" cy="2008593"/>
          </a:xfrm>
        </p:grpSpPr>
        <p:grpSp>
          <p:nvGrpSpPr>
            <p:cNvPr id="158" name="Shape 158"/>
            <p:cNvGrpSpPr/>
            <p:nvPr/>
          </p:nvGrpSpPr>
          <p:grpSpPr>
            <a:xfrm>
              <a:off x="87166" y="4498925"/>
              <a:ext cx="11723202" cy="1464137"/>
              <a:chOff x="330632" y="4758567"/>
              <a:chExt cx="11723202" cy="1464137"/>
            </a:xfrm>
          </p:grpSpPr>
          <p:pic>
            <p:nvPicPr>
              <p:cNvPr id="159" name="Shape 15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30632" y="4758567"/>
                <a:ext cx="11541070" cy="8218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0" name="Shape 160"/>
              <p:cNvSpPr txBox="1"/>
              <p:nvPr/>
            </p:nvSpPr>
            <p:spPr>
              <a:xfrm>
                <a:off x="330632" y="5835516"/>
                <a:ext cx="6922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en-US" sz="1800" u="none" cap="none" strike="noStrike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10</a:t>
                </a:r>
                <a:r>
                  <a:rPr b="0" baseline="30000" i="0" lang="en-US" sz="1800" u="none" cap="none" strike="noStrike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3</a:t>
                </a:r>
                <a:endParaRPr/>
              </a:p>
            </p:txBody>
          </p:sp>
          <p:sp>
            <p:nvSpPr>
              <p:cNvPr id="161" name="Shape 161"/>
              <p:cNvSpPr txBox="1"/>
              <p:nvPr/>
            </p:nvSpPr>
            <p:spPr>
              <a:xfrm>
                <a:off x="1813301" y="5835516"/>
                <a:ext cx="6922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10</a:t>
                </a:r>
                <a:endParaRPr baseline="30000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endParaRPr>
              </a:p>
            </p:txBody>
          </p:sp>
          <p:sp>
            <p:nvSpPr>
              <p:cNvPr id="162" name="Shape 162"/>
              <p:cNvSpPr txBox="1"/>
              <p:nvPr/>
            </p:nvSpPr>
            <p:spPr>
              <a:xfrm>
                <a:off x="3357967" y="5832888"/>
                <a:ext cx="6922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10</a:t>
                </a:r>
                <a:r>
                  <a:rPr baseline="30000"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-1</a:t>
                </a:r>
                <a:endParaRPr/>
              </a:p>
            </p:txBody>
          </p:sp>
          <p:sp>
            <p:nvSpPr>
              <p:cNvPr id="163" name="Shape 163"/>
              <p:cNvSpPr txBox="1"/>
              <p:nvPr/>
            </p:nvSpPr>
            <p:spPr>
              <a:xfrm>
                <a:off x="4968506" y="5853372"/>
                <a:ext cx="6922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10</a:t>
                </a:r>
                <a:r>
                  <a:rPr baseline="30000"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-3</a:t>
                </a:r>
                <a:endParaRPr/>
              </a:p>
            </p:txBody>
          </p:sp>
          <p:sp>
            <p:nvSpPr>
              <p:cNvPr id="164" name="Shape 164"/>
              <p:cNvSpPr txBox="1"/>
              <p:nvPr/>
            </p:nvSpPr>
            <p:spPr>
              <a:xfrm>
                <a:off x="6579045" y="5848116"/>
                <a:ext cx="6922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10</a:t>
                </a:r>
                <a:r>
                  <a:rPr baseline="30000"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-5</a:t>
                </a:r>
                <a:endParaRPr/>
              </a:p>
            </p:txBody>
          </p:sp>
          <p:sp>
            <p:nvSpPr>
              <p:cNvPr id="165" name="Shape 165"/>
              <p:cNvSpPr txBox="1"/>
              <p:nvPr/>
            </p:nvSpPr>
            <p:spPr>
              <a:xfrm>
                <a:off x="8092712" y="5827362"/>
                <a:ext cx="6922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10</a:t>
                </a:r>
                <a:r>
                  <a:rPr baseline="30000"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-7</a:t>
                </a:r>
                <a:endParaRPr/>
              </a:p>
            </p:txBody>
          </p:sp>
          <p:sp>
            <p:nvSpPr>
              <p:cNvPr id="166" name="Shape 166"/>
              <p:cNvSpPr txBox="1"/>
              <p:nvPr/>
            </p:nvSpPr>
            <p:spPr>
              <a:xfrm>
                <a:off x="9903417" y="5827362"/>
                <a:ext cx="6922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10</a:t>
                </a:r>
                <a:r>
                  <a:rPr baseline="30000"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-9</a:t>
                </a:r>
                <a:endParaRPr/>
              </a:p>
            </p:txBody>
          </p:sp>
          <p:sp>
            <p:nvSpPr>
              <p:cNvPr id="167" name="Shape 167"/>
              <p:cNvSpPr txBox="1"/>
              <p:nvPr/>
            </p:nvSpPr>
            <p:spPr>
              <a:xfrm>
                <a:off x="11361578" y="5827362"/>
                <a:ext cx="69225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10</a:t>
                </a:r>
                <a:r>
                  <a:rPr baseline="30000" lang="en-US" sz="1800">
                    <a:solidFill>
                      <a:schemeClr val="lt1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-11</a:t>
                </a:r>
                <a:endParaRPr/>
              </a:p>
            </p:txBody>
          </p:sp>
        </p:grpSp>
        <p:sp>
          <p:nvSpPr>
            <p:cNvPr id="168" name="Shape 168"/>
            <p:cNvSpPr txBox="1"/>
            <p:nvPr/>
          </p:nvSpPr>
          <p:spPr>
            <a:xfrm>
              <a:off x="4894882" y="6138186"/>
              <a:ext cx="210776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Wavelength (cm)</a:t>
              </a:r>
              <a:endParaRPr/>
            </a:p>
          </p:txBody>
        </p:sp>
      </p:grpSp>
      <p:cxnSp>
        <p:nvCxnSpPr>
          <p:cNvPr id="169" name="Shape 169"/>
          <p:cNvCxnSpPr/>
          <p:nvPr/>
        </p:nvCxnSpPr>
        <p:spPr>
          <a:xfrm>
            <a:off x="511444" y="4091553"/>
            <a:ext cx="1621965" cy="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70" name="Shape 170"/>
          <p:cNvGrpSpPr/>
          <p:nvPr/>
        </p:nvGrpSpPr>
        <p:grpSpPr>
          <a:xfrm>
            <a:off x="481738" y="3739507"/>
            <a:ext cx="1651671" cy="759417"/>
            <a:chOff x="481738" y="3739507"/>
            <a:chExt cx="1651671" cy="759417"/>
          </a:xfrm>
        </p:grpSpPr>
        <p:cxnSp>
          <p:nvCxnSpPr>
            <p:cNvPr id="171" name="Shape 171"/>
            <p:cNvCxnSpPr/>
            <p:nvPr/>
          </p:nvCxnSpPr>
          <p:spPr>
            <a:xfrm>
              <a:off x="2133409" y="3739507"/>
              <a:ext cx="0" cy="759417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2" name="Shape 172"/>
            <p:cNvCxnSpPr/>
            <p:nvPr/>
          </p:nvCxnSpPr>
          <p:spPr>
            <a:xfrm rot="10800000">
              <a:off x="481738" y="4091553"/>
              <a:ext cx="1651671" cy="0"/>
            </a:xfrm>
            <a:prstGeom prst="straightConnector1">
              <a:avLst/>
            </a:prstGeom>
            <a:noFill/>
            <a:ln cap="flat" cmpd="sng" w="28575">
              <a:solidFill>
                <a:srgbClr val="FF26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173" name="Shape 173"/>
          <p:cNvGrpSpPr/>
          <p:nvPr/>
        </p:nvGrpSpPr>
        <p:grpSpPr>
          <a:xfrm>
            <a:off x="2133409" y="1902369"/>
            <a:ext cx="2314605" cy="759418"/>
            <a:chOff x="2133409" y="2456480"/>
            <a:chExt cx="1547250" cy="759418"/>
          </a:xfrm>
        </p:grpSpPr>
        <p:cxnSp>
          <p:nvCxnSpPr>
            <p:cNvPr id="174" name="Shape 174"/>
            <p:cNvCxnSpPr/>
            <p:nvPr/>
          </p:nvCxnSpPr>
          <p:spPr>
            <a:xfrm>
              <a:off x="2133409" y="2456481"/>
              <a:ext cx="0" cy="759417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5" name="Shape 175"/>
            <p:cNvCxnSpPr/>
            <p:nvPr/>
          </p:nvCxnSpPr>
          <p:spPr>
            <a:xfrm>
              <a:off x="3680659" y="2456480"/>
              <a:ext cx="0" cy="759417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6" name="Shape 176"/>
            <p:cNvCxnSpPr/>
            <p:nvPr/>
          </p:nvCxnSpPr>
          <p:spPr>
            <a:xfrm>
              <a:off x="2133409" y="2836190"/>
              <a:ext cx="1544666" cy="0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77" name="Shape 177"/>
          <p:cNvGrpSpPr/>
          <p:nvPr/>
        </p:nvGrpSpPr>
        <p:grpSpPr>
          <a:xfrm>
            <a:off x="4444149" y="2980089"/>
            <a:ext cx="1832666" cy="759418"/>
            <a:chOff x="4444148" y="2980089"/>
            <a:chExt cx="1987649" cy="759418"/>
          </a:xfrm>
        </p:grpSpPr>
        <p:cxnSp>
          <p:nvCxnSpPr>
            <p:cNvPr id="178" name="Shape 178"/>
            <p:cNvCxnSpPr/>
            <p:nvPr/>
          </p:nvCxnSpPr>
          <p:spPr>
            <a:xfrm>
              <a:off x="4444148" y="2980090"/>
              <a:ext cx="0" cy="759417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9" name="Shape 179"/>
            <p:cNvCxnSpPr/>
            <p:nvPr/>
          </p:nvCxnSpPr>
          <p:spPr>
            <a:xfrm>
              <a:off x="6431797" y="2980089"/>
              <a:ext cx="0" cy="759417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0" name="Shape 180"/>
            <p:cNvCxnSpPr/>
            <p:nvPr/>
          </p:nvCxnSpPr>
          <p:spPr>
            <a:xfrm>
              <a:off x="4444148" y="3359798"/>
              <a:ext cx="1987649" cy="0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81" name="Shape 181"/>
          <p:cNvGrpSpPr/>
          <p:nvPr/>
        </p:nvGrpSpPr>
        <p:grpSpPr>
          <a:xfrm>
            <a:off x="6258558" y="1312117"/>
            <a:ext cx="294467" cy="759417"/>
            <a:chOff x="6276815" y="1750774"/>
            <a:chExt cx="294467" cy="759417"/>
          </a:xfrm>
        </p:grpSpPr>
        <p:cxnSp>
          <p:nvCxnSpPr>
            <p:cNvPr id="182" name="Shape 182"/>
            <p:cNvCxnSpPr/>
            <p:nvPr/>
          </p:nvCxnSpPr>
          <p:spPr>
            <a:xfrm>
              <a:off x="6553025" y="1750774"/>
              <a:ext cx="0" cy="759417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83" name="Shape 183"/>
            <p:cNvGrpSpPr/>
            <p:nvPr/>
          </p:nvGrpSpPr>
          <p:grpSpPr>
            <a:xfrm>
              <a:off x="6276815" y="1750774"/>
              <a:ext cx="294467" cy="759417"/>
              <a:chOff x="6418706" y="1700891"/>
              <a:chExt cx="294467" cy="759417"/>
            </a:xfrm>
          </p:grpSpPr>
          <p:cxnSp>
            <p:nvCxnSpPr>
              <p:cNvPr id="184" name="Shape 184"/>
              <p:cNvCxnSpPr/>
              <p:nvPr/>
            </p:nvCxnSpPr>
            <p:spPr>
              <a:xfrm>
                <a:off x="6418706" y="1700891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5" name="Shape 185"/>
              <p:cNvCxnSpPr/>
              <p:nvPr/>
            </p:nvCxnSpPr>
            <p:spPr>
              <a:xfrm>
                <a:off x="6418706" y="2123268"/>
                <a:ext cx="294467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186" name="Shape 186"/>
          <p:cNvGrpSpPr/>
          <p:nvPr/>
        </p:nvGrpSpPr>
        <p:grpSpPr>
          <a:xfrm>
            <a:off x="6553025" y="2980088"/>
            <a:ext cx="1676399" cy="759418"/>
            <a:chOff x="6584198" y="578929"/>
            <a:chExt cx="1676399" cy="759418"/>
          </a:xfrm>
        </p:grpSpPr>
        <p:cxnSp>
          <p:nvCxnSpPr>
            <p:cNvPr id="187" name="Shape 187"/>
            <p:cNvCxnSpPr/>
            <p:nvPr/>
          </p:nvCxnSpPr>
          <p:spPr>
            <a:xfrm>
              <a:off x="8260597" y="578929"/>
              <a:ext cx="0" cy="759417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8" name="Shape 188"/>
            <p:cNvCxnSpPr/>
            <p:nvPr/>
          </p:nvCxnSpPr>
          <p:spPr>
            <a:xfrm>
              <a:off x="6584198" y="578930"/>
              <a:ext cx="0" cy="759417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9" name="Shape 189"/>
            <p:cNvCxnSpPr/>
            <p:nvPr/>
          </p:nvCxnSpPr>
          <p:spPr>
            <a:xfrm>
              <a:off x="6584198" y="958638"/>
              <a:ext cx="1676399" cy="0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90" name="Shape 190"/>
          <p:cNvGrpSpPr/>
          <p:nvPr/>
        </p:nvGrpSpPr>
        <p:grpSpPr>
          <a:xfrm>
            <a:off x="8226665" y="1840963"/>
            <a:ext cx="1785240" cy="820823"/>
            <a:chOff x="8226665" y="1840963"/>
            <a:chExt cx="1785240" cy="820823"/>
          </a:xfrm>
        </p:grpSpPr>
        <p:cxnSp>
          <p:nvCxnSpPr>
            <p:cNvPr id="191" name="Shape 191"/>
            <p:cNvCxnSpPr/>
            <p:nvPr/>
          </p:nvCxnSpPr>
          <p:spPr>
            <a:xfrm>
              <a:off x="10011905" y="1902369"/>
              <a:ext cx="0" cy="759417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2" name="Shape 192"/>
            <p:cNvCxnSpPr/>
            <p:nvPr/>
          </p:nvCxnSpPr>
          <p:spPr>
            <a:xfrm>
              <a:off x="8226665" y="1840963"/>
              <a:ext cx="0" cy="759417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3" name="Shape 193"/>
            <p:cNvCxnSpPr/>
            <p:nvPr/>
          </p:nvCxnSpPr>
          <p:spPr>
            <a:xfrm>
              <a:off x="8226665" y="2282078"/>
              <a:ext cx="1785240" cy="0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194" name="Shape 194"/>
          <p:cNvGrpSpPr/>
          <p:nvPr/>
        </p:nvGrpSpPr>
        <p:grpSpPr>
          <a:xfrm rot="10800000">
            <a:off x="10011903" y="3390497"/>
            <a:ext cx="1652273" cy="759417"/>
            <a:chOff x="481738" y="3739507"/>
            <a:chExt cx="1651671" cy="759417"/>
          </a:xfrm>
        </p:grpSpPr>
        <p:cxnSp>
          <p:nvCxnSpPr>
            <p:cNvPr id="195" name="Shape 195"/>
            <p:cNvCxnSpPr/>
            <p:nvPr/>
          </p:nvCxnSpPr>
          <p:spPr>
            <a:xfrm>
              <a:off x="2133409" y="3739507"/>
              <a:ext cx="0" cy="759417"/>
            </a:xfrm>
            <a:prstGeom prst="straightConnector1">
              <a:avLst/>
            </a:prstGeom>
            <a:noFill/>
            <a:ln cap="flat" cmpd="sng" w="9525">
              <a:solidFill>
                <a:srgbClr val="FF26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6" name="Shape 196"/>
            <p:cNvCxnSpPr/>
            <p:nvPr/>
          </p:nvCxnSpPr>
          <p:spPr>
            <a:xfrm rot="10800000">
              <a:off x="481738" y="4091553"/>
              <a:ext cx="1651671" cy="0"/>
            </a:xfrm>
            <a:prstGeom prst="straightConnector1">
              <a:avLst/>
            </a:prstGeom>
            <a:noFill/>
            <a:ln cap="flat" cmpd="sng" w="28575">
              <a:solidFill>
                <a:srgbClr val="FF26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cxnSp>
        <p:nvCxnSpPr>
          <p:cNvPr id="197" name="Shape 197"/>
          <p:cNvCxnSpPr/>
          <p:nvPr/>
        </p:nvCxnSpPr>
        <p:spPr>
          <a:xfrm flipH="1">
            <a:off x="9186111" y="1170004"/>
            <a:ext cx="732451" cy="796225"/>
          </a:xfrm>
          <a:prstGeom prst="straightConnector1">
            <a:avLst/>
          </a:prstGeom>
          <a:noFill/>
          <a:ln cap="flat" cmpd="sng" w="57150">
            <a:solidFill>
              <a:schemeClr val="l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8" name="Shape 198"/>
          <p:cNvSpPr/>
          <p:nvPr/>
        </p:nvSpPr>
        <p:spPr>
          <a:xfrm>
            <a:off x="8016381" y="620745"/>
            <a:ext cx="2304773" cy="2775075"/>
          </a:xfrm>
          <a:prstGeom prst="ellipse">
            <a:avLst/>
          </a:prstGeom>
          <a:noFill/>
          <a:ln cap="flat" cmpd="sng" w="12700">
            <a:solidFill>
              <a:srgbClr val="FFFF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2149545" y="172990"/>
            <a:ext cx="627813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type of radiation is made of wavelengths between 10</a:t>
            </a:r>
            <a:r>
              <a:rPr baseline="30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-7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and 10</a:t>
            </a:r>
            <a:r>
              <a:rPr baseline="30000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-9 </a:t>
            </a: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cm?</a:t>
            </a:r>
            <a:endParaRPr baseline="30000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206456" y="-36480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b="1" sz="16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1676400" y="299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These rays are present in atomic bomb explosions</a:t>
            </a:r>
            <a:endParaRPr/>
          </a:p>
        </p:txBody>
      </p:sp>
      <p:pic>
        <p:nvPicPr>
          <p:cNvPr id="206" name="Shape 2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340" y="1890828"/>
            <a:ext cx="751332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>
            <a:off x="0" y="-451651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Shape 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1761" y="1728439"/>
            <a:ext cx="4973444" cy="4973444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0" y="-230985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1" sz="16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Shape 215"/>
          <p:cNvSpPr txBox="1"/>
          <p:nvPr>
            <p:ph type="title"/>
          </p:nvPr>
        </p:nvSpPr>
        <p:spPr>
          <a:xfrm>
            <a:off x="2498625" y="104000"/>
            <a:ext cx="87357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Tanning beds use this type of radiation, which is widely known to cause skin cancer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877" y="1996068"/>
            <a:ext cx="10322461" cy="416900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/>
          <p:nvPr/>
        </p:nvSpPr>
        <p:spPr>
          <a:xfrm>
            <a:off x="146548" y="-409405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1" sz="16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8263" y="1733520"/>
            <a:ext cx="6036527" cy="462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/>
          <p:nvPr/>
        </p:nvSpPr>
        <p:spPr>
          <a:xfrm>
            <a:off x="135396" y="-242137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sz="16600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1226" y="1706846"/>
            <a:ext cx="9253377" cy="484356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Shape 233"/>
          <p:cNvSpPr txBox="1"/>
          <p:nvPr/>
        </p:nvSpPr>
        <p:spPr>
          <a:xfrm>
            <a:off x="2878873" y="138213"/>
            <a:ext cx="768319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/>
          <p:nvPr/>
        </p:nvSpPr>
        <p:spPr>
          <a:xfrm>
            <a:off x="135395" y="-476313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sp>
        <p:nvSpPr>
          <p:cNvPr id="235" name="Shape 235"/>
          <p:cNvSpPr txBox="1"/>
          <p:nvPr>
            <p:ph type="title"/>
          </p:nvPr>
        </p:nvSpPr>
        <p:spPr>
          <a:xfrm>
            <a:off x="3033713" y="75525"/>
            <a:ext cx="76284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600">
                <a:solidFill>
                  <a:schemeClr val="lt1"/>
                </a:solidFill>
              </a:rPr>
              <a:t>Wear sunscreen to protect your skin from these harmful rays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135395" y="-476313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6589" y="149246"/>
            <a:ext cx="5162085" cy="655137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3412274" y="2330605"/>
            <a:ext cx="6200077" cy="186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Answers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omic Sans MS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Quiz Time!</a:t>
            </a:r>
            <a:endParaRPr/>
          </a:p>
        </p:txBody>
      </p:sp>
      <p:sp>
        <p:nvSpPr>
          <p:cNvPr id="94" name="Shape 94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Electromagnetic Spectrum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1525" y="316306"/>
            <a:ext cx="3608970" cy="357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/>
          <p:nvPr/>
        </p:nvSpPr>
        <p:spPr>
          <a:xfrm>
            <a:off x="262212" y="-351084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1525" y="316306"/>
            <a:ext cx="3608970" cy="357803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262212" y="-351084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259" name="Shape 259"/>
          <p:cNvSpPr txBox="1"/>
          <p:nvPr>
            <p:ph type="title"/>
          </p:nvPr>
        </p:nvSpPr>
        <p:spPr>
          <a:xfrm>
            <a:off x="838200" y="4442150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Radio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2804" y="529324"/>
            <a:ext cx="5852210" cy="3527811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x="373724" y="-264439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Shape 2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2804" y="529324"/>
            <a:ext cx="5852210" cy="352781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/>
          <p:nvPr/>
        </p:nvSpPr>
        <p:spPr>
          <a:xfrm>
            <a:off x="373724" y="-264439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272" name="Shape 272"/>
          <p:cNvSpPr txBox="1"/>
          <p:nvPr>
            <p:ph type="title"/>
          </p:nvPr>
        </p:nvSpPr>
        <p:spPr>
          <a:xfrm>
            <a:off x="838200" y="480687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chemeClr val="lt1"/>
                </a:solidFill>
              </a:rPr>
              <a:t>Infrared</a:t>
            </a:r>
            <a:endParaRPr b="1" sz="11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Shape 277"/>
          <p:cNvGrpSpPr/>
          <p:nvPr/>
        </p:nvGrpSpPr>
        <p:grpSpPr>
          <a:xfrm>
            <a:off x="3685477" y="665518"/>
            <a:ext cx="4834055" cy="3590692"/>
            <a:chOff x="3027556" y="1304693"/>
            <a:chExt cx="6289288" cy="5374888"/>
          </a:xfrm>
        </p:grpSpPr>
        <p:sp>
          <p:nvSpPr>
            <p:cNvPr id="278" name="Shape 278"/>
            <p:cNvSpPr/>
            <p:nvPr/>
          </p:nvSpPr>
          <p:spPr>
            <a:xfrm>
              <a:off x="3027556" y="1304693"/>
              <a:ext cx="6289288" cy="5374888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9" name="Shape 2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18207" y="2032532"/>
              <a:ext cx="3665344" cy="43002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0" name="Shape 280"/>
          <p:cNvSpPr/>
          <p:nvPr/>
        </p:nvSpPr>
        <p:spPr>
          <a:xfrm>
            <a:off x="317968" y="-186014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Shape 285"/>
          <p:cNvGrpSpPr/>
          <p:nvPr/>
        </p:nvGrpSpPr>
        <p:grpSpPr>
          <a:xfrm>
            <a:off x="3685477" y="665518"/>
            <a:ext cx="4834055" cy="3590692"/>
            <a:chOff x="3027556" y="1304693"/>
            <a:chExt cx="6289288" cy="5374888"/>
          </a:xfrm>
        </p:grpSpPr>
        <p:sp>
          <p:nvSpPr>
            <p:cNvPr id="286" name="Shape 286"/>
            <p:cNvSpPr/>
            <p:nvPr/>
          </p:nvSpPr>
          <p:spPr>
            <a:xfrm>
              <a:off x="3027556" y="1304693"/>
              <a:ext cx="6289288" cy="5374888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7" name="Shape 28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18207" y="2032532"/>
              <a:ext cx="3665344" cy="43002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8" name="Shape 288"/>
          <p:cNvSpPr/>
          <p:nvPr/>
        </p:nvSpPr>
        <p:spPr>
          <a:xfrm>
            <a:off x="317968" y="-186014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289" name="Shape 289"/>
          <p:cNvSpPr txBox="1"/>
          <p:nvPr>
            <p:ph type="title"/>
          </p:nvPr>
        </p:nvSpPr>
        <p:spPr>
          <a:xfrm>
            <a:off x="838200" y="475477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Radio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4127" y="502478"/>
            <a:ext cx="4586868" cy="391603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/>
          <p:nvPr/>
        </p:nvSpPr>
        <p:spPr>
          <a:xfrm>
            <a:off x="317969" y="-320195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296" name="Shape 296"/>
          <p:cNvSpPr txBox="1"/>
          <p:nvPr>
            <p:ph type="title"/>
          </p:nvPr>
        </p:nvSpPr>
        <p:spPr>
          <a:xfrm>
            <a:off x="707925" y="2240825"/>
            <a:ext cx="4587000" cy="1325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These rays are used in cancer treatment radiation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4127" y="502478"/>
            <a:ext cx="4586868" cy="3916039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/>
          <p:nvPr/>
        </p:nvSpPr>
        <p:spPr>
          <a:xfrm>
            <a:off x="317969" y="-320195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303" name="Shape 303"/>
          <p:cNvSpPr txBox="1"/>
          <p:nvPr>
            <p:ph type="ctrTitle"/>
          </p:nvPr>
        </p:nvSpPr>
        <p:spPr>
          <a:xfrm>
            <a:off x="1524000" y="5273969"/>
            <a:ext cx="9144000" cy="12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Gamma</a:t>
            </a:r>
            <a:endParaRPr/>
          </a:p>
        </p:txBody>
      </p:sp>
      <p:sp>
        <p:nvSpPr>
          <p:cNvPr id="304" name="Shape 304"/>
          <p:cNvSpPr txBox="1"/>
          <p:nvPr>
            <p:ph idx="1" type="subTitle"/>
          </p:nvPr>
        </p:nvSpPr>
        <p:spPr>
          <a:xfrm>
            <a:off x="560075" y="2326675"/>
            <a:ext cx="4806600" cy="1429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These rays are used in cancer treatment radiation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5346" y="245327"/>
            <a:ext cx="3658527" cy="405904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/>
          <p:nvPr/>
        </p:nvSpPr>
        <p:spPr>
          <a:xfrm>
            <a:off x="306817" y="-27559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Shape 3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5346" y="245327"/>
            <a:ext cx="3658527" cy="4059043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Shape 316"/>
          <p:cNvSpPr/>
          <p:nvPr/>
        </p:nvSpPr>
        <p:spPr>
          <a:xfrm>
            <a:off x="306817" y="-27559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317" name="Shape 317"/>
          <p:cNvSpPr txBox="1"/>
          <p:nvPr>
            <p:ph type="title"/>
          </p:nvPr>
        </p:nvSpPr>
        <p:spPr>
          <a:xfrm>
            <a:off x="906800" y="4802250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X-Ray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838200" y="210425"/>
            <a:ext cx="10515600" cy="27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 the type of Electromagnetic Radiation represented in the photos on each slide</a:t>
            </a:r>
            <a:endParaRPr/>
          </a:p>
        </p:txBody>
      </p:sp>
      <p:sp>
        <p:nvSpPr>
          <p:cNvPr id="100" name="Shape 100"/>
          <p:cNvSpPr txBox="1"/>
          <p:nvPr>
            <p:ph type="title"/>
          </p:nvPr>
        </p:nvSpPr>
        <p:spPr>
          <a:xfrm>
            <a:off x="838200" y="386117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200">
                <a:solidFill>
                  <a:srgbClr val="92D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Ready?!?</a:t>
            </a:r>
            <a:endParaRPr sz="4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206456" y="-36480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4127" y="846253"/>
            <a:ext cx="5581645" cy="372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206456" y="-36480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pic>
        <p:nvPicPr>
          <p:cNvPr id="329" name="Shape 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4127" y="846253"/>
            <a:ext cx="5581645" cy="372574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Shape 330"/>
          <p:cNvSpPr txBox="1"/>
          <p:nvPr>
            <p:ph type="title"/>
          </p:nvPr>
        </p:nvSpPr>
        <p:spPr>
          <a:xfrm>
            <a:off x="877150" y="509302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Visible</a:t>
            </a:r>
            <a:endParaRPr b="1" sz="5400">
              <a:solidFill>
                <a:schemeClr val="l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5289" y="985987"/>
            <a:ext cx="6292498" cy="26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Shape 336"/>
          <p:cNvSpPr/>
          <p:nvPr/>
        </p:nvSpPr>
        <p:spPr>
          <a:xfrm>
            <a:off x="306817" y="-219834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Shape 3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5289" y="985987"/>
            <a:ext cx="6292498" cy="2638159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Shape 342"/>
          <p:cNvSpPr/>
          <p:nvPr/>
        </p:nvSpPr>
        <p:spPr>
          <a:xfrm>
            <a:off x="306817" y="-219834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343" name="Shape 343"/>
          <p:cNvSpPr txBox="1"/>
          <p:nvPr>
            <p:ph type="title"/>
          </p:nvPr>
        </p:nvSpPr>
        <p:spPr>
          <a:xfrm>
            <a:off x="838188" y="458547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Radio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1469950" y="2027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species can see in this wavelength of the Electromagnetic Spectrum.  They can sense the body </a:t>
            </a:r>
            <a:r>
              <a:rPr b="0" i="0" lang="en-US" sz="2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their prey</a:t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206456" y="-36480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id="350" name="Shape 3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4552" y="1736870"/>
            <a:ext cx="5545564" cy="3161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>
            <p:ph type="ctrTitle"/>
          </p:nvPr>
        </p:nvSpPr>
        <p:spPr>
          <a:xfrm>
            <a:off x="1766388" y="-116825"/>
            <a:ext cx="9782400" cy="18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species can see in this wavelength of the Electromagnetic Spectrum.  They can sense the body </a:t>
            </a:r>
            <a:r>
              <a:rPr b="0" i="0" lang="en-US" sz="2800" u="sng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heat</a:t>
            </a:r>
            <a:r>
              <a:rPr b="0" i="0" lang="en-U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their prey</a:t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206456" y="-36480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pic>
        <p:nvPicPr>
          <p:cNvPr id="357" name="Shape 3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4552" y="1736870"/>
            <a:ext cx="5545564" cy="3161667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>
            <p:ph idx="1" type="subTitle"/>
          </p:nvPr>
        </p:nvSpPr>
        <p:spPr>
          <a:xfrm>
            <a:off x="1523988" y="4898513"/>
            <a:ext cx="9144000" cy="16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Infrared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Shape 363"/>
          <p:cNvGrpSpPr/>
          <p:nvPr/>
        </p:nvGrpSpPr>
        <p:grpSpPr>
          <a:xfrm>
            <a:off x="2133409" y="821468"/>
            <a:ext cx="7835778" cy="4238217"/>
            <a:chOff x="304612" y="620745"/>
            <a:chExt cx="11723202" cy="6243819"/>
          </a:xfrm>
        </p:grpSpPr>
        <p:grpSp>
          <p:nvGrpSpPr>
            <p:cNvPr id="364" name="Shape 364"/>
            <p:cNvGrpSpPr/>
            <p:nvPr/>
          </p:nvGrpSpPr>
          <p:grpSpPr>
            <a:xfrm>
              <a:off x="304612" y="4498925"/>
              <a:ext cx="11723202" cy="2365639"/>
              <a:chOff x="87166" y="4498925"/>
              <a:chExt cx="11723202" cy="2365639"/>
            </a:xfrm>
          </p:grpSpPr>
          <p:grpSp>
            <p:nvGrpSpPr>
              <p:cNvPr id="365" name="Shape 365"/>
              <p:cNvGrpSpPr/>
              <p:nvPr/>
            </p:nvGrpSpPr>
            <p:grpSpPr>
              <a:xfrm>
                <a:off x="87166" y="4498925"/>
                <a:ext cx="11723202" cy="1464137"/>
                <a:chOff x="330632" y="4758567"/>
                <a:chExt cx="11723202" cy="1464137"/>
              </a:xfrm>
            </p:grpSpPr>
            <p:pic>
              <p:nvPicPr>
                <p:cNvPr id="366" name="Shape 366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330632" y="4758567"/>
                  <a:ext cx="11541070" cy="8218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67" name="Shape 367"/>
                <p:cNvSpPr txBox="1"/>
                <p:nvPr/>
              </p:nvSpPr>
              <p:spPr>
                <a:xfrm>
                  <a:off x="330632" y="5835516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3</a:t>
                  </a:r>
                  <a:endParaRPr/>
                </a:p>
              </p:txBody>
            </p:sp>
            <p:sp>
              <p:nvSpPr>
                <p:cNvPr id="368" name="Shape 368"/>
                <p:cNvSpPr txBox="1"/>
                <p:nvPr/>
              </p:nvSpPr>
              <p:spPr>
                <a:xfrm>
                  <a:off x="1813301" y="5835516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endParaRPr baseline="30000" sz="18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369" name="Shape 369"/>
                <p:cNvSpPr txBox="1"/>
                <p:nvPr/>
              </p:nvSpPr>
              <p:spPr>
                <a:xfrm>
                  <a:off x="3357967" y="5832888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-1</a:t>
                  </a:r>
                  <a:endParaRPr/>
                </a:p>
              </p:txBody>
            </p:sp>
            <p:sp>
              <p:nvSpPr>
                <p:cNvPr id="370" name="Shape 370"/>
                <p:cNvSpPr txBox="1"/>
                <p:nvPr/>
              </p:nvSpPr>
              <p:spPr>
                <a:xfrm>
                  <a:off x="4968506" y="5853372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-3</a:t>
                  </a:r>
                  <a:endParaRPr/>
                </a:p>
              </p:txBody>
            </p:sp>
            <p:sp>
              <p:nvSpPr>
                <p:cNvPr id="371" name="Shape 371"/>
                <p:cNvSpPr txBox="1"/>
                <p:nvPr/>
              </p:nvSpPr>
              <p:spPr>
                <a:xfrm>
                  <a:off x="6579045" y="5848116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-5</a:t>
                  </a:r>
                  <a:endParaRPr/>
                </a:p>
              </p:txBody>
            </p:sp>
            <p:sp>
              <p:nvSpPr>
                <p:cNvPr id="372" name="Shape 372"/>
                <p:cNvSpPr txBox="1"/>
                <p:nvPr/>
              </p:nvSpPr>
              <p:spPr>
                <a:xfrm>
                  <a:off x="8092712" y="5827362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-7</a:t>
                  </a:r>
                  <a:endParaRPr/>
                </a:p>
              </p:txBody>
            </p:sp>
            <p:sp>
              <p:nvSpPr>
                <p:cNvPr id="373" name="Shape 373"/>
                <p:cNvSpPr txBox="1"/>
                <p:nvPr/>
              </p:nvSpPr>
              <p:spPr>
                <a:xfrm>
                  <a:off x="9903417" y="5827362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-9</a:t>
                  </a:r>
                  <a:endParaRPr/>
                </a:p>
              </p:txBody>
            </p:sp>
            <p:sp>
              <p:nvSpPr>
                <p:cNvPr id="374" name="Shape 374"/>
                <p:cNvSpPr txBox="1"/>
                <p:nvPr/>
              </p:nvSpPr>
              <p:spPr>
                <a:xfrm>
                  <a:off x="11361578" y="5827362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-11</a:t>
                  </a:r>
                  <a:endParaRPr/>
                </a:p>
              </p:txBody>
            </p:sp>
          </p:grpSp>
          <p:sp>
            <p:nvSpPr>
              <p:cNvPr id="375" name="Shape 375"/>
              <p:cNvSpPr txBox="1"/>
              <p:nvPr/>
            </p:nvSpPr>
            <p:spPr>
              <a:xfrm>
                <a:off x="4543961" y="6320457"/>
                <a:ext cx="2954365" cy="54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Wavelength (cm)</a:t>
                </a:r>
                <a:endParaRPr/>
              </a:p>
            </p:txBody>
          </p:sp>
        </p:grpSp>
        <p:grpSp>
          <p:nvGrpSpPr>
            <p:cNvPr id="376" name="Shape 376"/>
            <p:cNvGrpSpPr/>
            <p:nvPr/>
          </p:nvGrpSpPr>
          <p:grpSpPr>
            <a:xfrm>
              <a:off x="481738" y="3739507"/>
              <a:ext cx="1651671" cy="759417"/>
              <a:chOff x="481738" y="3739507"/>
              <a:chExt cx="1651671" cy="759417"/>
            </a:xfrm>
          </p:grpSpPr>
          <p:cxnSp>
            <p:nvCxnSpPr>
              <p:cNvPr id="377" name="Shape 377"/>
              <p:cNvCxnSpPr/>
              <p:nvPr/>
            </p:nvCxnSpPr>
            <p:spPr>
              <a:xfrm>
                <a:off x="2133409" y="3739507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78" name="Shape 378"/>
              <p:cNvCxnSpPr/>
              <p:nvPr/>
            </p:nvCxnSpPr>
            <p:spPr>
              <a:xfrm rot="10800000">
                <a:off x="481738" y="4091553"/>
                <a:ext cx="1651671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  <p:grpSp>
          <p:nvGrpSpPr>
            <p:cNvPr id="379" name="Shape 379"/>
            <p:cNvGrpSpPr/>
            <p:nvPr/>
          </p:nvGrpSpPr>
          <p:grpSpPr>
            <a:xfrm>
              <a:off x="2133409" y="1902369"/>
              <a:ext cx="2314605" cy="759418"/>
              <a:chOff x="2133409" y="2456480"/>
              <a:chExt cx="1547250" cy="759418"/>
            </a:xfrm>
          </p:grpSpPr>
          <p:cxnSp>
            <p:nvCxnSpPr>
              <p:cNvPr id="380" name="Shape 380"/>
              <p:cNvCxnSpPr/>
              <p:nvPr/>
            </p:nvCxnSpPr>
            <p:spPr>
              <a:xfrm>
                <a:off x="2133409" y="2456481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1" name="Shape 381"/>
              <p:cNvCxnSpPr/>
              <p:nvPr/>
            </p:nvCxnSpPr>
            <p:spPr>
              <a:xfrm>
                <a:off x="3680659" y="2456480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2" name="Shape 382"/>
              <p:cNvCxnSpPr/>
              <p:nvPr/>
            </p:nvCxnSpPr>
            <p:spPr>
              <a:xfrm>
                <a:off x="2133409" y="2836190"/>
                <a:ext cx="15446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83" name="Shape 383"/>
            <p:cNvGrpSpPr/>
            <p:nvPr/>
          </p:nvGrpSpPr>
          <p:grpSpPr>
            <a:xfrm>
              <a:off x="4444149" y="2980089"/>
              <a:ext cx="1832666" cy="759418"/>
              <a:chOff x="4444148" y="2980089"/>
              <a:chExt cx="1987649" cy="759418"/>
            </a:xfrm>
          </p:grpSpPr>
          <p:cxnSp>
            <p:nvCxnSpPr>
              <p:cNvPr id="384" name="Shape 384"/>
              <p:cNvCxnSpPr/>
              <p:nvPr/>
            </p:nvCxnSpPr>
            <p:spPr>
              <a:xfrm>
                <a:off x="4444148" y="2980090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5" name="Shape 385"/>
              <p:cNvCxnSpPr/>
              <p:nvPr/>
            </p:nvCxnSpPr>
            <p:spPr>
              <a:xfrm>
                <a:off x="6431797" y="2980089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86" name="Shape 386"/>
              <p:cNvCxnSpPr/>
              <p:nvPr/>
            </p:nvCxnSpPr>
            <p:spPr>
              <a:xfrm>
                <a:off x="4444148" y="3359798"/>
                <a:ext cx="198764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87" name="Shape 387"/>
            <p:cNvGrpSpPr/>
            <p:nvPr/>
          </p:nvGrpSpPr>
          <p:grpSpPr>
            <a:xfrm>
              <a:off x="6258558" y="1312117"/>
              <a:ext cx="294467" cy="759417"/>
              <a:chOff x="6276815" y="1750774"/>
              <a:chExt cx="294467" cy="759417"/>
            </a:xfrm>
          </p:grpSpPr>
          <p:cxnSp>
            <p:nvCxnSpPr>
              <p:cNvPr id="388" name="Shape 388"/>
              <p:cNvCxnSpPr/>
              <p:nvPr/>
            </p:nvCxnSpPr>
            <p:spPr>
              <a:xfrm>
                <a:off x="6553025" y="1750774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389" name="Shape 389"/>
              <p:cNvGrpSpPr/>
              <p:nvPr/>
            </p:nvGrpSpPr>
            <p:grpSpPr>
              <a:xfrm>
                <a:off x="6276815" y="1750774"/>
                <a:ext cx="294467" cy="759417"/>
                <a:chOff x="6418706" y="1700891"/>
                <a:chExt cx="294467" cy="759417"/>
              </a:xfrm>
            </p:grpSpPr>
            <p:cxnSp>
              <p:nvCxnSpPr>
                <p:cNvPr id="390" name="Shape 390"/>
                <p:cNvCxnSpPr/>
                <p:nvPr/>
              </p:nvCxnSpPr>
              <p:spPr>
                <a:xfrm>
                  <a:off x="6418706" y="1700891"/>
                  <a:ext cx="0" cy="75941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26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391" name="Shape 391"/>
                <p:cNvCxnSpPr/>
                <p:nvPr/>
              </p:nvCxnSpPr>
              <p:spPr>
                <a:xfrm>
                  <a:off x="6418706" y="2123268"/>
                  <a:ext cx="29446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26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392" name="Shape 392"/>
            <p:cNvGrpSpPr/>
            <p:nvPr/>
          </p:nvGrpSpPr>
          <p:grpSpPr>
            <a:xfrm>
              <a:off x="6553025" y="2980088"/>
              <a:ext cx="1676399" cy="759418"/>
              <a:chOff x="6584198" y="578929"/>
              <a:chExt cx="1676399" cy="759418"/>
            </a:xfrm>
          </p:grpSpPr>
          <p:cxnSp>
            <p:nvCxnSpPr>
              <p:cNvPr id="393" name="Shape 393"/>
              <p:cNvCxnSpPr/>
              <p:nvPr/>
            </p:nvCxnSpPr>
            <p:spPr>
              <a:xfrm>
                <a:off x="8260597" y="578929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4" name="Shape 394"/>
              <p:cNvCxnSpPr/>
              <p:nvPr/>
            </p:nvCxnSpPr>
            <p:spPr>
              <a:xfrm>
                <a:off x="6584198" y="578930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5" name="Shape 395"/>
              <p:cNvCxnSpPr/>
              <p:nvPr/>
            </p:nvCxnSpPr>
            <p:spPr>
              <a:xfrm>
                <a:off x="6584198" y="958638"/>
                <a:ext cx="167639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396" name="Shape 396"/>
            <p:cNvGrpSpPr/>
            <p:nvPr/>
          </p:nvGrpSpPr>
          <p:grpSpPr>
            <a:xfrm>
              <a:off x="8226665" y="1840963"/>
              <a:ext cx="1785240" cy="820823"/>
              <a:chOff x="8226665" y="1840963"/>
              <a:chExt cx="1785240" cy="820823"/>
            </a:xfrm>
          </p:grpSpPr>
          <p:cxnSp>
            <p:nvCxnSpPr>
              <p:cNvPr id="397" name="Shape 397"/>
              <p:cNvCxnSpPr/>
              <p:nvPr/>
            </p:nvCxnSpPr>
            <p:spPr>
              <a:xfrm>
                <a:off x="10011905" y="1902369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8" name="Shape 398"/>
              <p:cNvCxnSpPr/>
              <p:nvPr/>
            </p:nvCxnSpPr>
            <p:spPr>
              <a:xfrm>
                <a:off x="8226665" y="1840963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399" name="Shape 399"/>
              <p:cNvCxnSpPr/>
              <p:nvPr/>
            </p:nvCxnSpPr>
            <p:spPr>
              <a:xfrm>
                <a:off x="8226665" y="2282078"/>
                <a:ext cx="178524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400" name="Shape 400"/>
            <p:cNvGrpSpPr/>
            <p:nvPr/>
          </p:nvGrpSpPr>
          <p:grpSpPr>
            <a:xfrm rot="10800000">
              <a:off x="10011903" y="3390497"/>
              <a:ext cx="1652273" cy="759417"/>
              <a:chOff x="481738" y="3739507"/>
              <a:chExt cx="1651671" cy="759417"/>
            </a:xfrm>
          </p:grpSpPr>
          <p:cxnSp>
            <p:nvCxnSpPr>
              <p:cNvPr id="401" name="Shape 401"/>
              <p:cNvCxnSpPr/>
              <p:nvPr/>
            </p:nvCxnSpPr>
            <p:spPr>
              <a:xfrm>
                <a:off x="2133409" y="3739507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02" name="Shape 402"/>
              <p:cNvCxnSpPr/>
              <p:nvPr/>
            </p:nvCxnSpPr>
            <p:spPr>
              <a:xfrm rot="10800000">
                <a:off x="481738" y="4091553"/>
                <a:ext cx="1651671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  <p:cxnSp>
          <p:nvCxnSpPr>
            <p:cNvPr id="403" name="Shape 403"/>
            <p:cNvCxnSpPr/>
            <p:nvPr/>
          </p:nvCxnSpPr>
          <p:spPr>
            <a:xfrm flipH="1">
              <a:off x="9186111" y="1170004"/>
              <a:ext cx="732451" cy="796225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404" name="Shape 404"/>
            <p:cNvSpPr/>
            <p:nvPr/>
          </p:nvSpPr>
          <p:spPr>
            <a:xfrm>
              <a:off x="8016381" y="620745"/>
              <a:ext cx="2304773" cy="2775075"/>
            </a:xfrm>
            <a:prstGeom prst="ellipse">
              <a:avLst/>
            </a:prstGeom>
            <a:noFill/>
            <a:ln cap="flat" cmpd="sng" w="1270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5" name="Shape 405"/>
          <p:cNvSpPr/>
          <p:nvPr/>
        </p:nvSpPr>
        <p:spPr>
          <a:xfrm>
            <a:off x="206456" y="-36480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406" name="Shape 406"/>
          <p:cNvSpPr txBox="1"/>
          <p:nvPr>
            <p:ph type="title"/>
          </p:nvPr>
        </p:nvSpPr>
        <p:spPr>
          <a:xfrm>
            <a:off x="1919325" y="0"/>
            <a:ext cx="65604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Which type of radiation is made of wavelengths between 10</a:t>
            </a:r>
            <a:r>
              <a:rPr baseline="30000" lang="en-US" sz="2400">
                <a:solidFill>
                  <a:schemeClr val="lt1"/>
                </a:solidFill>
              </a:rPr>
              <a:t>-7</a:t>
            </a:r>
            <a:r>
              <a:rPr lang="en-US" sz="2400">
                <a:solidFill>
                  <a:schemeClr val="lt1"/>
                </a:solidFill>
              </a:rPr>
              <a:t> and 10</a:t>
            </a:r>
            <a:r>
              <a:rPr baseline="30000" lang="en-US" sz="2400">
                <a:solidFill>
                  <a:schemeClr val="lt1"/>
                </a:solidFill>
              </a:rPr>
              <a:t>-9 </a:t>
            </a:r>
            <a:r>
              <a:rPr lang="en-US" sz="2400">
                <a:solidFill>
                  <a:schemeClr val="lt1"/>
                </a:solidFill>
              </a:rPr>
              <a:t>cm?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Shape 411"/>
          <p:cNvGrpSpPr/>
          <p:nvPr/>
        </p:nvGrpSpPr>
        <p:grpSpPr>
          <a:xfrm>
            <a:off x="2133409" y="821468"/>
            <a:ext cx="7835778" cy="4238217"/>
            <a:chOff x="304612" y="620745"/>
            <a:chExt cx="11723202" cy="6243819"/>
          </a:xfrm>
        </p:grpSpPr>
        <p:grpSp>
          <p:nvGrpSpPr>
            <p:cNvPr id="412" name="Shape 412"/>
            <p:cNvGrpSpPr/>
            <p:nvPr/>
          </p:nvGrpSpPr>
          <p:grpSpPr>
            <a:xfrm>
              <a:off x="304612" y="4498925"/>
              <a:ext cx="11723202" cy="2365639"/>
              <a:chOff x="87166" y="4498925"/>
              <a:chExt cx="11723202" cy="2365639"/>
            </a:xfrm>
          </p:grpSpPr>
          <p:grpSp>
            <p:nvGrpSpPr>
              <p:cNvPr id="413" name="Shape 413"/>
              <p:cNvGrpSpPr/>
              <p:nvPr/>
            </p:nvGrpSpPr>
            <p:grpSpPr>
              <a:xfrm>
                <a:off x="87166" y="4498925"/>
                <a:ext cx="11723202" cy="1464137"/>
                <a:chOff x="330632" y="4758567"/>
                <a:chExt cx="11723202" cy="1464137"/>
              </a:xfrm>
            </p:grpSpPr>
            <p:pic>
              <p:nvPicPr>
                <p:cNvPr id="414" name="Shape 414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330632" y="4758567"/>
                  <a:ext cx="11541070" cy="82186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15" name="Shape 415"/>
                <p:cNvSpPr txBox="1"/>
                <p:nvPr/>
              </p:nvSpPr>
              <p:spPr>
                <a:xfrm>
                  <a:off x="330632" y="5835516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3</a:t>
                  </a:r>
                  <a:endParaRPr/>
                </a:p>
              </p:txBody>
            </p:sp>
            <p:sp>
              <p:nvSpPr>
                <p:cNvPr id="416" name="Shape 416"/>
                <p:cNvSpPr txBox="1"/>
                <p:nvPr/>
              </p:nvSpPr>
              <p:spPr>
                <a:xfrm>
                  <a:off x="1813301" y="5835516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endParaRPr baseline="30000" sz="18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endParaRPr>
                </a:p>
              </p:txBody>
            </p:sp>
            <p:sp>
              <p:nvSpPr>
                <p:cNvPr id="417" name="Shape 417"/>
                <p:cNvSpPr txBox="1"/>
                <p:nvPr/>
              </p:nvSpPr>
              <p:spPr>
                <a:xfrm>
                  <a:off x="3357967" y="5832888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-1</a:t>
                  </a:r>
                  <a:endParaRPr/>
                </a:p>
              </p:txBody>
            </p:sp>
            <p:sp>
              <p:nvSpPr>
                <p:cNvPr id="418" name="Shape 418"/>
                <p:cNvSpPr txBox="1"/>
                <p:nvPr/>
              </p:nvSpPr>
              <p:spPr>
                <a:xfrm>
                  <a:off x="4968506" y="5853372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-3</a:t>
                  </a:r>
                  <a:endParaRPr/>
                </a:p>
              </p:txBody>
            </p:sp>
            <p:sp>
              <p:nvSpPr>
                <p:cNvPr id="419" name="Shape 419"/>
                <p:cNvSpPr txBox="1"/>
                <p:nvPr/>
              </p:nvSpPr>
              <p:spPr>
                <a:xfrm>
                  <a:off x="6579045" y="5848116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-5</a:t>
                  </a:r>
                  <a:endParaRPr/>
                </a:p>
              </p:txBody>
            </p:sp>
            <p:sp>
              <p:nvSpPr>
                <p:cNvPr id="420" name="Shape 420"/>
                <p:cNvSpPr txBox="1"/>
                <p:nvPr/>
              </p:nvSpPr>
              <p:spPr>
                <a:xfrm>
                  <a:off x="8092712" y="5827362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-7</a:t>
                  </a:r>
                  <a:endParaRPr/>
                </a:p>
              </p:txBody>
            </p:sp>
            <p:sp>
              <p:nvSpPr>
                <p:cNvPr id="421" name="Shape 421"/>
                <p:cNvSpPr txBox="1"/>
                <p:nvPr/>
              </p:nvSpPr>
              <p:spPr>
                <a:xfrm>
                  <a:off x="9903417" y="5827362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-9</a:t>
                  </a:r>
                  <a:endParaRPr/>
                </a:p>
              </p:txBody>
            </p:sp>
            <p:sp>
              <p:nvSpPr>
                <p:cNvPr id="422" name="Shape 422"/>
                <p:cNvSpPr txBox="1"/>
                <p:nvPr/>
              </p:nvSpPr>
              <p:spPr>
                <a:xfrm>
                  <a:off x="11361578" y="5827362"/>
                  <a:ext cx="692256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10</a:t>
                  </a:r>
                  <a:r>
                    <a:rPr baseline="30000" lang="en-US" sz="1800">
                      <a:solidFill>
                        <a:srgbClr val="FFFFFF"/>
                      </a:solidFill>
                      <a:latin typeface="Comic Sans MS"/>
                      <a:ea typeface="Comic Sans MS"/>
                      <a:cs typeface="Comic Sans MS"/>
                      <a:sym typeface="Comic Sans MS"/>
                    </a:rPr>
                    <a:t>-11</a:t>
                  </a:r>
                  <a:endParaRPr/>
                </a:p>
              </p:txBody>
            </p:sp>
          </p:grpSp>
          <p:sp>
            <p:nvSpPr>
              <p:cNvPr id="423" name="Shape 423"/>
              <p:cNvSpPr txBox="1"/>
              <p:nvPr/>
            </p:nvSpPr>
            <p:spPr>
              <a:xfrm>
                <a:off x="4543961" y="6320457"/>
                <a:ext cx="2954365" cy="544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Comic Sans MS"/>
                    <a:ea typeface="Comic Sans MS"/>
                    <a:cs typeface="Comic Sans MS"/>
                    <a:sym typeface="Comic Sans MS"/>
                  </a:rPr>
                  <a:t>Wavelength (cm)</a:t>
                </a:r>
                <a:endParaRPr/>
              </a:p>
            </p:txBody>
          </p:sp>
        </p:grpSp>
        <p:grpSp>
          <p:nvGrpSpPr>
            <p:cNvPr id="424" name="Shape 424"/>
            <p:cNvGrpSpPr/>
            <p:nvPr/>
          </p:nvGrpSpPr>
          <p:grpSpPr>
            <a:xfrm>
              <a:off x="481738" y="3739507"/>
              <a:ext cx="1651671" cy="759417"/>
              <a:chOff x="481738" y="3739507"/>
              <a:chExt cx="1651671" cy="759417"/>
            </a:xfrm>
          </p:grpSpPr>
          <p:cxnSp>
            <p:nvCxnSpPr>
              <p:cNvPr id="425" name="Shape 425"/>
              <p:cNvCxnSpPr/>
              <p:nvPr/>
            </p:nvCxnSpPr>
            <p:spPr>
              <a:xfrm>
                <a:off x="2133409" y="3739507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6" name="Shape 426"/>
              <p:cNvCxnSpPr/>
              <p:nvPr/>
            </p:nvCxnSpPr>
            <p:spPr>
              <a:xfrm rot="10800000">
                <a:off x="481738" y="4091553"/>
                <a:ext cx="1651671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  <p:grpSp>
          <p:nvGrpSpPr>
            <p:cNvPr id="427" name="Shape 427"/>
            <p:cNvGrpSpPr/>
            <p:nvPr/>
          </p:nvGrpSpPr>
          <p:grpSpPr>
            <a:xfrm>
              <a:off x="2133409" y="1902369"/>
              <a:ext cx="2314605" cy="759418"/>
              <a:chOff x="2133409" y="2456480"/>
              <a:chExt cx="1547250" cy="759418"/>
            </a:xfrm>
          </p:grpSpPr>
          <p:cxnSp>
            <p:nvCxnSpPr>
              <p:cNvPr id="428" name="Shape 428"/>
              <p:cNvCxnSpPr/>
              <p:nvPr/>
            </p:nvCxnSpPr>
            <p:spPr>
              <a:xfrm>
                <a:off x="2133409" y="2456481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29" name="Shape 429"/>
              <p:cNvCxnSpPr/>
              <p:nvPr/>
            </p:nvCxnSpPr>
            <p:spPr>
              <a:xfrm>
                <a:off x="3680659" y="2456480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0" name="Shape 430"/>
              <p:cNvCxnSpPr/>
              <p:nvPr/>
            </p:nvCxnSpPr>
            <p:spPr>
              <a:xfrm>
                <a:off x="2133409" y="2836190"/>
                <a:ext cx="1544666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431" name="Shape 431"/>
            <p:cNvGrpSpPr/>
            <p:nvPr/>
          </p:nvGrpSpPr>
          <p:grpSpPr>
            <a:xfrm>
              <a:off x="4444149" y="2980089"/>
              <a:ext cx="1832666" cy="759418"/>
              <a:chOff x="4444148" y="2980089"/>
              <a:chExt cx="1987649" cy="759418"/>
            </a:xfrm>
          </p:grpSpPr>
          <p:cxnSp>
            <p:nvCxnSpPr>
              <p:cNvPr id="432" name="Shape 432"/>
              <p:cNvCxnSpPr/>
              <p:nvPr/>
            </p:nvCxnSpPr>
            <p:spPr>
              <a:xfrm>
                <a:off x="4444148" y="2980090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3" name="Shape 433"/>
              <p:cNvCxnSpPr/>
              <p:nvPr/>
            </p:nvCxnSpPr>
            <p:spPr>
              <a:xfrm>
                <a:off x="6431797" y="2980089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34" name="Shape 434"/>
              <p:cNvCxnSpPr/>
              <p:nvPr/>
            </p:nvCxnSpPr>
            <p:spPr>
              <a:xfrm>
                <a:off x="4444148" y="3359798"/>
                <a:ext cx="198764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435" name="Shape 435"/>
            <p:cNvGrpSpPr/>
            <p:nvPr/>
          </p:nvGrpSpPr>
          <p:grpSpPr>
            <a:xfrm>
              <a:off x="6258558" y="1312117"/>
              <a:ext cx="294467" cy="759417"/>
              <a:chOff x="6276815" y="1750774"/>
              <a:chExt cx="294467" cy="759417"/>
            </a:xfrm>
          </p:grpSpPr>
          <p:cxnSp>
            <p:nvCxnSpPr>
              <p:cNvPr id="436" name="Shape 436"/>
              <p:cNvCxnSpPr/>
              <p:nvPr/>
            </p:nvCxnSpPr>
            <p:spPr>
              <a:xfrm>
                <a:off x="6553025" y="1750774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grpSp>
            <p:nvGrpSpPr>
              <p:cNvPr id="437" name="Shape 437"/>
              <p:cNvGrpSpPr/>
              <p:nvPr/>
            </p:nvGrpSpPr>
            <p:grpSpPr>
              <a:xfrm>
                <a:off x="6276815" y="1750774"/>
                <a:ext cx="294467" cy="759417"/>
                <a:chOff x="6418706" y="1700891"/>
                <a:chExt cx="294467" cy="759417"/>
              </a:xfrm>
            </p:grpSpPr>
            <p:cxnSp>
              <p:nvCxnSpPr>
                <p:cNvPr id="438" name="Shape 438"/>
                <p:cNvCxnSpPr/>
                <p:nvPr/>
              </p:nvCxnSpPr>
              <p:spPr>
                <a:xfrm>
                  <a:off x="6418706" y="1700891"/>
                  <a:ext cx="0" cy="75941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26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  <p:cxnSp>
              <p:nvCxnSpPr>
                <p:cNvPr id="439" name="Shape 439"/>
                <p:cNvCxnSpPr/>
                <p:nvPr/>
              </p:nvCxnSpPr>
              <p:spPr>
                <a:xfrm>
                  <a:off x="6418706" y="2123268"/>
                  <a:ext cx="294467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FF26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</p:cxnSp>
          </p:grpSp>
        </p:grpSp>
        <p:grpSp>
          <p:nvGrpSpPr>
            <p:cNvPr id="440" name="Shape 440"/>
            <p:cNvGrpSpPr/>
            <p:nvPr/>
          </p:nvGrpSpPr>
          <p:grpSpPr>
            <a:xfrm>
              <a:off x="6553025" y="2980088"/>
              <a:ext cx="1676399" cy="759418"/>
              <a:chOff x="6584198" y="578929"/>
              <a:chExt cx="1676399" cy="759418"/>
            </a:xfrm>
          </p:grpSpPr>
          <p:cxnSp>
            <p:nvCxnSpPr>
              <p:cNvPr id="441" name="Shape 441"/>
              <p:cNvCxnSpPr/>
              <p:nvPr/>
            </p:nvCxnSpPr>
            <p:spPr>
              <a:xfrm>
                <a:off x="8260597" y="578929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42" name="Shape 442"/>
              <p:cNvCxnSpPr/>
              <p:nvPr/>
            </p:nvCxnSpPr>
            <p:spPr>
              <a:xfrm>
                <a:off x="6584198" y="578930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43" name="Shape 443"/>
              <p:cNvCxnSpPr/>
              <p:nvPr/>
            </p:nvCxnSpPr>
            <p:spPr>
              <a:xfrm>
                <a:off x="6584198" y="958638"/>
                <a:ext cx="1676399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444" name="Shape 444"/>
            <p:cNvGrpSpPr/>
            <p:nvPr/>
          </p:nvGrpSpPr>
          <p:grpSpPr>
            <a:xfrm>
              <a:off x="8226665" y="1840963"/>
              <a:ext cx="1785240" cy="820823"/>
              <a:chOff x="8226665" y="1840963"/>
              <a:chExt cx="1785240" cy="820823"/>
            </a:xfrm>
          </p:grpSpPr>
          <p:cxnSp>
            <p:nvCxnSpPr>
              <p:cNvPr id="445" name="Shape 445"/>
              <p:cNvCxnSpPr/>
              <p:nvPr/>
            </p:nvCxnSpPr>
            <p:spPr>
              <a:xfrm>
                <a:off x="10011905" y="1902369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46" name="Shape 446"/>
              <p:cNvCxnSpPr/>
              <p:nvPr/>
            </p:nvCxnSpPr>
            <p:spPr>
              <a:xfrm>
                <a:off x="8226665" y="1840963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47" name="Shape 447"/>
              <p:cNvCxnSpPr/>
              <p:nvPr/>
            </p:nvCxnSpPr>
            <p:spPr>
              <a:xfrm>
                <a:off x="8226665" y="2282078"/>
                <a:ext cx="178524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grpSp>
          <p:nvGrpSpPr>
            <p:cNvPr id="448" name="Shape 448"/>
            <p:cNvGrpSpPr/>
            <p:nvPr/>
          </p:nvGrpSpPr>
          <p:grpSpPr>
            <a:xfrm rot="10800000">
              <a:off x="10011903" y="3390497"/>
              <a:ext cx="1652273" cy="759417"/>
              <a:chOff x="481738" y="3739507"/>
              <a:chExt cx="1651671" cy="759417"/>
            </a:xfrm>
          </p:grpSpPr>
          <p:cxnSp>
            <p:nvCxnSpPr>
              <p:cNvPr id="449" name="Shape 449"/>
              <p:cNvCxnSpPr/>
              <p:nvPr/>
            </p:nvCxnSpPr>
            <p:spPr>
              <a:xfrm>
                <a:off x="2133409" y="3739507"/>
                <a:ext cx="0" cy="7594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450" name="Shape 450"/>
              <p:cNvCxnSpPr/>
              <p:nvPr/>
            </p:nvCxnSpPr>
            <p:spPr>
              <a:xfrm rot="10800000">
                <a:off x="481738" y="4091553"/>
                <a:ext cx="1651671" cy="0"/>
              </a:xfrm>
              <a:prstGeom prst="straightConnector1">
                <a:avLst/>
              </a:prstGeom>
              <a:noFill/>
              <a:ln cap="flat" cmpd="sng" w="28575">
                <a:solidFill>
                  <a:srgbClr val="FF2600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</p:grpSp>
        <p:cxnSp>
          <p:nvCxnSpPr>
            <p:cNvPr id="451" name="Shape 451"/>
            <p:cNvCxnSpPr/>
            <p:nvPr/>
          </p:nvCxnSpPr>
          <p:spPr>
            <a:xfrm flipH="1">
              <a:off x="9186111" y="1170004"/>
              <a:ext cx="732451" cy="796225"/>
            </a:xfrm>
            <a:prstGeom prst="straightConnector1">
              <a:avLst/>
            </a:prstGeom>
            <a:noFill/>
            <a:ln cap="flat" cmpd="sng" w="57150">
              <a:solidFill>
                <a:schemeClr val="lt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452" name="Shape 452"/>
            <p:cNvSpPr/>
            <p:nvPr/>
          </p:nvSpPr>
          <p:spPr>
            <a:xfrm>
              <a:off x="8016381" y="620745"/>
              <a:ext cx="2304773" cy="2775075"/>
            </a:xfrm>
            <a:prstGeom prst="ellipse">
              <a:avLst/>
            </a:prstGeom>
            <a:noFill/>
            <a:ln cap="flat" cmpd="sng" w="12700">
              <a:solidFill>
                <a:srgbClr val="FFFF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3" name="Shape 453"/>
          <p:cNvSpPr/>
          <p:nvPr/>
        </p:nvSpPr>
        <p:spPr>
          <a:xfrm>
            <a:off x="206456" y="-36480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454" name="Shape 454"/>
          <p:cNvSpPr txBox="1"/>
          <p:nvPr>
            <p:ph type="ctrTitle"/>
          </p:nvPr>
        </p:nvSpPr>
        <p:spPr>
          <a:xfrm>
            <a:off x="1686700" y="5202300"/>
            <a:ext cx="9144000" cy="16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X-Ray</a:t>
            </a:r>
            <a:endParaRPr/>
          </a:p>
        </p:txBody>
      </p:sp>
      <p:sp>
        <p:nvSpPr>
          <p:cNvPr id="455" name="Shape 455"/>
          <p:cNvSpPr txBox="1"/>
          <p:nvPr>
            <p:ph idx="1" type="subTitle"/>
          </p:nvPr>
        </p:nvSpPr>
        <p:spPr>
          <a:xfrm>
            <a:off x="2068275" y="182888"/>
            <a:ext cx="6187200" cy="16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Which type of radiation is made of wavelengths between 10</a:t>
            </a:r>
            <a:r>
              <a:rPr baseline="30000" lang="en-US">
                <a:solidFill>
                  <a:schemeClr val="lt1"/>
                </a:solidFill>
              </a:rPr>
              <a:t>-7</a:t>
            </a:r>
            <a:r>
              <a:rPr lang="en-US">
                <a:solidFill>
                  <a:schemeClr val="lt1"/>
                </a:solidFill>
              </a:rPr>
              <a:t> and 10</a:t>
            </a:r>
            <a:r>
              <a:rPr baseline="30000" lang="en-US">
                <a:solidFill>
                  <a:schemeClr val="lt1"/>
                </a:solidFill>
              </a:rPr>
              <a:t>-9 </a:t>
            </a:r>
            <a:r>
              <a:rPr lang="en-US">
                <a:solidFill>
                  <a:schemeClr val="lt1"/>
                </a:solidFill>
              </a:rPr>
              <a:t>cm?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179747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These rays are present in atomic bomb explosions</a:t>
            </a:r>
            <a:endParaRPr/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8109" y="1365289"/>
            <a:ext cx="4914344" cy="3071465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/>
          <p:nvPr/>
        </p:nvSpPr>
        <p:spPr>
          <a:xfrm>
            <a:off x="0" y="-451651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>
            <p:ph type="ctrTitle"/>
          </p:nvPr>
        </p:nvSpPr>
        <p:spPr>
          <a:xfrm>
            <a:off x="2587450" y="-212254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These rays are present in atomic bomb explosions</a:t>
            </a:r>
            <a:endParaRPr/>
          </a:p>
        </p:txBody>
      </p:sp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8109" y="1365289"/>
            <a:ext cx="4914344" cy="307146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Shape 469"/>
          <p:cNvSpPr/>
          <p:nvPr/>
        </p:nvSpPr>
        <p:spPr>
          <a:xfrm>
            <a:off x="0" y="-451651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470" name="Shape 470"/>
          <p:cNvSpPr txBox="1"/>
          <p:nvPr>
            <p:ph idx="1" type="subTitle"/>
          </p:nvPr>
        </p:nvSpPr>
        <p:spPr>
          <a:xfrm>
            <a:off x="1625900" y="4878588"/>
            <a:ext cx="9144000" cy="165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Gamma</a:t>
            </a:r>
            <a:endParaRPr b="1" sz="5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2123" y="972355"/>
            <a:ext cx="5605037" cy="555699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262212" y="-351084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260088"/>
            <a:ext cx="3744951" cy="3744951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Shape 477"/>
          <p:cNvSpPr/>
          <p:nvPr/>
        </p:nvSpPr>
        <p:spPr>
          <a:xfrm>
            <a:off x="0" y="-230985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1" sz="16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 txBox="1"/>
          <p:nvPr>
            <p:ph type="title"/>
          </p:nvPr>
        </p:nvSpPr>
        <p:spPr>
          <a:xfrm>
            <a:off x="3070150" y="0"/>
            <a:ext cx="82752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Tanning beds use this type of radiation, which is widely known to cause skin cancer 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3000" y="1260088"/>
            <a:ext cx="3744951" cy="3744951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Shape 485"/>
          <p:cNvSpPr/>
          <p:nvPr/>
        </p:nvSpPr>
        <p:spPr>
          <a:xfrm>
            <a:off x="0" y="-230985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b="1" sz="16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 txBox="1"/>
          <p:nvPr>
            <p:ph type="title"/>
          </p:nvPr>
        </p:nvSpPr>
        <p:spPr>
          <a:xfrm>
            <a:off x="1229575" y="4634097"/>
            <a:ext cx="10515600" cy="222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500">
                <a:solidFill>
                  <a:schemeClr val="lt1"/>
                </a:solidFill>
              </a:rPr>
              <a:t>Ultraviolet</a:t>
            </a:r>
            <a:endParaRPr/>
          </a:p>
        </p:txBody>
      </p:sp>
      <p:sp>
        <p:nvSpPr>
          <p:cNvPr id="487" name="Shape 487"/>
          <p:cNvSpPr txBox="1"/>
          <p:nvPr>
            <p:ph idx="1" type="body"/>
          </p:nvPr>
        </p:nvSpPr>
        <p:spPr>
          <a:xfrm>
            <a:off x="3104725" y="208400"/>
            <a:ext cx="8240700" cy="15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Tanning beds use this type of radiation, which is widely known to cause skin cancer </a:t>
            </a:r>
            <a:endParaRPr>
              <a:solidFill>
                <a:schemeClr val="dk1"/>
              </a:solidFill>
            </a:endParaRPr>
          </a:p>
          <a:p>
            <a:pPr indent="0" lvl="0" marL="0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4550" y="1182028"/>
            <a:ext cx="6985437" cy="282125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/>
          <p:nvPr/>
        </p:nvSpPr>
        <p:spPr>
          <a:xfrm>
            <a:off x="146548" y="-409405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1" sz="16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4550" y="1182028"/>
            <a:ext cx="6985437" cy="2821259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Shape 499"/>
          <p:cNvSpPr/>
          <p:nvPr/>
        </p:nvSpPr>
        <p:spPr>
          <a:xfrm>
            <a:off x="146548" y="-409405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b="1" sz="16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Shape 500"/>
          <p:cNvSpPr txBox="1"/>
          <p:nvPr>
            <p:ph type="title"/>
          </p:nvPr>
        </p:nvSpPr>
        <p:spPr>
          <a:xfrm>
            <a:off x="838200" y="4754775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Infrared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9932" y="778955"/>
            <a:ext cx="4241181" cy="325157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Shape 506"/>
          <p:cNvSpPr/>
          <p:nvPr/>
        </p:nvSpPr>
        <p:spPr>
          <a:xfrm>
            <a:off x="135396" y="-242137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sz="16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Shape 5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9932" y="778955"/>
            <a:ext cx="4241181" cy="3251571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/>
          <p:cNvSpPr/>
          <p:nvPr/>
        </p:nvSpPr>
        <p:spPr>
          <a:xfrm>
            <a:off x="135396" y="-242137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endParaRPr b="1" sz="16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 txBox="1"/>
          <p:nvPr>
            <p:ph type="title"/>
          </p:nvPr>
        </p:nvSpPr>
        <p:spPr>
          <a:xfrm>
            <a:off x="838188" y="4976200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Microwave</a:t>
            </a:r>
            <a:endParaRPr b="1" sz="5400">
              <a:solidFill>
                <a:schemeClr val="l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008" y="1271949"/>
            <a:ext cx="5974920" cy="3127497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Shape 519"/>
          <p:cNvSpPr/>
          <p:nvPr/>
        </p:nvSpPr>
        <p:spPr>
          <a:xfrm>
            <a:off x="135395" y="-476313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sp>
        <p:nvSpPr>
          <p:cNvPr id="520" name="Shape 520"/>
          <p:cNvSpPr txBox="1"/>
          <p:nvPr>
            <p:ph type="title"/>
          </p:nvPr>
        </p:nvSpPr>
        <p:spPr>
          <a:xfrm>
            <a:off x="3026500" y="0"/>
            <a:ext cx="77847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Wear sunscreen to protect your skin from these harmful rays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Shape 5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3008" y="1271949"/>
            <a:ext cx="5974920" cy="3127497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Shape 526"/>
          <p:cNvSpPr txBox="1"/>
          <p:nvPr/>
        </p:nvSpPr>
        <p:spPr>
          <a:xfrm>
            <a:off x="2878873" y="138213"/>
            <a:ext cx="768319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135395" y="-476313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sp>
        <p:nvSpPr>
          <p:cNvPr id="528" name="Shape 528"/>
          <p:cNvSpPr txBox="1"/>
          <p:nvPr>
            <p:ph type="ctrTitle"/>
          </p:nvPr>
        </p:nvSpPr>
        <p:spPr>
          <a:xfrm>
            <a:off x="1524000" y="5014895"/>
            <a:ext cx="9144000" cy="1491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Ultraviolet</a:t>
            </a:r>
            <a:endParaRPr/>
          </a:p>
        </p:txBody>
      </p:sp>
      <p:sp>
        <p:nvSpPr>
          <p:cNvPr id="529" name="Shape 529"/>
          <p:cNvSpPr txBox="1"/>
          <p:nvPr>
            <p:ph idx="1" type="subTitle"/>
          </p:nvPr>
        </p:nvSpPr>
        <p:spPr>
          <a:xfrm>
            <a:off x="3360625" y="138225"/>
            <a:ext cx="7072800" cy="16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Wear sunscreen to protect your skin from these harmful rays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/>
          <p:nvPr/>
        </p:nvSpPr>
        <p:spPr>
          <a:xfrm>
            <a:off x="135395" y="-476313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pic>
        <p:nvPicPr>
          <p:cNvPr id="535" name="Shape 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4513" y="126945"/>
            <a:ext cx="3578610" cy="454173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/>
          <p:nvPr/>
        </p:nvSpPr>
        <p:spPr>
          <a:xfrm>
            <a:off x="135395" y="-476313"/>
            <a:ext cx="2342309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r>
            <a:endParaRPr/>
          </a:p>
        </p:txBody>
      </p:sp>
      <p:pic>
        <p:nvPicPr>
          <p:cNvPr id="541" name="Shape 5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4513" y="126945"/>
            <a:ext cx="3578610" cy="4541731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2" name="Shape 542"/>
          <p:cNvSpPr txBox="1"/>
          <p:nvPr>
            <p:ph type="title"/>
          </p:nvPr>
        </p:nvSpPr>
        <p:spPr>
          <a:xfrm>
            <a:off x="838200" y="4989250"/>
            <a:ext cx="10515600" cy="13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1500">
                <a:solidFill>
                  <a:schemeClr val="lt1"/>
                </a:solidFill>
              </a:rPr>
              <a:t>Visible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8902" y="899223"/>
            <a:ext cx="8575908" cy="516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373724" y="-264439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6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type="title"/>
          </p:nvPr>
        </p:nvSpPr>
        <p:spPr>
          <a:xfrm>
            <a:off x="631117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/>
          </a:p>
        </p:txBody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761367" y="1139069"/>
            <a:ext cx="10515600" cy="5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Boardman, R.  2017.  Animals that see in infrared. Sciencing.com. 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http://sciencing.com/animals-can-see-infrared-light-6910261.html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1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Cancer Institute.  Radiation Therapy for Cancer.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https://www.cancer.gov/about-cancer/treatment/types/radiation-therapy/radiation-fact-sheet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/ Retrieved on 8/2/17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1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0" i="0" lang="en-US" sz="11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Images/Media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US" sz="1100"/>
              <a:t>Digital Image (slides 4,20,21 ):  Radio tower </a:t>
            </a:r>
            <a:r>
              <a:rPr lang="en-US" sz="1100" u="sng">
                <a:solidFill>
                  <a:schemeClr val="hlink"/>
                </a:solidFill>
                <a:hlinkClick r:id="rId5"/>
              </a:rPr>
              <a:t>–</a:t>
            </a:r>
            <a:r>
              <a:rPr lang="en-US" sz="1100"/>
              <a:t> Corbisimages.com:  </a:t>
            </a:r>
            <a:r>
              <a:rPr lang="en-US" sz="1100" u="sng">
                <a:solidFill>
                  <a:schemeClr val="hlink"/>
                </a:solidFill>
                <a:hlinkClick r:id="rId6"/>
              </a:rPr>
              <a:t>https://www.pinterest.com/pin/526639750146192384/</a:t>
            </a:r>
            <a:r>
              <a:rPr lang="en-US" sz="1100"/>
              <a:t> Retrieved 8/2/17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Image (slides 5,22,</a:t>
            </a:r>
            <a:r>
              <a:rPr lang="en-US" sz="1100"/>
              <a:t>23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): Human Infrared -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http://www.wikiwand.com/en/Infrared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/Retrieved 8/2/17 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Image (slides 6,24,25 ): Cell Phone -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http://www.clipartpanda.com/categories/no-cell-phone-clipart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/Retrieved 8/2/17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US" sz="1100"/>
              <a:t>Digital Image (slides 7,26,27 ): Cancer Treatment - </a:t>
            </a:r>
            <a:r>
              <a:rPr lang="en-US" sz="1100" u="sng">
                <a:solidFill>
                  <a:schemeClr val="hlink"/>
                </a:solidFill>
                <a:hlinkClick r:id="rId9"/>
              </a:rPr>
              <a:t>http://www.xxszxyy.com.cn/</a:t>
            </a:r>
            <a:r>
              <a:rPr lang="en-US" sz="1100"/>
              <a:t> Retrieved 8/2/17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sz="1100"/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US" sz="1100"/>
              <a:t>Digital Image (slides 8,28,29 ):  X-Ray - </a:t>
            </a:r>
            <a:r>
              <a:rPr lang="en-US" sz="1100" u="sng">
                <a:solidFill>
                  <a:schemeClr val="hlink"/>
                </a:solidFill>
                <a:hlinkClick r:id="rId10"/>
              </a:rPr>
              <a:t>http://pulsemedicalimaging.com.au/x-ray/</a:t>
            </a:r>
            <a:r>
              <a:rPr lang="en-US" sz="1100"/>
              <a:t> / Retrieved 8/2/17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sz="1100"/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US" sz="1100"/>
              <a:t>Digital Image (slide 9,30,31 ): Visible Colors - </a:t>
            </a:r>
            <a:r>
              <a:rPr lang="en-US" sz="1100" u="sng">
                <a:solidFill>
                  <a:schemeClr val="hlink"/>
                </a:solidFill>
                <a:hlinkClick r:id="rId11"/>
              </a:rPr>
              <a:t>https://www.thoughtco.com/the-visible-light-spectrum-2699036</a:t>
            </a:r>
            <a:r>
              <a:rPr lang="en-US" sz="1100"/>
              <a:t>  /Retrieved 8/2/17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sz="1100"/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US" sz="1100"/>
              <a:t>Digital Image (slides 10,32,33 ): Radio - </a:t>
            </a:r>
            <a:r>
              <a:rPr lang="en-US" sz="1100" u="sng">
                <a:solidFill>
                  <a:schemeClr val="hlink"/>
                </a:solidFill>
                <a:hlinkClick r:id="rId12"/>
              </a:rPr>
              <a:t>http://fallout.wikia.com/wiki/Ham_radio</a:t>
            </a:r>
            <a:r>
              <a:rPr lang="en-US" sz="1100"/>
              <a:t> /Retrieved 8/2/17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sz="1100"/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US" sz="1100"/>
              <a:t>Digital Image (slides 11,34,35):  Snake - </a:t>
            </a:r>
            <a:r>
              <a:rPr lang="en-US" sz="1100" u="sng">
                <a:solidFill>
                  <a:schemeClr val="hlink"/>
                </a:solidFill>
                <a:hlinkClick r:id="rId13"/>
              </a:rPr>
              <a:t>http://sciencing.com/animals-can-see-infrared-light-6910261.html</a:t>
            </a:r>
            <a:r>
              <a:rPr lang="en-US" sz="1100"/>
              <a:t> /Retrieved 8/2/17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sz="1100"/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US" sz="1100"/>
              <a:t>Digital Image (slides 13,38,39 ): Atomic Bomb Explosion – Wallpapercave.com:  </a:t>
            </a:r>
            <a:r>
              <a:rPr lang="en-US" sz="1100" u="sng">
                <a:solidFill>
                  <a:schemeClr val="hlink"/>
                </a:solidFill>
                <a:hlinkClick r:id="rId14"/>
              </a:rPr>
              <a:t>https://www.pinterest.com/pin/572449802619043813/</a:t>
            </a:r>
            <a:r>
              <a:rPr lang="en-US" sz="1100"/>
              <a:t> /Retrieved 8/2/17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Image (slides 14,4</a:t>
            </a:r>
            <a:r>
              <a:rPr lang="en-US" sz="1100"/>
              <a:t>0,41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): Tanning Bed -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5"/>
              </a:rPr>
              <a:t>https://www.familyleisure.com/Blog/Tanning-Beds-Electrical-Requirements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/Retrieved 8/2/17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US" sz="1100"/>
              <a:t>Digital Image (slides 15,42,43 ): Stove Coil - </a:t>
            </a:r>
            <a:r>
              <a:rPr lang="en-US" sz="1100" u="sng">
                <a:solidFill>
                  <a:schemeClr val="hlink"/>
                </a:solidFill>
                <a:hlinkClick r:id="rId16"/>
              </a:rPr>
              <a:t>http://zenstoves.net/StoveSystems.htm</a:t>
            </a:r>
            <a:r>
              <a:rPr lang="en-US" sz="1100"/>
              <a:t> /Retrieved 8/2/17</a:t>
            </a:r>
            <a:endParaRPr sz="1100"/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sz="1100"/>
          </a:p>
          <a:p>
            <a:pPr indent="0" lvl="0" mar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lang="en-US" sz="1100"/>
              <a:t>Digital Image (slides 16,44,45 ): Microwave - </a:t>
            </a:r>
            <a:r>
              <a:rPr lang="en-US" sz="1100" u="sng">
                <a:solidFill>
                  <a:schemeClr val="hlink"/>
                </a:solidFill>
                <a:hlinkClick r:id="rId17"/>
              </a:rPr>
              <a:t>https://www.maryvancenc.com/is-your-microwave-destroying-your-health/</a:t>
            </a:r>
            <a:r>
              <a:rPr lang="en-US" sz="1100"/>
              <a:t> Retrieved 8/2/17 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100" u="sng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Image (slides 17, 46, 47 ): Sunburn -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8"/>
              </a:rPr>
              <a:t>http://www.wccbcharlotte.com/2016/05/31/bad-cases-of-sunburn-photos/</a:t>
            </a:r>
            <a:r>
              <a:rPr b="0" i="0" lang="en-US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/ Retrieved 8/2/17</a:t>
            </a:r>
            <a:endParaRPr sz="1100"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2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2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2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2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2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2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 b="0" i="0" sz="12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6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3016404" y="1137425"/>
            <a:ext cx="6289288" cy="5374888"/>
            <a:chOff x="3027556" y="1304693"/>
            <a:chExt cx="6289288" cy="5374888"/>
          </a:xfrm>
        </p:grpSpPr>
        <p:sp>
          <p:nvSpPr>
            <p:cNvPr id="118" name="Shape 118"/>
            <p:cNvSpPr/>
            <p:nvPr/>
          </p:nvSpPr>
          <p:spPr>
            <a:xfrm>
              <a:off x="3027556" y="1304693"/>
              <a:ext cx="6289288" cy="5374888"/>
            </a:xfrm>
            <a:prstGeom prst="rect">
              <a:avLst/>
            </a:prstGeom>
            <a:solidFill>
              <a:srgbClr val="FFC000"/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" name="Shape 1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118207" y="2032532"/>
              <a:ext cx="3665344" cy="430020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Shape 120"/>
          <p:cNvSpPr/>
          <p:nvPr/>
        </p:nvSpPr>
        <p:spPr>
          <a:xfrm>
            <a:off x="317968" y="-186014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6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0020" y="724831"/>
            <a:ext cx="6457496" cy="551308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317969" y="-320195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6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252850" y="2766150"/>
            <a:ext cx="4880100" cy="13257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>
                <a:solidFill>
                  <a:schemeClr val="lt1"/>
                </a:solidFill>
              </a:rPr>
              <a:t>These rays are used in cancer treatment radiation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620" y="78059"/>
            <a:ext cx="5980287" cy="663497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306817" y="-27559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16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206456" y="-364800"/>
            <a:ext cx="1263487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16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0019" y="1247696"/>
            <a:ext cx="7238380" cy="4831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