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25581C-2CA3-4005-9F98-80DCC50721CE}">
  <a:tblStyle styleId="{D525581C-2CA3-4005-9F98-80DCC50721C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5"/>
  </p:normalViewPr>
  <p:slideViewPr>
    <p:cSldViewPr snapToGrid="0" snapToObjects="1">
      <p:cViewPr varScale="1">
        <p:scale>
          <a:sx n="111" d="100"/>
          <a:sy n="111" d="100"/>
        </p:scale>
        <p:origin x="6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Shape 24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10</a:t>
            </a:fld>
            <a:endParaRPr sz="12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Shape 16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Shape 17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https://www.youtube.com/watch?v=6lfm1FpX--E. </a:t>
            </a:r>
            <a:endParaRPr/>
          </a:p>
        </p:txBody>
      </p:sp>
      <p:sp>
        <p:nvSpPr>
          <p:cNvPr id="178" name="Shape 17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Shape 18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0" name="Shape 19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Shape 1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Green represents particle density, usually protons and other ions.  Red represents particles at high temperatures and shows the CME is hotter than the usual solar wind flow.  Large changes in density are represented in blue.</a:t>
            </a:r>
            <a:endParaRPr dirty="0"/>
          </a:p>
        </p:txBody>
      </p:sp>
      <p:sp>
        <p:nvSpPr>
          <p:cNvPr id="210" name="Shape 21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Shape 21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Shape 22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4" name="Shape 2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Shape 92"/>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Shape 97"/>
          <p:cNvSpPr txBox="1">
            <a:spLocks noGrp="1"/>
          </p:cNvSpPr>
          <p:nvPr>
            <p:ph type="ctrTitle"/>
          </p:nvPr>
        </p:nvSpPr>
        <p:spPr>
          <a:xfrm>
            <a:off x="914400" y="2130426"/>
            <a:ext cx="103632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Shape 98"/>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ctr"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ctr"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ctr"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963084" y="4406901"/>
            <a:ext cx="103632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Shape 104"/>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5" name="Shape 10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Shape 110"/>
          <p:cNvSpPr txBox="1">
            <a:spLocks noGrp="1"/>
          </p:cNvSpPr>
          <p:nvPr>
            <p:ph type="body" idx="1"/>
          </p:nvPr>
        </p:nvSpPr>
        <p:spPr>
          <a:xfrm>
            <a:off x="609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11" name="Shape 111"/>
          <p:cNvSpPr txBox="1">
            <a:spLocks noGrp="1"/>
          </p:cNvSpPr>
          <p:nvPr>
            <p:ph type="body" idx="2"/>
          </p:nvPr>
        </p:nvSpPr>
        <p:spPr>
          <a:xfrm>
            <a:off x="6197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12" name="Shape 11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3" name="Shape 11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Shape 117"/>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119" name="Shape 119"/>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120" name="Shape 120"/>
          <p:cNvSpPr txBox="1">
            <a:spLocks noGrp="1"/>
          </p:cNvSpPr>
          <p:nvPr>
            <p:ph type="body" idx="4"/>
          </p:nvPr>
        </p:nvSpPr>
        <p:spPr>
          <a:xfrm>
            <a:off x="6193368" y="2174875"/>
            <a:ext cx="5389033"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Shape 12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609601" y="273050"/>
            <a:ext cx="4011084"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Shape 135"/>
          <p:cNvSpPr txBox="1">
            <a:spLocks noGrp="1"/>
          </p:cNvSpPr>
          <p:nvPr>
            <p:ph type="body" idx="1"/>
          </p:nvPr>
        </p:nvSpPr>
        <p:spPr>
          <a:xfrm>
            <a:off x="4766733" y="273051"/>
            <a:ext cx="6815667"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Shape 142"/>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43" name="Shape 143"/>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5" name="Shape 145"/>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6" name="Shape 1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9" name="Shape 149"/>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7285037" y="1828802"/>
            <a:ext cx="5851525" cy="2743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Shape 155"/>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Shape 86"/>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hyperlink" Target="http://proba2.sidc.be/about/SWAP" TargetMode="External"/><Relationship Id="rId3" Type="http://schemas.openxmlformats.org/officeDocument/2006/relationships/hyperlink" Target="https://www.nasa.gov/mission_pages/sunearth/spaceweather/index.html#q14" TargetMode="External"/><Relationship Id="rId7" Type="http://schemas.openxmlformats.org/officeDocument/2006/relationships/hyperlink" Target="http://www.northlandinspections.com/assets/img/Home/Question.png" TargetMode="External"/><Relationship Id="rId12" Type="http://schemas.openxmlformats.org/officeDocument/2006/relationships/hyperlink" Target="http://www.bbc.com/future/story/20131113-the-supernova-inside-your-plan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faa.gov/data_research/research/med_humanfacs/oamtechreports/2000s/media/0316.pdf" TargetMode="External"/><Relationship Id="rId11" Type="http://schemas.openxmlformats.org/officeDocument/2006/relationships/hyperlink" Target="http://thempfa.org/outline-map-us-and-canada/outline-map-us-and-canada-uscanadapoliticalblank/" TargetMode="External"/><Relationship Id="rId5" Type="http://schemas.openxmlformats.org/officeDocument/2006/relationships/hyperlink" Target="https://www.sciencedaily.com/releases/2009/03/090316144521.htm" TargetMode="External"/><Relationship Id="rId10" Type="http://schemas.openxmlformats.org/officeDocument/2006/relationships/hyperlink" Target="https://www.nasa.gov/topics/earth/features/sun_darkness.html" TargetMode="External"/><Relationship Id="rId4" Type="http://schemas.openxmlformats.org/officeDocument/2006/relationships/hyperlink" Target="https://www.swpc.noaa.gov/phenomena/solar-flares-radio-blackouts" TargetMode="External"/><Relationship Id="rId9" Type="http://schemas.openxmlformats.org/officeDocument/2006/relationships/hyperlink" Target="https://www.pexels.com/photo/sky-earth-galaxy-universe-242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hyperlink" Target="http://drive.google.com/file/d/1M82V2hbHxCBWitYcQElwWzdBGbP5-AVb/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hyperlink" Target="http://drive.google.com/file/d/1oE-sUBB02oU-_6MxEsIaF3ptj3pkWU0u/view"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38200" y="2766150"/>
            <a:ext cx="10515600" cy="1325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6000"/>
              <a:buFont typeface="Calibri"/>
              <a:buNone/>
            </a:pPr>
            <a:r>
              <a:rPr lang="en-US" sz="6000" i="0" u="none" strike="noStrike" cap="none">
                <a:solidFill>
                  <a:schemeClr val="lt1"/>
                </a:solidFill>
                <a:latin typeface="Arial"/>
                <a:ea typeface="Arial"/>
                <a:cs typeface="Arial"/>
                <a:sym typeface="Arial"/>
              </a:rPr>
              <a:t>How Do Solar Events Affect Life on Earth?</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References:</a:t>
            </a:r>
            <a:endParaRPr/>
          </a:p>
        </p:txBody>
      </p:sp>
      <p:sp>
        <p:nvSpPr>
          <p:cNvPr id="246" name="Shape 24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900"/>
              <a:buFont typeface="Arial"/>
              <a:buNone/>
            </a:pPr>
            <a:r>
              <a:rPr lang="en-US" sz="900" b="0" i="0" u="none" strike="noStrike" cap="none">
                <a:solidFill>
                  <a:schemeClr val="dk1"/>
                </a:solidFill>
                <a:latin typeface="Calibri"/>
                <a:ea typeface="Calibri"/>
                <a:cs typeface="Calibri"/>
                <a:sym typeface="Calibri"/>
              </a:rPr>
              <a:t>NASA.  2003.  Living with a Star-GEMS Teacher’s Guide for Grades 6-8.  University of California, Berkley, CA.</a:t>
            </a:r>
            <a:endParaRPr/>
          </a:p>
          <a:p>
            <a:pPr marL="0" marR="0" lvl="0" indent="0" algn="l" rtl="0">
              <a:spcBef>
                <a:spcPts val="0"/>
              </a:spcBef>
              <a:spcAft>
                <a:spcPts val="0"/>
              </a:spcAft>
              <a:buClr>
                <a:schemeClr val="lt1"/>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r>
              <a:rPr lang="en-US" sz="900" b="0" i="0" u="none" strike="noStrike" cap="none">
                <a:solidFill>
                  <a:schemeClr val="dk1"/>
                </a:solidFill>
                <a:latin typeface="Calibri"/>
                <a:ea typeface="Calibri"/>
                <a:cs typeface="Calibri"/>
                <a:sym typeface="Calibri"/>
              </a:rPr>
              <a:t>Raftery, Claire.  Pers.comm. 2017.  National Solar Observatory.</a:t>
            </a:r>
            <a:endParaRPr/>
          </a:p>
          <a:p>
            <a:pPr marL="0" marR="0" lvl="0" indent="0" algn="l" rtl="0">
              <a:spcBef>
                <a:spcPts val="0"/>
              </a:spcBef>
              <a:spcAft>
                <a:spcPts val="0"/>
              </a:spcAft>
              <a:buClr>
                <a:schemeClr val="lt1"/>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r>
              <a:rPr lang="en-US" sz="900" b="0" i="0" u="none" strike="noStrike" cap="none">
                <a:solidFill>
                  <a:schemeClr val="dk1"/>
                </a:solidFill>
                <a:latin typeface="Calibri"/>
                <a:ea typeface="Calibri"/>
                <a:cs typeface="Calibri"/>
                <a:sym typeface="Calibri"/>
              </a:rPr>
              <a:t>Sun-Earth.  NASA. </a:t>
            </a:r>
            <a:r>
              <a:rPr lang="en-US" sz="900" b="0" i="0" u="sng" strike="noStrike" cap="none">
                <a:solidFill>
                  <a:schemeClr val="hlink"/>
                </a:solidFill>
                <a:latin typeface="Calibri"/>
                <a:ea typeface="Calibri"/>
                <a:cs typeface="Calibri"/>
                <a:sym typeface="Calibri"/>
                <a:hlinkClick r:id="rId3"/>
              </a:rPr>
              <a:t>https://www.nasa.gov/mission_pages/sunearth/spaceweather/index.html#q14</a:t>
            </a:r>
            <a:r>
              <a:rPr lang="en-US" sz="900" b="0" i="0" u="none" strike="noStrike" cap="none">
                <a:solidFill>
                  <a:schemeClr val="dk1"/>
                </a:solidFill>
                <a:latin typeface="Calibri"/>
                <a:ea typeface="Calibri"/>
                <a:cs typeface="Calibri"/>
                <a:sym typeface="Calibri"/>
              </a:rPr>
              <a:t> . Retrieved 07/26/2017</a:t>
            </a: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endParaRPr sz="900">
              <a:solidFill>
                <a:schemeClr val="dk1"/>
              </a:solidFill>
            </a:endParaRPr>
          </a:p>
          <a:p>
            <a:pPr marL="0" marR="0" lvl="0" indent="0" algn="l" rtl="0">
              <a:spcBef>
                <a:spcPts val="0"/>
              </a:spcBef>
              <a:spcAft>
                <a:spcPts val="0"/>
              </a:spcAft>
              <a:buClr>
                <a:schemeClr val="dk1"/>
              </a:buClr>
              <a:buSzPts val="900"/>
              <a:buFont typeface="Arial"/>
              <a:buNone/>
            </a:pPr>
            <a:r>
              <a:rPr lang="en-US" sz="900">
                <a:solidFill>
                  <a:schemeClr val="dk1"/>
                </a:solidFill>
              </a:rPr>
              <a:t>Solar Flares (Radio Blackouts) - </a:t>
            </a:r>
            <a:r>
              <a:rPr lang="en-US" sz="900" u="sng">
                <a:solidFill>
                  <a:schemeClr val="hlink"/>
                </a:solidFill>
                <a:hlinkClick r:id="rId4"/>
              </a:rPr>
              <a:t>https://www.swpc.noaa.gov/phenomena/solar-flares-radio-blackouts</a:t>
            </a:r>
            <a:r>
              <a:rPr lang="en-US" sz="900">
                <a:solidFill>
                  <a:schemeClr val="dk1"/>
                </a:solidFill>
              </a:rPr>
              <a:t> Retrieved 02/06/18</a:t>
            </a:r>
            <a:endParaRPr sz="900">
              <a:solidFill>
                <a:schemeClr val="dk1"/>
              </a:solidFill>
            </a:endParaRPr>
          </a:p>
          <a:p>
            <a:pPr marL="0" marR="0" lvl="0" indent="0" algn="l" rtl="0">
              <a:spcBef>
                <a:spcPts val="0"/>
              </a:spcBef>
              <a:spcAft>
                <a:spcPts val="0"/>
              </a:spcAft>
              <a:buClr>
                <a:schemeClr val="dk1"/>
              </a:buClr>
              <a:buSzPts val="900"/>
              <a:buFont typeface="Arial"/>
              <a:buNone/>
            </a:pPr>
            <a:endParaRPr sz="900">
              <a:solidFill>
                <a:schemeClr val="dk1"/>
              </a:solidFill>
            </a:endParaRPr>
          </a:p>
          <a:p>
            <a:pPr marL="0" marR="0" lvl="0" indent="0" algn="l" rtl="0">
              <a:spcBef>
                <a:spcPts val="0"/>
              </a:spcBef>
              <a:spcAft>
                <a:spcPts val="0"/>
              </a:spcAft>
              <a:buClr>
                <a:schemeClr val="dk1"/>
              </a:buClr>
              <a:buSzPts val="900"/>
              <a:buFont typeface="Arial"/>
              <a:buNone/>
            </a:pPr>
            <a:r>
              <a:rPr lang="en-US" sz="900">
                <a:solidFill>
                  <a:schemeClr val="dk1"/>
                </a:solidFill>
              </a:rPr>
              <a:t>The day the sun brought darkness - </a:t>
            </a:r>
            <a:r>
              <a:rPr lang="en-US" sz="900" u="sng">
                <a:solidFill>
                  <a:schemeClr val="hlink"/>
                </a:solidFill>
                <a:hlinkClick r:id="rId5"/>
              </a:rPr>
              <a:t>https://www.sciencedaily.com/releases/2009/03/090316144521.htm</a:t>
            </a:r>
            <a:r>
              <a:rPr lang="en-US" sz="900">
                <a:solidFill>
                  <a:schemeClr val="dk1"/>
                </a:solidFill>
              </a:rPr>
              <a:t> Retrieved 02/06/18</a:t>
            </a:r>
            <a:endParaRPr sz="900">
              <a:solidFill>
                <a:schemeClr val="dk1"/>
              </a:solidFill>
            </a:endParaRPr>
          </a:p>
          <a:p>
            <a:pPr marL="0" lvl="0" indent="0" rtl="0">
              <a:spcBef>
                <a:spcPts val="0"/>
              </a:spcBef>
              <a:spcAft>
                <a:spcPts val="0"/>
              </a:spcAft>
              <a:buClr>
                <a:schemeClr val="dk1"/>
              </a:buClr>
              <a:buSzPts val="900"/>
              <a:buFont typeface="Arial"/>
              <a:buNone/>
            </a:pPr>
            <a:endParaRPr sz="900">
              <a:solidFill>
                <a:schemeClr val="dk1"/>
              </a:solidFill>
            </a:endParaRPr>
          </a:p>
          <a:p>
            <a:pPr marL="0" lvl="0" indent="0" rtl="0">
              <a:spcBef>
                <a:spcPts val="0"/>
              </a:spcBef>
              <a:spcAft>
                <a:spcPts val="0"/>
              </a:spcAft>
              <a:buClr>
                <a:schemeClr val="dk1"/>
              </a:buClr>
              <a:buSzPts val="900"/>
              <a:buFont typeface="Arial"/>
              <a:buNone/>
            </a:pPr>
            <a:r>
              <a:rPr lang="en-US" sz="900">
                <a:solidFill>
                  <a:schemeClr val="dk1"/>
                </a:solidFill>
              </a:rPr>
              <a:t>What Aircrews should know about their occupational exposure to ionizing radiation.  </a:t>
            </a:r>
            <a:r>
              <a:rPr lang="en-US" sz="900" u="sng">
                <a:solidFill>
                  <a:schemeClr val="hlink"/>
                </a:solidFill>
                <a:hlinkClick r:id="rId6"/>
              </a:rPr>
              <a:t>https://www.faa.gov/data_research/research/med_humanfacs/oamtechreports/2000s/media/0316.pdf</a:t>
            </a:r>
            <a:r>
              <a:rPr lang="en-US" sz="900">
                <a:solidFill>
                  <a:schemeClr val="dk1"/>
                </a:solidFill>
              </a:rPr>
              <a:t>  /Retrieved 09/06/17</a:t>
            </a:r>
            <a:endParaRPr/>
          </a:p>
          <a:p>
            <a:pPr marL="0" marR="0" lvl="0" indent="0" algn="l" rtl="0">
              <a:lnSpc>
                <a:spcPct val="100000"/>
              </a:lnSpc>
              <a:spcBef>
                <a:spcPts val="0"/>
              </a:spcBef>
              <a:spcAft>
                <a:spcPts val="0"/>
              </a:spcAft>
              <a:buClr>
                <a:schemeClr val="lt1"/>
              </a:buClr>
              <a:buSzPts val="900"/>
              <a:buFont typeface="Arial"/>
              <a:buNone/>
            </a:pPr>
            <a:endParaRPr sz="9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900"/>
              <a:buFont typeface="Arial"/>
              <a:buNone/>
            </a:pPr>
            <a:endParaRPr sz="9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00"/>
              <a:buFont typeface="Arial"/>
              <a:buNone/>
            </a:pPr>
            <a:r>
              <a:rPr lang="en-US" sz="900" b="1" i="0" u="sng" strike="noStrike" cap="none">
                <a:solidFill>
                  <a:schemeClr val="dk1"/>
                </a:solidFill>
                <a:latin typeface="Calibri"/>
                <a:ea typeface="Calibri"/>
                <a:cs typeface="Calibri"/>
                <a:sym typeface="Calibri"/>
              </a:rPr>
              <a:t>Images/Media:</a:t>
            </a:r>
            <a:endParaRPr/>
          </a:p>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r>
              <a:rPr lang="en-US" sz="900" b="0" i="0" u="none" strike="noStrike" cap="none">
                <a:solidFill>
                  <a:schemeClr val="dk1"/>
                </a:solidFill>
                <a:latin typeface="Calibri"/>
                <a:ea typeface="Calibri"/>
                <a:cs typeface="Calibri"/>
                <a:sym typeface="Calibri"/>
              </a:rPr>
              <a:t>Seinfield Gif (slide </a:t>
            </a:r>
            <a:r>
              <a:rPr lang="en-US" sz="900">
                <a:solidFill>
                  <a:schemeClr val="dk1"/>
                </a:solidFill>
              </a:rPr>
              <a:t>2</a:t>
            </a:r>
            <a:r>
              <a:rPr lang="en-US" sz="900" b="0" i="0" u="none" strike="noStrike" cap="none">
                <a:solidFill>
                  <a:schemeClr val="dk1"/>
                </a:solidFill>
                <a:latin typeface="Calibri"/>
                <a:ea typeface="Calibri"/>
                <a:cs typeface="Calibri"/>
                <a:sym typeface="Calibri"/>
              </a:rPr>
              <a:t>):– https://media.giphy.com/media/bkKvvzE9PEcTK/giphy.mp4. Retrieved 09/06/2017</a:t>
            </a: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r>
              <a:rPr lang="en-US" sz="900" b="0" i="0" u="none" strike="noStrike" cap="none">
                <a:solidFill>
                  <a:schemeClr val="dk1"/>
                </a:solidFill>
                <a:latin typeface="Calibri"/>
                <a:ea typeface="Calibri"/>
                <a:cs typeface="Calibri"/>
                <a:sym typeface="Calibri"/>
              </a:rPr>
              <a:t>Digital Image (slide </a:t>
            </a:r>
            <a:r>
              <a:rPr lang="en-US" sz="900">
                <a:solidFill>
                  <a:schemeClr val="dk1"/>
                </a:solidFill>
              </a:rPr>
              <a:t>2</a:t>
            </a:r>
            <a:r>
              <a:rPr lang="en-US" sz="900" b="0" i="0" u="none" strike="noStrike" cap="none">
                <a:solidFill>
                  <a:schemeClr val="dk1"/>
                </a:solidFill>
                <a:latin typeface="Calibri"/>
                <a:ea typeface="Calibri"/>
                <a:cs typeface="Calibri"/>
                <a:sym typeface="Calibri"/>
              </a:rPr>
              <a:t>):  Question Mark - </a:t>
            </a:r>
            <a:r>
              <a:rPr lang="en-US" sz="900" b="0" i="0" u="sng" strike="noStrike" cap="none">
                <a:solidFill>
                  <a:schemeClr val="hlink"/>
                </a:solidFill>
                <a:latin typeface="Calibri"/>
                <a:ea typeface="Calibri"/>
                <a:cs typeface="Calibri"/>
                <a:sym typeface="Calibri"/>
                <a:hlinkClick r:id="rId7"/>
              </a:rPr>
              <a:t>http://www.northlandinspections.com/assets/img/Home/Question.png</a:t>
            </a:r>
            <a:r>
              <a:rPr lang="en-US" sz="900" b="0" i="0" u="none" strike="noStrike" cap="none">
                <a:solidFill>
                  <a:schemeClr val="dk1"/>
                </a:solidFill>
                <a:latin typeface="Calibri"/>
                <a:ea typeface="Calibri"/>
                <a:cs typeface="Calibri"/>
                <a:sym typeface="Calibri"/>
              </a:rPr>
              <a:t>. Retrieved 07/26/2017 </a:t>
            </a: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endParaRPr sz="900">
              <a:solidFill>
                <a:schemeClr val="dk1"/>
              </a:solidFill>
            </a:endParaRPr>
          </a:p>
          <a:p>
            <a:pPr marL="0" marR="0" lvl="0" indent="0" algn="l" rtl="0">
              <a:spcBef>
                <a:spcPts val="0"/>
              </a:spcBef>
              <a:spcAft>
                <a:spcPts val="0"/>
              </a:spcAft>
              <a:buClr>
                <a:schemeClr val="dk1"/>
              </a:buClr>
              <a:buSzPts val="900"/>
              <a:buFont typeface="Arial"/>
              <a:buNone/>
            </a:pPr>
            <a:r>
              <a:rPr lang="en-US" sz="900">
                <a:solidFill>
                  <a:schemeClr val="dk1"/>
                </a:solidFill>
              </a:rPr>
              <a:t>Digital Image (slide 2):  DKIST - NSO Staff / National Science Foundation Funded</a:t>
            </a:r>
            <a:endParaRPr sz="900">
              <a:solidFill>
                <a:schemeClr val="dk1"/>
              </a:solidFill>
            </a:endParaRPr>
          </a:p>
          <a:p>
            <a:pPr marL="0" marR="0" lvl="0" indent="0" algn="l" rtl="0">
              <a:spcBef>
                <a:spcPts val="0"/>
              </a:spcBef>
              <a:spcAft>
                <a:spcPts val="0"/>
              </a:spcAft>
              <a:buClr>
                <a:schemeClr val="dk1"/>
              </a:buClr>
              <a:buSzPts val="900"/>
              <a:buFont typeface="Arial"/>
              <a:buNone/>
            </a:pPr>
            <a:endParaRPr sz="900">
              <a:solidFill>
                <a:schemeClr val="dk1"/>
              </a:solidFill>
            </a:endParaRPr>
          </a:p>
          <a:p>
            <a:pPr marL="0" lvl="0" indent="0" rtl="0">
              <a:lnSpc>
                <a:spcPct val="115000"/>
              </a:lnSpc>
              <a:spcBef>
                <a:spcPts val="0"/>
              </a:spcBef>
              <a:spcAft>
                <a:spcPts val="0"/>
              </a:spcAft>
              <a:buClr>
                <a:schemeClr val="dk1"/>
              </a:buClr>
              <a:buSzPts val="1100"/>
              <a:buFont typeface="Arial"/>
              <a:buNone/>
            </a:pPr>
            <a:r>
              <a:rPr lang="en-US" sz="800">
                <a:solidFill>
                  <a:schemeClr val="dk1"/>
                </a:solidFill>
              </a:rPr>
              <a:t>Digital Image(slide 3):  Sun – SWAP/PROBA2 imager -</a:t>
            </a:r>
            <a:r>
              <a:rPr lang="en-US" sz="800">
                <a:solidFill>
                  <a:schemeClr val="dk1"/>
                </a:solidFill>
                <a:uFill>
                  <a:noFill/>
                </a:uFill>
                <a:hlinkClick r:id="rId8"/>
              </a:rPr>
              <a:t> </a:t>
            </a:r>
            <a:r>
              <a:rPr lang="en-US" sz="800" u="sng">
                <a:solidFill>
                  <a:schemeClr val="hlink"/>
                </a:solidFill>
                <a:hlinkClick r:id="rId8"/>
              </a:rPr>
              <a:t>http://proba2.sidc.be/about/SWAP</a:t>
            </a:r>
            <a:r>
              <a:rPr lang="en-US" sz="800">
                <a:solidFill>
                  <a:schemeClr val="dk1"/>
                </a:solidFill>
              </a:rPr>
              <a:t>. Retrieved 7/24/17 </a:t>
            </a:r>
            <a:endParaRPr sz="800">
              <a:solidFill>
                <a:schemeClr val="dk1"/>
              </a:solidFill>
            </a:endParaRPr>
          </a:p>
          <a:p>
            <a:pPr marL="0" lvl="0" indent="0" rtl="0">
              <a:lnSpc>
                <a:spcPct val="115000"/>
              </a:lnSpc>
              <a:spcBef>
                <a:spcPts val="0"/>
              </a:spcBef>
              <a:spcAft>
                <a:spcPts val="0"/>
              </a:spcAft>
              <a:buClr>
                <a:schemeClr val="dk1"/>
              </a:buClr>
              <a:buSzPts val="1100"/>
              <a:buFont typeface="Arial"/>
              <a:buNone/>
            </a:pPr>
            <a:endParaRPr sz="800">
              <a:solidFill>
                <a:schemeClr val="dk1"/>
              </a:solidFill>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en-US" sz="800">
                <a:solidFill>
                  <a:schemeClr val="dk1"/>
                </a:solidFill>
                <a:latin typeface="Arial"/>
                <a:ea typeface="Arial"/>
                <a:cs typeface="Arial"/>
                <a:sym typeface="Arial"/>
              </a:rPr>
              <a:t>Digital Image (slide 3):  Earth - </a:t>
            </a:r>
            <a:r>
              <a:rPr lang="en-US" sz="800" u="sng">
                <a:solidFill>
                  <a:srgbClr val="4DD0E1"/>
                </a:solidFill>
                <a:latin typeface="Arial"/>
                <a:ea typeface="Arial"/>
                <a:cs typeface="Arial"/>
                <a:sym typeface="Arial"/>
                <a:hlinkClick r:id="rId9"/>
              </a:rPr>
              <a:t>https://www.pexels.com/photo/sky-earth-galaxy-universe-2422/</a:t>
            </a:r>
            <a:r>
              <a:rPr lang="en-US" sz="800">
                <a:solidFill>
                  <a:schemeClr val="dk1"/>
                </a:solidFill>
                <a:latin typeface="Arial"/>
                <a:ea typeface="Arial"/>
                <a:cs typeface="Arial"/>
                <a:sym typeface="Arial"/>
              </a:rPr>
              <a:t> Retrieved 3/1/18</a:t>
            </a:r>
            <a:endParaRPr sz="900">
              <a:solidFill>
                <a:schemeClr val="dk1"/>
              </a:solidFill>
            </a:endParaRPr>
          </a:p>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r>
              <a:rPr lang="en-US" sz="900" b="0" i="0" u="none" strike="noStrike" cap="none">
                <a:solidFill>
                  <a:schemeClr val="dk1"/>
                </a:solidFill>
                <a:latin typeface="Calibri"/>
                <a:ea typeface="Calibri"/>
                <a:cs typeface="Calibri"/>
                <a:sym typeface="Calibri"/>
              </a:rPr>
              <a:t>Digital Image (slide </a:t>
            </a:r>
            <a:r>
              <a:rPr lang="en-US" sz="900">
                <a:solidFill>
                  <a:schemeClr val="dk1"/>
                </a:solidFill>
              </a:rPr>
              <a:t>5</a:t>
            </a:r>
            <a:r>
              <a:rPr lang="en-US" sz="900" b="0" i="0" u="none" strike="noStrike" cap="none">
                <a:solidFill>
                  <a:schemeClr val="dk1"/>
                </a:solidFill>
                <a:latin typeface="Calibri"/>
                <a:ea typeface="Calibri"/>
                <a:cs typeface="Calibri"/>
                <a:sym typeface="Calibri"/>
              </a:rPr>
              <a:t>):  Quebec Hydro - </a:t>
            </a:r>
            <a:r>
              <a:rPr lang="en-US" sz="900" u="sng">
                <a:solidFill>
                  <a:schemeClr val="hlink"/>
                </a:solidFill>
                <a:hlinkClick r:id="rId10"/>
              </a:rPr>
              <a:t>https://www.nasa.gov/topics/earth/features/sun_darkness.html</a:t>
            </a:r>
            <a:r>
              <a:rPr lang="en-US" sz="900" u="none">
                <a:solidFill>
                  <a:schemeClr val="dk1"/>
                </a:solidFill>
              </a:rPr>
              <a:t> / Retrieved 3/1/18</a:t>
            </a:r>
            <a:endParaRPr sz="900" u="none">
              <a:solidFill>
                <a:schemeClr val="dk1"/>
              </a:solidFill>
            </a:endParaRPr>
          </a:p>
          <a:p>
            <a:pPr marL="0" marR="0" lvl="0" indent="0" algn="l" rtl="0">
              <a:spcBef>
                <a:spcPts val="0"/>
              </a:spcBef>
              <a:spcAft>
                <a:spcPts val="0"/>
              </a:spcAft>
              <a:buClr>
                <a:schemeClr val="dk1"/>
              </a:buClr>
              <a:buSzPts val="900"/>
              <a:buFont typeface="Arial"/>
              <a:buNone/>
            </a:pPr>
            <a:endParaRPr sz="900">
              <a:solidFill>
                <a:schemeClr val="dk1"/>
              </a:solidFill>
            </a:endParaRPr>
          </a:p>
          <a:p>
            <a:pPr marL="0" marR="0" lvl="0" indent="0" algn="l" rtl="0">
              <a:spcBef>
                <a:spcPts val="0"/>
              </a:spcBef>
              <a:spcAft>
                <a:spcPts val="0"/>
              </a:spcAft>
              <a:buClr>
                <a:schemeClr val="dk1"/>
              </a:buClr>
              <a:buSzPts val="900"/>
              <a:buFont typeface="Arial"/>
              <a:buNone/>
            </a:pPr>
            <a:r>
              <a:rPr lang="en-US" sz="900">
                <a:solidFill>
                  <a:schemeClr val="dk1"/>
                </a:solidFill>
              </a:rPr>
              <a:t>Digital Image (slide 5):  Quebec Map - </a:t>
            </a:r>
            <a:r>
              <a:rPr lang="en-US" sz="900" u="sng">
                <a:solidFill>
                  <a:schemeClr val="hlink"/>
                </a:solidFill>
                <a:hlinkClick r:id="rId11"/>
              </a:rPr>
              <a:t>http://thempfa.org/outline-map-us-and-canada/outline-map-us-and-canada-uscanadapoliticalblank/</a:t>
            </a:r>
            <a:r>
              <a:rPr lang="en-US" sz="900">
                <a:solidFill>
                  <a:schemeClr val="dk1"/>
                </a:solidFill>
              </a:rPr>
              <a:t> Retrieved 3/1/18</a:t>
            </a:r>
            <a:endParaRPr sz="900">
              <a:solidFill>
                <a:schemeClr val="dk1"/>
              </a:solidFill>
            </a:endParaRPr>
          </a:p>
          <a:p>
            <a:pPr marL="0" marR="0" lvl="0" indent="0" algn="l" rtl="0">
              <a:spcBef>
                <a:spcPts val="0"/>
              </a:spcBef>
              <a:spcAft>
                <a:spcPts val="0"/>
              </a:spcAft>
              <a:buClr>
                <a:schemeClr val="dk1"/>
              </a:buClr>
              <a:buSzPts val="900"/>
              <a:buFont typeface="Arial"/>
              <a:buNone/>
            </a:pPr>
            <a:endParaRPr sz="900">
              <a:solidFill>
                <a:schemeClr val="dk1"/>
              </a:solidFill>
            </a:endParaRPr>
          </a:p>
          <a:p>
            <a:pPr marL="0" lvl="0" indent="0" rtl="0">
              <a:spcBef>
                <a:spcPts val="0"/>
              </a:spcBef>
              <a:spcAft>
                <a:spcPts val="0"/>
              </a:spcAft>
              <a:buClr>
                <a:schemeClr val="dk1"/>
              </a:buClr>
              <a:buSzPts val="900"/>
              <a:buFont typeface="Arial"/>
              <a:buNone/>
            </a:pPr>
            <a:r>
              <a:rPr lang="en-US" sz="900">
                <a:solidFill>
                  <a:schemeClr val="dk1"/>
                </a:solidFill>
              </a:rPr>
              <a:t>Digital Image (slide 6):  Airplane Solar Flare - </a:t>
            </a:r>
            <a:r>
              <a:rPr lang="en-US" sz="900" u="sng">
                <a:solidFill>
                  <a:schemeClr val="hlink"/>
                </a:solidFill>
                <a:hlinkClick r:id="rId12"/>
              </a:rPr>
              <a:t>http://www.bbc.com/future/story/20131113-the-supernova-inside-your-plane</a:t>
            </a:r>
            <a:r>
              <a:rPr lang="en-US" sz="900">
                <a:solidFill>
                  <a:schemeClr val="dk1"/>
                </a:solidFill>
              </a:rPr>
              <a:t>.  / Retrieved 09/06/17</a:t>
            </a:r>
            <a:endParaRPr sz="900">
              <a:solidFill>
                <a:schemeClr val="dk1"/>
              </a:solidFill>
            </a:endParaRPr>
          </a:p>
          <a:p>
            <a:pPr marL="0" marR="0" lvl="0" indent="0" algn="l" rtl="0">
              <a:spcBef>
                <a:spcPts val="0"/>
              </a:spcBef>
              <a:spcAft>
                <a:spcPts val="0"/>
              </a:spcAft>
              <a:buClr>
                <a:schemeClr val="lt1"/>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900"/>
              <a:buFont typeface="Arial"/>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US" sz="4400" i="0" u="none" strike="noStrike" cap="none">
                <a:solidFill>
                  <a:schemeClr val="lt1"/>
                </a:solidFill>
                <a:latin typeface="Arial"/>
                <a:ea typeface="Arial"/>
                <a:cs typeface="Arial"/>
                <a:sym typeface="Arial"/>
              </a:rPr>
              <a:t>Why is it important for Solar Scientists to know about how the Sun “works”?</a:t>
            </a:r>
            <a:endParaRPr>
              <a:latin typeface="Arial"/>
              <a:ea typeface="Arial"/>
              <a:cs typeface="Arial"/>
              <a:sym typeface="Arial"/>
            </a:endParaRPr>
          </a:p>
        </p:txBody>
      </p:sp>
      <p:pic>
        <p:nvPicPr>
          <p:cNvPr id="170" name="Shape 170"/>
          <p:cNvPicPr preferRelativeResize="0"/>
          <p:nvPr/>
        </p:nvPicPr>
        <p:blipFill rotWithShape="1">
          <a:blip r:embed="rId3">
            <a:alphaModFix/>
          </a:blip>
          <a:srcRect/>
          <a:stretch/>
        </p:blipFill>
        <p:spPr>
          <a:xfrm>
            <a:off x="4666721" y="2119243"/>
            <a:ext cx="2477868" cy="3716803"/>
          </a:xfrm>
          <a:prstGeom prst="rect">
            <a:avLst/>
          </a:prstGeom>
          <a:noFill/>
          <a:ln>
            <a:noFill/>
          </a:ln>
        </p:spPr>
      </p:pic>
      <p:pic>
        <p:nvPicPr>
          <p:cNvPr id="171" name="Shape 171" title="Seinfield Shrug.mp4">
            <a:hlinkClick r:id="rId4"/>
          </p:cNvPr>
          <p:cNvPicPr preferRelativeResize="0"/>
          <p:nvPr/>
        </p:nvPicPr>
        <p:blipFill>
          <a:blip r:embed="rId5">
            <a:alphaModFix/>
          </a:blip>
          <a:stretch>
            <a:fillRect/>
          </a:stretch>
        </p:blipFill>
        <p:spPr>
          <a:xfrm>
            <a:off x="304800" y="2341925"/>
            <a:ext cx="4361921" cy="3271441"/>
          </a:xfrm>
          <a:prstGeom prst="rect">
            <a:avLst/>
          </a:prstGeom>
          <a:noFill/>
          <a:ln>
            <a:noFill/>
          </a:ln>
        </p:spPr>
      </p:pic>
      <p:grpSp>
        <p:nvGrpSpPr>
          <p:cNvPr id="172" name="Shape 172"/>
          <p:cNvGrpSpPr/>
          <p:nvPr/>
        </p:nvGrpSpPr>
        <p:grpSpPr>
          <a:xfrm>
            <a:off x="6725950" y="1107675"/>
            <a:ext cx="4801957" cy="5554846"/>
            <a:chOff x="6725950" y="1107675"/>
            <a:chExt cx="4801957" cy="5554846"/>
          </a:xfrm>
        </p:grpSpPr>
        <p:pic>
          <p:nvPicPr>
            <p:cNvPr id="173" name="Shape 173"/>
            <p:cNvPicPr preferRelativeResize="0"/>
            <p:nvPr/>
          </p:nvPicPr>
          <p:blipFill rotWithShape="1">
            <a:blip r:embed="rId6">
              <a:alphaModFix/>
            </a:blip>
            <a:srcRect/>
            <a:stretch/>
          </p:blipFill>
          <p:spPr>
            <a:xfrm>
              <a:off x="8304205" y="2490672"/>
              <a:ext cx="3223702" cy="4171849"/>
            </a:xfrm>
            <a:prstGeom prst="rect">
              <a:avLst/>
            </a:prstGeom>
            <a:noFill/>
            <a:ln w="9525" cap="flat" cmpd="sng">
              <a:solidFill>
                <a:schemeClr val="dk1"/>
              </a:solidFill>
              <a:prstDash val="solid"/>
              <a:round/>
              <a:headEnd type="none" w="sm" len="sm"/>
              <a:tailEnd type="none" w="sm" len="sm"/>
            </a:ln>
          </p:spPr>
        </p:pic>
        <p:pic>
          <p:nvPicPr>
            <p:cNvPr id="174" name="Shape 174"/>
            <p:cNvPicPr preferRelativeResize="0"/>
            <p:nvPr/>
          </p:nvPicPr>
          <p:blipFill>
            <a:blip r:embed="rId7">
              <a:alphaModFix/>
            </a:blip>
            <a:stretch>
              <a:fillRect/>
            </a:stretch>
          </p:blipFill>
          <p:spPr>
            <a:xfrm>
              <a:off x="6725950" y="1107675"/>
              <a:ext cx="3481249" cy="3481249"/>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609600" y="131363"/>
            <a:ext cx="10972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i="0" u="none" strike="noStrike" cap="none">
                <a:solidFill>
                  <a:schemeClr val="lt1"/>
                </a:solidFill>
                <a:latin typeface="Arial"/>
                <a:ea typeface="Arial"/>
                <a:cs typeface="Arial"/>
                <a:sym typeface="Arial"/>
              </a:rPr>
              <a:t>We Rely on the Sun!</a:t>
            </a:r>
            <a:endParaRPr>
              <a:latin typeface="Arial"/>
              <a:ea typeface="Arial"/>
              <a:cs typeface="Arial"/>
              <a:sym typeface="Arial"/>
            </a:endParaRPr>
          </a:p>
        </p:txBody>
      </p:sp>
      <p:grpSp>
        <p:nvGrpSpPr>
          <p:cNvPr id="181" name="Shape 181"/>
          <p:cNvGrpSpPr/>
          <p:nvPr/>
        </p:nvGrpSpPr>
        <p:grpSpPr>
          <a:xfrm>
            <a:off x="3710374" y="3550649"/>
            <a:ext cx="6736283" cy="3795453"/>
            <a:chOff x="3710374" y="3550649"/>
            <a:chExt cx="6736283" cy="3795453"/>
          </a:xfrm>
        </p:grpSpPr>
        <p:pic>
          <p:nvPicPr>
            <p:cNvPr id="182" name="Shape 182"/>
            <p:cNvPicPr preferRelativeResize="0"/>
            <p:nvPr/>
          </p:nvPicPr>
          <p:blipFill>
            <a:blip r:embed="rId3">
              <a:alphaModFix/>
            </a:blip>
            <a:stretch>
              <a:fillRect/>
            </a:stretch>
          </p:blipFill>
          <p:spPr>
            <a:xfrm>
              <a:off x="3710374" y="3550649"/>
              <a:ext cx="3795453" cy="3795453"/>
            </a:xfrm>
            <a:prstGeom prst="rect">
              <a:avLst/>
            </a:prstGeom>
            <a:noFill/>
            <a:ln>
              <a:noFill/>
            </a:ln>
          </p:spPr>
        </p:pic>
        <p:pic>
          <p:nvPicPr>
            <p:cNvPr id="183" name="Shape 183"/>
            <p:cNvPicPr preferRelativeResize="0"/>
            <p:nvPr/>
          </p:nvPicPr>
          <p:blipFill rotWithShape="1">
            <a:blip r:embed="rId4">
              <a:alphaModFix/>
            </a:blip>
            <a:srcRect/>
            <a:stretch/>
          </p:blipFill>
          <p:spPr>
            <a:xfrm>
              <a:off x="7874001" y="4221028"/>
              <a:ext cx="2572657" cy="2636973"/>
            </a:xfrm>
            <a:prstGeom prst="rect">
              <a:avLst/>
            </a:prstGeom>
            <a:noFill/>
            <a:ln>
              <a:noFill/>
            </a:ln>
          </p:spPr>
        </p:pic>
        <p:pic>
          <p:nvPicPr>
            <p:cNvPr id="184" name="Shape 184"/>
            <p:cNvPicPr preferRelativeResize="0"/>
            <p:nvPr/>
          </p:nvPicPr>
          <p:blipFill rotWithShape="1">
            <a:blip r:embed="rId5">
              <a:alphaModFix/>
            </a:blip>
            <a:srcRect/>
            <a:stretch/>
          </p:blipFill>
          <p:spPr>
            <a:xfrm>
              <a:off x="6350000" y="3618593"/>
              <a:ext cx="2413000" cy="1809750"/>
            </a:xfrm>
            <a:prstGeom prst="rect">
              <a:avLst/>
            </a:prstGeom>
            <a:noFill/>
            <a:ln>
              <a:noFill/>
            </a:ln>
          </p:spPr>
        </p:pic>
      </p:grpSp>
      <p:sp>
        <p:nvSpPr>
          <p:cNvPr id="185" name="Shape 185"/>
          <p:cNvSpPr txBox="1">
            <a:spLocks noGrp="1"/>
          </p:cNvSpPr>
          <p:nvPr>
            <p:ph type="body" idx="1"/>
          </p:nvPr>
        </p:nvSpPr>
        <p:spPr>
          <a:xfrm>
            <a:off x="841400" y="1540275"/>
            <a:ext cx="2985600" cy="48345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80000"/>
              </a:lnSpc>
              <a:spcBef>
                <a:spcPts val="0"/>
              </a:spcBef>
              <a:spcAft>
                <a:spcPts val="0"/>
              </a:spcAft>
              <a:buClr>
                <a:schemeClr val="lt1"/>
              </a:buClr>
              <a:buSzPts val="2960"/>
              <a:buFont typeface="Arial"/>
              <a:buNone/>
            </a:pPr>
            <a:r>
              <a:rPr lang="en-US" sz="2960">
                <a:latin typeface="Arial"/>
                <a:ea typeface="Arial"/>
                <a:cs typeface="Arial"/>
                <a:sym typeface="Arial"/>
              </a:rPr>
              <a:t>Sunspots</a:t>
            </a:r>
            <a:endParaRPr sz="1400">
              <a:solidFill>
                <a:schemeClr val="dk1"/>
              </a:solidFill>
              <a:latin typeface="Arial"/>
              <a:ea typeface="Arial"/>
              <a:cs typeface="Arial"/>
              <a:sym typeface="Arial"/>
            </a:endParaRPr>
          </a:p>
          <a:p>
            <a:pPr marL="0" lvl="0" indent="0" algn="ctr" rtl="0">
              <a:lnSpc>
                <a:spcPct val="80000"/>
              </a:lnSpc>
              <a:spcBef>
                <a:spcPts val="314"/>
              </a:spcBef>
              <a:spcAft>
                <a:spcPts val="0"/>
              </a:spcAft>
              <a:buClr>
                <a:schemeClr val="lt1"/>
              </a:buClr>
              <a:buSzPts val="1572"/>
              <a:buFont typeface="Arial"/>
              <a:buNone/>
            </a:pPr>
            <a:endParaRPr sz="1572">
              <a:latin typeface="Arial"/>
              <a:ea typeface="Arial"/>
              <a:cs typeface="Arial"/>
              <a:sym typeface="Arial"/>
            </a:endParaRPr>
          </a:p>
          <a:p>
            <a:pPr marL="0" lvl="0" indent="0" algn="ctr" rtl="0">
              <a:lnSpc>
                <a:spcPct val="80000"/>
              </a:lnSpc>
              <a:spcBef>
                <a:spcPts val="555"/>
              </a:spcBef>
              <a:spcAft>
                <a:spcPts val="0"/>
              </a:spcAft>
              <a:buClr>
                <a:schemeClr val="lt1"/>
              </a:buClr>
              <a:buSzPts val="2775"/>
              <a:buFont typeface="Arial"/>
              <a:buNone/>
            </a:pPr>
            <a:r>
              <a:rPr lang="en-US" sz="2775">
                <a:latin typeface="Arial"/>
                <a:ea typeface="Arial"/>
                <a:cs typeface="Arial"/>
                <a:sym typeface="Arial"/>
              </a:rPr>
              <a:t>Filaments</a:t>
            </a:r>
            <a:endParaRPr sz="1400">
              <a:solidFill>
                <a:schemeClr val="dk1"/>
              </a:solidFill>
              <a:latin typeface="Arial"/>
              <a:ea typeface="Arial"/>
              <a:cs typeface="Arial"/>
              <a:sym typeface="Arial"/>
            </a:endParaRPr>
          </a:p>
          <a:p>
            <a:pPr marL="0" lvl="0" indent="0" algn="ctr" rtl="0">
              <a:lnSpc>
                <a:spcPct val="80000"/>
              </a:lnSpc>
              <a:spcBef>
                <a:spcPts val="296"/>
              </a:spcBef>
              <a:spcAft>
                <a:spcPts val="0"/>
              </a:spcAft>
              <a:buClr>
                <a:schemeClr val="lt1"/>
              </a:buClr>
              <a:buSzPts val="1480"/>
              <a:buFont typeface="Arial"/>
              <a:buNone/>
            </a:pPr>
            <a:endParaRPr sz="1480">
              <a:latin typeface="Arial"/>
              <a:ea typeface="Arial"/>
              <a:cs typeface="Arial"/>
              <a:sym typeface="Arial"/>
            </a:endParaRPr>
          </a:p>
          <a:p>
            <a:pPr marL="0" lvl="0" indent="0" algn="ctr" rtl="0">
              <a:lnSpc>
                <a:spcPct val="80000"/>
              </a:lnSpc>
              <a:spcBef>
                <a:spcPts val="592"/>
              </a:spcBef>
              <a:spcAft>
                <a:spcPts val="0"/>
              </a:spcAft>
              <a:buClr>
                <a:schemeClr val="lt1"/>
              </a:buClr>
              <a:buSzPts val="2960"/>
              <a:buFont typeface="Arial"/>
              <a:buNone/>
            </a:pPr>
            <a:r>
              <a:rPr lang="en-US" sz="2960">
                <a:latin typeface="Arial"/>
                <a:ea typeface="Arial"/>
                <a:cs typeface="Arial"/>
                <a:sym typeface="Arial"/>
              </a:rPr>
              <a:t>Prominences</a:t>
            </a:r>
            <a:endParaRPr sz="1400">
              <a:solidFill>
                <a:schemeClr val="dk1"/>
              </a:solidFill>
              <a:latin typeface="Arial"/>
              <a:ea typeface="Arial"/>
              <a:cs typeface="Arial"/>
              <a:sym typeface="Arial"/>
            </a:endParaRPr>
          </a:p>
          <a:p>
            <a:pPr marL="0" lvl="0" indent="0" algn="ctr" rtl="0">
              <a:lnSpc>
                <a:spcPct val="80000"/>
              </a:lnSpc>
              <a:spcBef>
                <a:spcPts val="277"/>
              </a:spcBef>
              <a:spcAft>
                <a:spcPts val="0"/>
              </a:spcAft>
              <a:buClr>
                <a:schemeClr val="lt1"/>
              </a:buClr>
              <a:buSzPts val="1387"/>
              <a:buFont typeface="Arial"/>
              <a:buNone/>
            </a:pPr>
            <a:endParaRPr sz="1387">
              <a:latin typeface="Arial"/>
              <a:ea typeface="Arial"/>
              <a:cs typeface="Arial"/>
              <a:sym typeface="Arial"/>
            </a:endParaRPr>
          </a:p>
          <a:p>
            <a:pPr marL="0" lvl="0" indent="0" algn="ctr" rtl="0">
              <a:lnSpc>
                <a:spcPct val="80000"/>
              </a:lnSpc>
              <a:spcBef>
                <a:spcPts val="592"/>
              </a:spcBef>
              <a:spcAft>
                <a:spcPts val="0"/>
              </a:spcAft>
              <a:buClr>
                <a:schemeClr val="lt1"/>
              </a:buClr>
              <a:buSzPts val="2960"/>
              <a:buFont typeface="Arial"/>
              <a:buNone/>
            </a:pPr>
            <a:r>
              <a:rPr lang="en-US" sz="2960">
                <a:latin typeface="Arial"/>
                <a:ea typeface="Arial"/>
                <a:cs typeface="Arial"/>
                <a:sym typeface="Arial"/>
              </a:rPr>
              <a:t>Solar Flares</a:t>
            </a:r>
            <a:endParaRPr sz="1400">
              <a:solidFill>
                <a:schemeClr val="dk1"/>
              </a:solidFill>
              <a:latin typeface="Arial"/>
              <a:ea typeface="Arial"/>
              <a:cs typeface="Arial"/>
              <a:sym typeface="Arial"/>
            </a:endParaRPr>
          </a:p>
          <a:p>
            <a:pPr marL="0" lvl="0" indent="0" algn="ctr" rtl="0">
              <a:lnSpc>
                <a:spcPct val="80000"/>
              </a:lnSpc>
              <a:spcBef>
                <a:spcPts val="314"/>
              </a:spcBef>
              <a:spcAft>
                <a:spcPts val="0"/>
              </a:spcAft>
              <a:buClr>
                <a:schemeClr val="lt1"/>
              </a:buClr>
              <a:buSzPts val="1572"/>
              <a:buFont typeface="Arial"/>
              <a:buNone/>
            </a:pPr>
            <a:endParaRPr sz="1572">
              <a:latin typeface="Arial"/>
              <a:ea typeface="Arial"/>
              <a:cs typeface="Arial"/>
              <a:sym typeface="Arial"/>
            </a:endParaRPr>
          </a:p>
          <a:p>
            <a:pPr marL="0" lvl="0" indent="0" algn="ctr" rtl="0">
              <a:lnSpc>
                <a:spcPct val="80000"/>
              </a:lnSpc>
              <a:spcBef>
                <a:spcPts val="592"/>
              </a:spcBef>
              <a:spcAft>
                <a:spcPts val="0"/>
              </a:spcAft>
              <a:buClr>
                <a:schemeClr val="lt1"/>
              </a:buClr>
              <a:buSzPts val="2960"/>
              <a:buFont typeface="Arial"/>
              <a:buNone/>
            </a:pPr>
            <a:r>
              <a:rPr lang="en-US" sz="2960">
                <a:latin typeface="Arial"/>
                <a:ea typeface="Arial"/>
                <a:cs typeface="Arial"/>
                <a:sym typeface="Arial"/>
              </a:rPr>
              <a:t>Coronal Mass Ejections (CMEs)</a:t>
            </a:r>
            <a:endParaRPr sz="1400">
              <a:solidFill>
                <a:schemeClr val="dk1"/>
              </a:solidFill>
              <a:latin typeface="Arial"/>
              <a:ea typeface="Arial"/>
              <a:cs typeface="Arial"/>
              <a:sym typeface="Arial"/>
            </a:endParaRPr>
          </a:p>
          <a:p>
            <a:pPr marL="0" lvl="0" indent="0">
              <a:spcBef>
                <a:spcPts val="560"/>
              </a:spcBef>
              <a:spcAft>
                <a:spcPts val="0"/>
              </a:spcAft>
              <a:buNone/>
            </a:pPr>
            <a:endParaRPr sz="2960">
              <a:latin typeface="Arial"/>
              <a:ea typeface="Arial"/>
              <a:cs typeface="Arial"/>
              <a:sym typeface="Arial"/>
            </a:endParaRPr>
          </a:p>
        </p:txBody>
      </p:sp>
      <p:sp>
        <p:nvSpPr>
          <p:cNvPr id="186" name="Shape 186"/>
          <p:cNvSpPr txBox="1">
            <a:spLocks noGrp="1"/>
          </p:cNvSpPr>
          <p:nvPr>
            <p:ph type="body" idx="2"/>
          </p:nvPr>
        </p:nvSpPr>
        <p:spPr>
          <a:xfrm>
            <a:off x="5061950" y="1540276"/>
            <a:ext cx="5384700" cy="1955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600">
                <a:latin typeface="Arial"/>
                <a:ea typeface="Arial"/>
                <a:cs typeface="Arial"/>
                <a:sym typeface="Arial"/>
              </a:rPr>
              <a:t>All these solar events can affect the people living on EARTH!</a:t>
            </a:r>
            <a:endParaRPr sz="1400">
              <a:solidFill>
                <a:schemeClr val="dk1"/>
              </a:solidFill>
              <a:latin typeface="Arial"/>
              <a:ea typeface="Arial"/>
              <a:cs typeface="Arial"/>
              <a:sym typeface="Arial"/>
            </a:endParaRPr>
          </a:p>
          <a:p>
            <a:pPr marL="0" lvl="0" indent="0">
              <a:spcBef>
                <a:spcPts val="56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aphicFrame>
        <p:nvGraphicFramePr>
          <p:cNvPr id="192" name="Shape 192"/>
          <p:cNvGraphicFramePr/>
          <p:nvPr/>
        </p:nvGraphicFramePr>
        <p:xfrm>
          <a:off x="689114" y="397565"/>
          <a:ext cx="10740900" cy="4410700"/>
        </p:xfrm>
        <a:graphic>
          <a:graphicData uri="http://schemas.openxmlformats.org/drawingml/2006/table">
            <a:tbl>
              <a:tblPr firstRow="1" bandRow="1">
                <a:noFill/>
                <a:tableStyleId>{D525581C-2CA3-4005-9F98-80DCC50721CE}</a:tableStyleId>
              </a:tblPr>
              <a:tblGrid>
                <a:gridCol w="5370450">
                  <a:extLst>
                    <a:ext uri="{9D8B030D-6E8A-4147-A177-3AD203B41FA5}">
                      <a16:colId xmlns:a16="http://schemas.microsoft.com/office/drawing/2014/main" val="20000"/>
                    </a:ext>
                  </a:extLst>
                </a:gridCol>
                <a:gridCol w="5370450">
                  <a:extLst>
                    <a:ext uri="{9D8B030D-6E8A-4147-A177-3AD203B41FA5}">
                      <a16:colId xmlns:a16="http://schemas.microsoft.com/office/drawing/2014/main" val="20001"/>
                    </a:ext>
                  </a:extLst>
                </a:gridCol>
              </a:tblGrid>
              <a:tr h="511575">
                <a:tc>
                  <a:txBody>
                    <a:bodyPr/>
                    <a:lstStyle/>
                    <a:p>
                      <a:pPr marL="0" marR="0" lvl="0" indent="0" algn="ctr" rtl="0">
                        <a:spcBef>
                          <a:spcPts val="0"/>
                        </a:spcBef>
                        <a:spcAft>
                          <a:spcPts val="0"/>
                        </a:spcAft>
                        <a:buNone/>
                      </a:pPr>
                      <a:r>
                        <a:rPr lang="en-US" sz="2400" u="none" strike="noStrike" cap="none"/>
                        <a:t>Coronal Mass Ejections</a:t>
                      </a:r>
                      <a:endParaRPr/>
                    </a:p>
                  </a:txBody>
                  <a:tcPr marL="91450" marR="91450" marT="45725" marB="45725"/>
                </a:tc>
                <a:tc>
                  <a:txBody>
                    <a:bodyPr/>
                    <a:lstStyle/>
                    <a:p>
                      <a:pPr marL="0" marR="0" lvl="0" indent="0" algn="ctr" rtl="0">
                        <a:spcBef>
                          <a:spcPts val="0"/>
                        </a:spcBef>
                        <a:spcAft>
                          <a:spcPts val="0"/>
                        </a:spcAft>
                        <a:buNone/>
                      </a:pPr>
                      <a:r>
                        <a:rPr lang="en-US" sz="2400" u="none" strike="noStrike" cap="none"/>
                        <a:t>Solar Flares</a:t>
                      </a:r>
                      <a:endParaRPr/>
                    </a:p>
                  </a:txBody>
                  <a:tcPr marL="91450" marR="91450" marT="45725" marB="45725"/>
                </a:tc>
                <a:extLst>
                  <a:ext uri="{0D108BD9-81ED-4DB2-BD59-A6C34878D82A}">
                    <a16:rowId xmlns:a16="http://schemas.microsoft.com/office/drawing/2014/main" val="10000"/>
                  </a:ext>
                </a:extLst>
              </a:tr>
              <a:tr h="999175">
                <a:tc>
                  <a:txBody>
                    <a:bodyPr/>
                    <a:lstStyle/>
                    <a:p>
                      <a:pPr marL="0" marR="0" lvl="0" indent="0" algn="ctr" rtl="0">
                        <a:spcBef>
                          <a:spcPts val="0"/>
                        </a:spcBef>
                        <a:spcAft>
                          <a:spcPts val="0"/>
                        </a:spcAft>
                        <a:buNone/>
                      </a:pPr>
                      <a:endParaRPr sz="1800" u="none" strike="noStrike" cap="none"/>
                    </a:p>
                    <a:p>
                      <a:pPr marL="0" marR="0" lvl="0" indent="0" algn="ctr" rtl="0">
                        <a:spcBef>
                          <a:spcPts val="0"/>
                        </a:spcBef>
                        <a:spcAft>
                          <a:spcPts val="0"/>
                        </a:spcAft>
                        <a:buNone/>
                      </a:pPr>
                      <a:r>
                        <a:rPr lang="en-US" sz="1800" u="none" strike="noStrike" cap="none"/>
                        <a:t>Release explosions of magnetic field, protons and electrons (matter)</a:t>
                      </a:r>
                      <a:endParaRPr/>
                    </a:p>
                    <a:p>
                      <a:pPr marL="0" marR="0" lvl="0" indent="0" algn="ctr" rtl="0">
                        <a:spcBef>
                          <a:spcPts val="0"/>
                        </a:spcBef>
                        <a:spcAft>
                          <a:spcPts val="0"/>
                        </a:spcAft>
                        <a:buNone/>
                      </a:pPr>
                      <a:endParaRPr sz="1800" u="none" strike="noStrike" cap="none"/>
                    </a:p>
                    <a:p>
                      <a:pPr marL="0" marR="0" lvl="0" indent="0" algn="ctr" rtl="0">
                        <a:spcBef>
                          <a:spcPts val="0"/>
                        </a:spcBef>
                        <a:spcAft>
                          <a:spcPts val="0"/>
                        </a:spcAft>
                        <a:buNone/>
                      </a:pP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Release electromagnetic radiation </a:t>
                      </a:r>
                      <a:endParaRPr/>
                    </a:p>
                    <a:p>
                      <a:pPr marL="0" marR="0" lvl="0" indent="0" algn="ctr" rtl="0">
                        <a:spcBef>
                          <a:spcPts val="0"/>
                        </a:spcBef>
                        <a:spcAft>
                          <a:spcPts val="0"/>
                        </a:spcAft>
                        <a:buNone/>
                      </a:pPr>
                      <a:r>
                        <a:rPr lang="en-US" sz="1800" u="none" strike="noStrike" cap="none"/>
                        <a:t>(light / energy)</a:t>
                      </a:r>
                      <a:endParaRPr sz="1800" u="none" strike="noStrike" cap="none"/>
                    </a:p>
                  </a:txBody>
                  <a:tcPr marL="91450" marR="91450" marT="45725" marB="45725" anchor="ctr"/>
                </a:tc>
                <a:extLst>
                  <a:ext uri="{0D108BD9-81ED-4DB2-BD59-A6C34878D82A}">
                    <a16:rowId xmlns:a16="http://schemas.microsoft.com/office/drawing/2014/main" val="10001"/>
                  </a:ext>
                </a:extLst>
              </a:tr>
              <a:tr h="1003100">
                <a:tc>
                  <a:txBody>
                    <a:bodyPr/>
                    <a:lstStyle/>
                    <a:p>
                      <a:pPr marL="0" marR="0" lvl="0" indent="0" algn="ctr" rtl="0">
                        <a:spcBef>
                          <a:spcPts val="0"/>
                        </a:spcBef>
                        <a:spcAft>
                          <a:spcPts val="0"/>
                        </a:spcAft>
                        <a:buNone/>
                      </a:pPr>
                      <a:r>
                        <a:rPr lang="en-US" sz="1800" u="none" strike="noStrike" cap="none"/>
                        <a:t>Particles take 2-3 days to reach Earth</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Travels at the speed of light, takes 8 minutes to reach Earth</a:t>
                      </a:r>
                      <a:endParaRPr/>
                    </a:p>
                  </a:txBody>
                  <a:tcPr marL="91450" marR="91450" marT="45725" marB="45725" anchor="ctr"/>
                </a:tc>
                <a:extLst>
                  <a:ext uri="{0D108BD9-81ED-4DB2-BD59-A6C34878D82A}">
                    <a16:rowId xmlns:a16="http://schemas.microsoft.com/office/drawing/2014/main" val="10002"/>
                  </a:ext>
                </a:extLst>
              </a:tr>
              <a:tr h="1432975">
                <a:tc>
                  <a:txBody>
                    <a:bodyPr/>
                    <a:lstStyle/>
                    <a:p>
                      <a:pPr marL="0" marR="0" lvl="0" indent="0" algn="ctr" rtl="0">
                        <a:spcBef>
                          <a:spcPts val="0"/>
                        </a:spcBef>
                        <a:spcAft>
                          <a:spcPts val="0"/>
                        </a:spcAft>
                        <a:buNone/>
                      </a:pPr>
                      <a:r>
                        <a:rPr lang="en-US" sz="1800" u="none" strike="noStrike" cap="none"/>
                        <a:t>Carries a magnetic field that can interact with Earth’s magnetic fields (can make technologies “screwy”)</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Increase in EM radiation can cause disruptions in radio communications and GPS.</a:t>
                      </a:r>
                      <a:endParaRPr sz="1800" u="none" strike="noStrike" cap="none"/>
                    </a:p>
                  </a:txBody>
                  <a:tcPr marL="91450" marR="91450" marT="45725" marB="45725" anchor="ctr"/>
                </a:tc>
                <a:extLst>
                  <a:ext uri="{0D108BD9-81ED-4DB2-BD59-A6C34878D82A}">
                    <a16:rowId xmlns:a16="http://schemas.microsoft.com/office/drawing/2014/main" val="10003"/>
                  </a:ext>
                </a:extLst>
              </a:tr>
            </a:tbl>
          </a:graphicData>
        </a:graphic>
      </p:graphicFrame>
      <p:pic>
        <p:nvPicPr>
          <p:cNvPr id="193" name="Shape 193"/>
          <p:cNvPicPr preferRelativeResize="0"/>
          <p:nvPr/>
        </p:nvPicPr>
        <p:blipFill rotWithShape="1">
          <a:blip r:embed="rId3">
            <a:alphaModFix/>
          </a:blip>
          <a:srcRect/>
          <a:stretch/>
        </p:blipFill>
        <p:spPr>
          <a:xfrm>
            <a:off x="2058215" y="4423949"/>
            <a:ext cx="2235489" cy="2347263"/>
          </a:xfrm>
          <a:prstGeom prst="rect">
            <a:avLst/>
          </a:prstGeom>
          <a:noFill/>
          <a:ln w="9525" cap="flat" cmpd="sng">
            <a:solidFill>
              <a:schemeClr val="lt1"/>
            </a:solidFill>
            <a:prstDash val="solid"/>
            <a:round/>
            <a:headEnd type="none" w="sm" len="sm"/>
            <a:tailEnd type="none" w="sm" len="sm"/>
          </a:ln>
        </p:spPr>
      </p:pic>
      <p:pic>
        <p:nvPicPr>
          <p:cNvPr id="194" name="Shape 194"/>
          <p:cNvPicPr preferRelativeResize="0">
            <a:picLocks noGrp="1"/>
          </p:cNvPicPr>
          <p:nvPr>
            <p:ph type="body" idx="1"/>
          </p:nvPr>
        </p:nvPicPr>
        <p:blipFill rotWithShape="1">
          <a:blip r:embed="rId4">
            <a:alphaModFix/>
          </a:blip>
          <a:srcRect t="1115" b="1115"/>
          <a:stretch/>
        </p:blipFill>
        <p:spPr>
          <a:xfrm>
            <a:off x="6793591" y="4527810"/>
            <a:ext cx="4079197" cy="2243402"/>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609600" y="-12"/>
            <a:ext cx="10972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Calibri"/>
              <a:buNone/>
            </a:pPr>
            <a:r>
              <a:rPr lang="en-US" sz="3000" i="0" u="none" strike="noStrike" cap="none">
                <a:solidFill>
                  <a:schemeClr val="lt1"/>
                </a:solidFill>
                <a:latin typeface="Arial"/>
                <a:ea typeface="Arial"/>
                <a:cs typeface="Arial"/>
                <a:sym typeface="Arial"/>
              </a:rPr>
              <a:t>Real-World Example of Coronal Mass Ejection (CME) Impacts</a:t>
            </a:r>
            <a:endParaRPr sz="3000">
              <a:latin typeface="Arial"/>
              <a:ea typeface="Arial"/>
              <a:cs typeface="Arial"/>
              <a:sym typeface="Arial"/>
            </a:endParaRPr>
          </a:p>
        </p:txBody>
      </p:sp>
      <p:sp>
        <p:nvSpPr>
          <p:cNvPr id="201" name="Shape 201"/>
          <p:cNvSpPr txBox="1">
            <a:spLocks noGrp="1"/>
          </p:cNvSpPr>
          <p:nvPr>
            <p:ph type="body" idx="1"/>
          </p:nvPr>
        </p:nvSpPr>
        <p:spPr>
          <a:xfrm>
            <a:off x="392650" y="1611850"/>
            <a:ext cx="42720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i="0" u="none" strike="noStrike" cap="none">
                <a:solidFill>
                  <a:schemeClr val="lt1"/>
                </a:solidFill>
                <a:latin typeface="Arial"/>
                <a:ea typeface="Arial"/>
                <a:cs typeface="Arial"/>
                <a:sym typeface="Arial"/>
              </a:rPr>
              <a:t>March 13, 1989 – Collapse of the Hydro-Quebec power network </a:t>
            </a:r>
            <a:endParaRPr>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endParaRPr sz="240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i="0" u="none" strike="noStrike" cap="none">
                <a:solidFill>
                  <a:schemeClr val="lt1"/>
                </a:solidFill>
                <a:latin typeface="Arial"/>
                <a:ea typeface="Arial"/>
                <a:cs typeface="Arial"/>
                <a:sym typeface="Arial"/>
              </a:rPr>
              <a:t>Occurred due to a March </a:t>
            </a:r>
            <a:r>
              <a:rPr lang="en-US" sz="2400">
                <a:latin typeface="Arial"/>
                <a:ea typeface="Arial"/>
                <a:cs typeface="Arial"/>
                <a:sym typeface="Arial"/>
              </a:rPr>
              <a:t>10</a:t>
            </a:r>
            <a:r>
              <a:rPr lang="en-US" sz="2400" i="0" u="none" strike="noStrike" cap="none" baseline="30000">
                <a:solidFill>
                  <a:schemeClr val="lt1"/>
                </a:solidFill>
                <a:latin typeface="Arial"/>
                <a:ea typeface="Arial"/>
                <a:cs typeface="Arial"/>
                <a:sym typeface="Arial"/>
              </a:rPr>
              <a:t>th</a:t>
            </a:r>
            <a:r>
              <a:rPr lang="en-US" sz="2400" i="0" u="none" strike="noStrike" cap="none">
                <a:solidFill>
                  <a:schemeClr val="lt1"/>
                </a:solidFill>
                <a:latin typeface="Arial"/>
                <a:ea typeface="Arial"/>
                <a:cs typeface="Arial"/>
                <a:sym typeface="Arial"/>
              </a:rPr>
              <a:t>, 1989 CME and associated magnetic field, which caused variations in Earth’s magnetic fields and tripped power-grid circuit breakers.</a:t>
            </a:r>
            <a:endParaRPr>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pic>
        <p:nvPicPr>
          <p:cNvPr id="202" name="Shape 202"/>
          <p:cNvPicPr preferRelativeResize="0"/>
          <p:nvPr/>
        </p:nvPicPr>
        <p:blipFill rotWithShape="1">
          <a:blip r:embed="rId3">
            <a:alphaModFix/>
          </a:blip>
          <a:srcRect/>
          <a:stretch/>
        </p:blipFill>
        <p:spPr>
          <a:xfrm>
            <a:off x="5351738" y="1639957"/>
            <a:ext cx="6230662" cy="3453499"/>
          </a:xfrm>
          <a:prstGeom prst="rect">
            <a:avLst/>
          </a:prstGeom>
          <a:noFill/>
          <a:ln w="9525" cap="flat" cmpd="sng">
            <a:solidFill>
              <a:schemeClr val="lt1"/>
            </a:solidFill>
            <a:prstDash val="solid"/>
            <a:round/>
            <a:headEnd type="none" w="sm" len="sm"/>
            <a:tailEnd type="none" w="sm" len="sm"/>
          </a:ln>
        </p:spPr>
      </p:pic>
      <p:sp>
        <p:nvSpPr>
          <p:cNvPr id="203" name="Shape 203"/>
          <p:cNvSpPr txBox="1"/>
          <p:nvPr/>
        </p:nvSpPr>
        <p:spPr>
          <a:xfrm>
            <a:off x="392659" y="6423335"/>
            <a:ext cx="42720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lt1"/>
                </a:solidFill>
                <a:latin typeface="Calibri"/>
                <a:ea typeface="Calibri"/>
                <a:cs typeface="Calibri"/>
                <a:sym typeface="Calibri"/>
              </a:rPr>
              <a:t>https://www.nasa.gov/topics/earth/features/sun_darkness.html</a:t>
            </a:r>
            <a:endParaRPr sz="1000">
              <a:solidFill>
                <a:schemeClr val="lt1"/>
              </a:solidFill>
              <a:latin typeface="Calibri"/>
              <a:ea typeface="Calibri"/>
              <a:cs typeface="Calibri"/>
              <a:sym typeface="Calibri"/>
            </a:endParaRPr>
          </a:p>
        </p:txBody>
      </p:sp>
      <p:pic>
        <p:nvPicPr>
          <p:cNvPr id="204" name="Shape 204"/>
          <p:cNvPicPr preferRelativeResize="0"/>
          <p:nvPr/>
        </p:nvPicPr>
        <p:blipFill rotWithShape="1">
          <a:blip r:embed="rId4">
            <a:alphaModFix/>
          </a:blip>
          <a:srcRect t="12538" b="21362"/>
          <a:stretch/>
        </p:blipFill>
        <p:spPr>
          <a:xfrm>
            <a:off x="5065925" y="4363600"/>
            <a:ext cx="3624048" cy="2494399"/>
          </a:xfrm>
          <a:prstGeom prst="rect">
            <a:avLst/>
          </a:prstGeom>
          <a:noFill/>
          <a:ln w="9525" cap="flat" cmpd="sng">
            <a:solidFill>
              <a:srgbClr val="FFFFFF"/>
            </a:solidFill>
            <a:prstDash val="solid"/>
            <a:round/>
            <a:headEnd type="none" w="sm" len="sm"/>
            <a:tailEnd type="none" w="sm" len="sm"/>
          </a:ln>
        </p:spPr>
      </p:pic>
      <p:sp>
        <p:nvSpPr>
          <p:cNvPr id="205" name="Shape 205"/>
          <p:cNvSpPr/>
          <p:nvPr/>
        </p:nvSpPr>
        <p:spPr>
          <a:xfrm>
            <a:off x="7151075" y="4532925"/>
            <a:ext cx="1211400" cy="12894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6" name="Shape 206"/>
          <p:cNvSpPr/>
          <p:nvPr/>
        </p:nvSpPr>
        <p:spPr>
          <a:xfrm rot="-10017707">
            <a:off x="8374611" y="5487636"/>
            <a:ext cx="1211431" cy="246334"/>
          </a:xfrm>
          <a:prstGeom prst="rightArrow">
            <a:avLst>
              <a:gd name="adj1" fmla="val 50000"/>
              <a:gd name="adj2" fmla="val 50000"/>
            </a:avLst>
          </a:prstGeom>
          <a:solidFill>
            <a:srgbClr val="FF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609600" y="80888"/>
            <a:ext cx="109728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The Big CME  that Missed Earth</a:t>
            </a:r>
            <a:endParaRPr/>
          </a:p>
        </p:txBody>
      </p:sp>
      <p:sp>
        <p:nvSpPr>
          <p:cNvPr id="213" name="Shape 213" title="CME that Missed Earth.mp4">
            <a:hlinkClick r:id="rId5"/>
          </p:cNvPr>
          <p:cNvSpPr/>
          <p:nvPr/>
        </p:nvSpPr>
        <p:spPr>
          <a:xfrm>
            <a:off x="0" y="1443481"/>
            <a:ext cx="6895650" cy="5171725"/>
          </a:xfrm>
          <a:prstGeom prst="rect">
            <a:avLst/>
          </a:prstGeom>
          <a:noFill/>
          <a:ln>
            <a:noFill/>
          </a:ln>
        </p:spPr>
      </p:sp>
      <p:sp>
        <p:nvSpPr>
          <p:cNvPr id="214" name="Shape 214"/>
          <p:cNvSpPr txBox="1"/>
          <p:nvPr/>
        </p:nvSpPr>
        <p:spPr>
          <a:xfrm>
            <a:off x="6780475" y="1223900"/>
            <a:ext cx="5346900" cy="5011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2000">
                <a:solidFill>
                  <a:srgbClr val="FFFFFF"/>
                </a:solidFill>
              </a:rPr>
              <a:t>One of the largest, fastest, Coronal Mass Ejections on record occurred on July 23, 2012.  </a:t>
            </a:r>
            <a:endParaRPr sz="2000">
              <a:solidFill>
                <a:srgbClr val="FFFFFF"/>
              </a:solidFill>
            </a:endParaRPr>
          </a:p>
          <a:p>
            <a:pPr marL="0" lvl="0" indent="0" algn="ctr">
              <a:spcBef>
                <a:spcPts val="0"/>
              </a:spcBef>
              <a:spcAft>
                <a:spcPts val="0"/>
              </a:spcAft>
              <a:buNone/>
            </a:pPr>
            <a:endParaRPr sz="2000">
              <a:solidFill>
                <a:srgbClr val="FFFFFF"/>
              </a:solidFill>
            </a:endParaRPr>
          </a:p>
          <a:p>
            <a:pPr marL="0" lvl="0" indent="0" algn="ctr">
              <a:spcBef>
                <a:spcPts val="0"/>
              </a:spcBef>
              <a:spcAft>
                <a:spcPts val="0"/>
              </a:spcAft>
              <a:buNone/>
            </a:pPr>
            <a:r>
              <a:rPr lang="en-US" sz="2000">
                <a:solidFill>
                  <a:srgbClr val="FFFFFF"/>
                </a:solidFill>
              </a:rPr>
              <a:t>If this CME had hit Earth, it could have seriously disrupted electrical power grids, causing widespread power outages and possibly permanent damage to electrical infrastructure.</a:t>
            </a:r>
            <a:endParaRPr sz="2000">
              <a:solidFill>
                <a:srgbClr val="FFFFFF"/>
              </a:solidFill>
            </a:endParaRPr>
          </a:p>
          <a:p>
            <a:pPr marL="0" lvl="0" indent="0" algn="ctr">
              <a:spcBef>
                <a:spcPts val="0"/>
              </a:spcBef>
              <a:spcAft>
                <a:spcPts val="0"/>
              </a:spcAft>
              <a:buNone/>
            </a:pPr>
            <a:endParaRPr sz="2000">
              <a:solidFill>
                <a:srgbClr val="FFFFFF"/>
              </a:solidFill>
            </a:endParaRPr>
          </a:p>
          <a:p>
            <a:pPr marL="0" lvl="0" indent="0" algn="ctr">
              <a:spcBef>
                <a:spcPts val="0"/>
              </a:spcBef>
              <a:spcAft>
                <a:spcPts val="0"/>
              </a:spcAft>
              <a:buNone/>
            </a:pPr>
            <a:r>
              <a:rPr lang="en-US" sz="2000">
                <a:solidFill>
                  <a:srgbClr val="FFFFFF"/>
                </a:solidFill>
              </a:rPr>
              <a:t>The economic impact of such a hit, is estimated to be around $2,000,000,000,000 (2 trillion dollars)</a:t>
            </a:r>
            <a:endParaRPr sz="2000">
              <a:solidFill>
                <a:srgbClr val="FFFFFF"/>
              </a:solidFill>
            </a:endParaRPr>
          </a:p>
          <a:p>
            <a:pPr marL="0" lvl="0" indent="0" algn="ctr">
              <a:spcBef>
                <a:spcPts val="0"/>
              </a:spcBef>
              <a:spcAft>
                <a:spcPts val="0"/>
              </a:spcAft>
              <a:buNone/>
            </a:pPr>
            <a:endParaRPr sz="2000">
              <a:solidFill>
                <a:srgbClr val="FFFFFF"/>
              </a:solidFill>
            </a:endParaRPr>
          </a:p>
          <a:p>
            <a:pPr marL="0" lvl="0" indent="0" algn="ctr">
              <a:spcBef>
                <a:spcPts val="0"/>
              </a:spcBef>
              <a:spcAft>
                <a:spcPts val="0"/>
              </a:spcAft>
              <a:buNone/>
            </a:pPr>
            <a:r>
              <a:rPr lang="en-US" sz="2000">
                <a:solidFill>
                  <a:srgbClr val="FFFFFF"/>
                </a:solidFill>
              </a:rPr>
              <a:t>In the video, note Earth’s location in its orbit, and how close of a shave this event really was!  (large CME seen at 0:09)</a:t>
            </a:r>
            <a:endParaRPr sz="2000">
              <a:solidFill>
                <a:srgbClr val="FFFFFF"/>
              </a:solidFill>
            </a:endParaRPr>
          </a:p>
        </p:txBody>
      </p:sp>
      <p:pic>
        <p:nvPicPr>
          <p:cNvPr id="2" name="CME that Missed Earth.mp4">
            <a:hlinkClick r:id="" action="ppaction://media"/>
            <a:extLst>
              <a:ext uri="{FF2B5EF4-FFF2-40B4-BE49-F238E27FC236}">
                <a16:creationId xmlns:a16="http://schemas.microsoft.com/office/drawing/2014/main" id="{377AE4CB-D0AE-9045-9964-F7681AF9AB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5358" y="1223888"/>
            <a:ext cx="5330142" cy="5330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609600" y="-12"/>
            <a:ext cx="10972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3000" i="0" u="none" strike="noStrike" cap="none">
                <a:solidFill>
                  <a:schemeClr val="lt1"/>
                </a:solidFill>
                <a:latin typeface="Arial"/>
                <a:ea typeface="Arial"/>
                <a:cs typeface="Arial"/>
                <a:sym typeface="Arial"/>
              </a:rPr>
              <a:t>Real-World Example of Solar Flare Impacts</a:t>
            </a:r>
            <a:endParaRPr sz="3000">
              <a:latin typeface="Arial"/>
              <a:ea typeface="Arial"/>
              <a:cs typeface="Arial"/>
              <a:sym typeface="Arial"/>
            </a:endParaRPr>
          </a:p>
        </p:txBody>
      </p:sp>
      <p:sp>
        <p:nvSpPr>
          <p:cNvPr id="221" name="Shape 221"/>
          <p:cNvSpPr txBox="1">
            <a:spLocks noGrp="1"/>
          </p:cNvSpPr>
          <p:nvPr>
            <p:ph type="body" idx="1"/>
          </p:nvPr>
        </p:nvSpPr>
        <p:spPr>
          <a:xfrm>
            <a:off x="505400" y="1496000"/>
            <a:ext cx="5382300" cy="5068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220"/>
              <a:buFont typeface="Arial"/>
              <a:buNone/>
            </a:pPr>
            <a:r>
              <a:rPr lang="en-US" sz="2000" i="0" u="none" strike="noStrike" cap="none">
                <a:solidFill>
                  <a:schemeClr val="lt1"/>
                </a:solidFill>
                <a:latin typeface="Arial"/>
                <a:ea typeface="Arial"/>
                <a:cs typeface="Arial"/>
                <a:sym typeface="Arial"/>
              </a:rPr>
              <a:t>Pilots and </a:t>
            </a:r>
            <a:r>
              <a:rPr lang="en-US" sz="2000">
                <a:latin typeface="Arial"/>
                <a:ea typeface="Arial"/>
                <a:cs typeface="Arial"/>
                <a:sym typeface="Arial"/>
              </a:rPr>
              <a:t>aircrew</a:t>
            </a:r>
            <a:r>
              <a:rPr lang="en-US" sz="2000" i="0" u="none" strike="noStrike" cap="none">
                <a:solidFill>
                  <a:schemeClr val="lt1"/>
                </a:solidFill>
                <a:latin typeface="Arial"/>
                <a:ea typeface="Arial"/>
                <a:cs typeface="Arial"/>
                <a:sym typeface="Arial"/>
              </a:rPr>
              <a:t> are classified as radiation workers due to the extra exposure to radiation that they receive from the Sun.  This exposure comes from flying at high altitudes where the atmosphere is thinner and thus there is less protection from solar radiation.</a:t>
            </a:r>
            <a:endParaRPr sz="2000">
              <a:latin typeface="Arial"/>
              <a:ea typeface="Arial"/>
              <a:cs typeface="Arial"/>
              <a:sym typeface="Arial"/>
            </a:endParaRPr>
          </a:p>
          <a:p>
            <a:pPr marL="0" marR="0" lvl="0" indent="0" algn="ctr" rtl="0">
              <a:lnSpc>
                <a:spcPct val="100000"/>
              </a:lnSpc>
              <a:spcBef>
                <a:spcPts val="0"/>
              </a:spcBef>
              <a:spcAft>
                <a:spcPts val="0"/>
              </a:spcAft>
              <a:buClr>
                <a:schemeClr val="lt1"/>
              </a:buClr>
              <a:buSzPts val="2220"/>
              <a:buFont typeface="Arial"/>
              <a:buNone/>
            </a:pPr>
            <a:endParaRPr sz="200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220"/>
              <a:buFont typeface="Arial"/>
              <a:buNone/>
            </a:pPr>
            <a:r>
              <a:rPr lang="en-US" sz="2000" i="0" u="none" strike="noStrike" cap="none">
                <a:solidFill>
                  <a:schemeClr val="lt1"/>
                </a:solidFill>
                <a:latin typeface="Arial"/>
                <a:ea typeface="Arial"/>
                <a:cs typeface="Arial"/>
                <a:sym typeface="Arial"/>
              </a:rPr>
              <a:t>Additionally,</a:t>
            </a:r>
            <a:endParaRPr sz="2000">
              <a:latin typeface="Arial"/>
              <a:ea typeface="Arial"/>
              <a:cs typeface="Arial"/>
              <a:sym typeface="Arial"/>
            </a:endParaRPr>
          </a:p>
          <a:p>
            <a:pPr marL="0" marR="0" lvl="0" indent="0" algn="ctr" rtl="0">
              <a:lnSpc>
                <a:spcPct val="100000"/>
              </a:lnSpc>
              <a:spcBef>
                <a:spcPts val="0"/>
              </a:spcBef>
              <a:spcAft>
                <a:spcPts val="0"/>
              </a:spcAft>
              <a:buClr>
                <a:schemeClr val="lt1"/>
              </a:buClr>
              <a:buSzPts val="2220"/>
              <a:buFont typeface="Arial"/>
              <a:buNone/>
            </a:pPr>
            <a:endParaRPr sz="200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220"/>
              <a:buFont typeface="Arial"/>
              <a:buNone/>
            </a:pPr>
            <a:r>
              <a:rPr lang="en-US" sz="2000" i="0" u="none" strike="noStrike" cap="none">
                <a:solidFill>
                  <a:schemeClr val="lt1"/>
                </a:solidFill>
                <a:latin typeface="Arial"/>
                <a:ea typeface="Arial"/>
                <a:cs typeface="Arial"/>
                <a:sym typeface="Arial"/>
              </a:rPr>
              <a:t>Due to solar flare impacts, the FAA requires planes to be in communication with the ground at all time.  During a solar storm, changes in Earth’s upper atmosphere make long-wave radio communications unreliable near the poles, so planes are not allowed to take polar routes. </a:t>
            </a:r>
            <a:endParaRPr sz="2000">
              <a:latin typeface="Arial"/>
              <a:ea typeface="Arial"/>
              <a:cs typeface="Arial"/>
              <a:sym typeface="Arial"/>
            </a:endParaRPr>
          </a:p>
          <a:p>
            <a:pPr marL="0" marR="0" lvl="0" indent="0" algn="ctr" rtl="0">
              <a:lnSpc>
                <a:spcPct val="100000"/>
              </a:lnSpc>
              <a:spcBef>
                <a:spcPts val="0"/>
              </a:spcBef>
              <a:spcAft>
                <a:spcPts val="0"/>
              </a:spcAft>
              <a:buClr>
                <a:schemeClr val="lt1"/>
              </a:buClr>
              <a:buSzPts val="2960"/>
              <a:buFont typeface="Arial"/>
              <a:buNone/>
            </a:pPr>
            <a:endParaRPr sz="2960" b="0" i="0" u="none" strike="noStrike" cap="none">
              <a:solidFill>
                <a:schemeClr val="lt1"/>
              </a:solidFill>
              <a:latin typeface="Calibri"/>
              <a:ea typeface="Calibri"/>
              <a:cs typeface="Calibri"/>
              <a:sym typeface="Calibri"/>
            </a:endParaRPr>
          </a:p>
        </p:txBody>
      </p:sp>
      <p:pic>
        <p:nvPicPr>
          <p:cNvPr id="222" name="Shape 222"/>
          <p:cNvPicPr preferRelativeResize="0"/>
          <p:nvPr/>
        </p:nvPicPr>
        <p:blipFill rotWithShape="1">
          <a:blip r:embed="rId3">
            <a:alphaModFix/>
          </a:blip>
          <a:srcRect/>
          <a:stretch/>
        </p:blipFill>
        <p:spPr>
          <a:xfrm>
            <a:off x="6422020" y="1090435"/>
            <a:ext cx="5046562" cy="3750903"/>
          </a:xfrm>
          <a:prstGeom prst="rect">
            <a:avLst/>
          </a:prstGeom>
          <a:noFill/>
          <a:ln w="9525" cap="flat" cmpd="sng">
            <a:solidFill>
              <a:schemeClr val="lt1"/>
            </a:solidFill>
            <a:prstDash val="solid"/>
            <a:round/>
            <a:headEnd type="none" w="sm" len="sm"/>
            <a:tailEnd type="none" w="sm" len="sm"/>
          </a:ln>
        </p:spPr>
      </p:pic>
      <p:pic>
        <p:nvPicPr>
          <p:cNvPr id="223" name="Shape 223"/>
          <p:cNvPicPr preferRelativeResize="0"/>
          <p:nvPr/>
        </p:nvPicPr>
        <p:blipFill rotWithShape="1">
          <a:blip r:embed="rId4">
            <a:alphaModFix/>
          </a:blip>
          <a:srcRect/>
          <a:stretch/>
        </p:blipFill>
        <p:spPr>
          <a:xfrm>
            <a:off x="7258596" y="4841338"/>
            <a:ext cx="3373410" cy="1897543"/>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609600" y="-12"/>
            <a:ext cx="10972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3600" i="0" u="none" strike="noStrike" cap="none">
                <a:solidFill>
                  <a:schemeClr val="lt1"/>
                </a:solidFill>
                <a:latin typeface="Arial"/>
                <a:ea typeface="Arial"/>
                <a:cs typeface="Arial"/>
                <a:sym typeface="Arial"/>
              </a:rPr>
              <a:t>Calling All Hawaiʻi Solar Scientists!</a:t>
            </a:r>
            <a:endParaRPr sz="3600">
              <a:latin typeface="Arial"/>
              <a:ea typeface="Arial"/>
              <a:cs typeface="Arial"/>
              <a:sym typeface="Arial"/>
            </a:endParaRPr>
          </a:p>
        </p:txBody>
      </p:sp>
      <p:sp>
        <p:nvSpPr>
          <p:cNvPr id="230" name="Shape 230"/>
          <p:cNvSpPr txBox="1">
            <a:spLocks noGrp="1"/>
          </p:cNvSpPr>
          <p:nvPr>
            <p:ph type="body" idx="1"/>
          </p:nvPr>
        </p:nvSpPr>
        <p:spPr>
          <a:xfrm>
            <a:off x="713800" y="1600200"/>
            <a:ext cx="56037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endParaRPr sz="3000">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endParaRPr sz="300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000">
                <a:latin typeface="Arial"/>
                <a:ea typeface="Arial"/>
                <a:cs typeface="Arial"/>
                <a:sym typeface="Arial"/>
              </a:rPr>
              <a:t>Investigate mysterious events by gathering evidence to determine their source.</a:t>
            </a:r>
            <a:endParaRPr sz="3200" b="0" i="0" u="none" strike="noStrike" cap="none">
              <a:solidFill>
                <a:schemeClr val="lt1"/>
              </a:solidFill>
              <a:latin typeface="Calibri"/>
              <a:ea typeface="Calibri"/>
              <a:cs typeface="Calibri"/>
              <a:sym typeface="Calibri"/>
            </a:endParaRPr>
          </a:p>
        </p:txBody>
      </p:sp>
      <p:pic>
        <p:nvPicPr>
          <p:cNvPr id="231" name="Shape 231"/>
          <p:cNvPicPr preferRelativeResize="0"/>
          <p:nvPr/>
        </p:nvPicPr>
        <p:blipFill rotWithShape="1">
          <a:blip r:embed="rId3">
            <a:alphaModFix/>
          </a:blip>
          <a:srcRect/>
          <a:stretch/>
        </p:blipFill>
        <p:spPr>
          <a:xfrm>
            <a:off x="7649265" y="2311677"/>
            <a:ext cx="3175000" cy="255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p:nvPr/>
        </p:nvSpPr>
        <p:spPr>
          <a:xfrm>
            <a:off x="3442741" y="2544697"/>
            <a:ext cx="5306518" cy="4092498"/>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Shape 237"/>
          <p:cNvSpPr txBox="1">
            <a:spLocks noGrp="1"/>
          </p:cNvSpPr>
          <p:nvPr>
            <p:ph type="title"/>
          </p:nvPr>
        </p:nvSpPr>
        <p:spPr>
          <a:xfrm>
            <a:off x="544475" y="-12"/>
            <a:ext cx="10972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3600" i="0" u="none" strike="noStrike" cap="none">
                <a:solidFill>
                  <a:schemeClr val="lt1"/>
                </a:solidFill>
                <a:latin typeface="Arial"/>
                <a:ea typeface="Arial"/>
                <a:cs typeface="Arial"/>
                <a:sym typeface="Arial"/>
              </a:rPr>
              <a:t>CME Plotting Activity</a:t>
            </a:r>
            <a:endParaRPr sz="3600">
              <a:latin typeface="Arial"/>
              <a:ea typeface="Arial"/>
              <a:cs typeface="Arial"/>
              <a:sym typeface="Arial"/>
            </a:endParaRPr>
          </a:p>
        </p:txBody>
      </p:sp>
      <p:sp>
        <p:nvSpPr>
          <p:cNvPr id="238" name="Shape 238"/>
          <p:cNvSpPr txBox="1">
            <a:spLocks noGrp="1"/>
          </p:cNvSpPr>
          <p:nvPr>
            <p:ph type="body" idx="1"/>
          </p:nvPr>
        </p:nvSpPr>
        <p:spPr>
          <a:xfrm>
            <a:off x="609600" y="1165951"/>
            <a:ext cx="10972800" cy="4526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Arial"/>
              <a:buNone/>
            </a:pPr>
            <a:r>
              <a:rPr lang="en-US" sz="3000" i="0" u="none" strike="noStrike" cap="none">
                <a:solidFill>
                  <a:schemeClr val="lt1"/>
                </a:solidFill>
                <a:latin typeface="Arial"/>
                <a:ea typeface="Arial"/>
                <a:cs typeface="Arial"/>
                <a:sym typeface="Arial"/>
              </a:rPr>
              <a:t>Plot CME locations over time, as they emerge from the Sun.  Map their paths and determine how likely they are to hit Earth.</a:t>
            </a:r>
            <a:endParaRPr sz="3000">
              <a:latin typeface="Arial"/>
              <a:ea typeface="Arial"/>
              <a:cs typeface="Arial"/>
              <a:sym typeface="Arial"/>
            </a:endParaRPr>
          </a:p>
        </p:txBody>
      </p:sp>
      <p:pic>
        <p:nvPicPr>
          <p:cNvPr id="239" name="Shape 239"/>
          <p:cNvPicPr preferRelativeResize="0"/>
          <p:nvPr/>
        </p:nvPicPr>
        <p:blipFill rotWithShape="1">
          <a:blip r:embed="rId3">
            <a:alphaModFix/>
          </a:blip>
          <a:srcRect/>
          <a:stretch/>
        </p:blipFill>
        <p:spPr>
          <a:xfrm>
            <a:off x="4072328" y="2594580"/>
            <a:ext cx="4547016" cy="399273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Black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863</Words>
  <Application>Microsoft Macintosh PowerPoint</Application>
  <PresentationFormat>Widescreen</PresentationFormat>
  <Paragraphs>91</Paragraphs>
  <Slides>10</Slides>
  <Notes>10</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10</vt:i4>
      </vt:variant>
    </vt:vector>
  </HeadingPairs>
  <TitlesOfParts>
    <vt:vector size="14" baseType="lpstr">
      <vt:lpstr>Arial</vt:lpstr>
      <vt:lpstr>Calibri</vt:lpstr>
      <vt:lpstr>Office Theme</vt:lpstr>
      <vt:lpstr> Black </vt:lpstr>
      <vt:lpstr>How Do Solar Events Affect Life on Earth?</vt:lpstr>
      <vt:lpstr>Why is it important for Solar Scientists to know about how the Sun “works”?</vt:lpstr>
      <vt:lpstr>We Rely on the Sun!</vt:lpstr>
      <vt:lpstr>PowerPoint Presentation</vt:lpstr>
      <vt:lpstr>Real-World Example of Coronal Mass Ejection (CME) Impacts</vt:lpstr>
      <vt:lpstr>The Big CME  that Missed Earth</vt:lpstr>
      <vt:lpstr>Real-World Example of Solar Flare Impacts</vt:lpstr>
      <vt:lpstr>Calling All Hawaiʻi Solar Scientists!</vt:lpstr>
      <vt:lpstr>CME Plotting Activity</vt:lpstr>
      <vt:lpstr>References: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Solar Events Affect Life on Earth?</dc:title>
  <cp:lastModifiedBy>Microsoft Office User</cp:lastModifiedBy>
  <cp:revision>2</cp:revision>
  <dcterms:modified xsi:type="dcterms:W3CDTF">2018-06-29T00:36:54Z</dcterms:modified>
</cp:coreProperties>
</file>